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8"/>
  </p:notesMasterIdLst>
  <p:sldIdLst>
    <p:sldId id="336" r:id="rId3"/>
    <p:sldId id="271" r:id="rId4"/>
    <p:sldId id="287" r:id="rId5"/>
    <p:sldId id="258" r:id="rId6"/>
    <p:sldId id="263" r:id="rId7"/>
    <p:sldId id="267" r:id="rId8"/>
    <p:sldId id="455" r:id="rId9"/>
    <p:sldId id="457" r:id="rId10"/>
    <p:sldId id="461" r:id="rId11"/>
    <p:sldId id="339" r:id="rId12"/>
    <p:sldId id="260" r:id="rId13"/>
    <p:sldId id="314" r:id="rId14"/>
    <p:sldId id="264" r:id="rId15"/>
    <p:sldId id="298" r:id="rId16"/>
    <p:sldId id="462" r:id="rId17"/>
    <p:sldId id="463" r:id="rId18"/>
    <p:sldId id="340" r:id="rId19"/>
    <p:sldId id="464" r:id="rId20"/>
    <p:sldId id="465" r:id="rId21"/>
    <p:sldId id="460" r:id="rId22"/>
    <p:sldId id="466" r:id="rId23"/>
    <p:sldId id="458" r:id="rId24"/>
    <p:sldId id="319" r:id="rId25"/>
    <p:sldId id="338" r:id="rId26"/>
    <p:sldId id="345" r:id="rId27"/>
    <p:sldId id="348" r:id="rId28"/>
    <p:sldId id="341" r:id="rId29"/>
    <p:sldId id="349" r:id="rId30"/>
    <p:sldId id="350" r:id="rId31"/>
    <p:sldId id="351" r:id="rId32"/>
    <p:sldId id="347" r:id="rId33"/>
    <p:sldId id="346" r:id="rId34"/>
    <p:sldId id="335" r:id="rId35"/>
    <p:sldId id="280" r:id="rId36"/>
    <p:sldId id="337" r:id="rId37"/>
  </p:sldIdLst>
  <p:sldSz cx="18288000" cy="10287000"/>
  <p:notesSz cx="7010400" cy="9236075"/>
  <p:embeddedFontLst>
    <p:embeddedFont>
      <p:font typeface="Calibri" panose="020F0502020204030204" pitchFamily="34" charset="0"/>
      <p:regular r:id="rId39"/>
      <p:bold r:id="rId40"/>
      <p:italic r:id="rId41"/>
      <p:boldItalic r:id="rId42"/>
    </p:embeddedFont>
    <p:embeddedFont>
      <p:font typeface="Open Sans" panose="020B0604020202020204" charset="0"/>
      <p:regular r:id="rId43"/>
      <p:bold r:id="rId44"/>
      <p:italic r:id="rId45"/>
      <p:boldItalic r:id="rId46"/>
    </p:embeddedFont>
    <p:embeddedFont>
      <p:font typeface="Open Sans" panose="020B0604020202020204" charset="0"/>
      <p:regular r:id="rId43"/>
      <p:bold r:id="rId44"/>
      <p:italic r:id="rId45"/>
      <p:boldItalic r:id="rId46"/>
    </p:embeddedFont>
    <p:embeddedFont>
      <p:font typeface="Open Sans Bold" panose="020B0604020202020204" charset="0"/>
      <p:regular r:id="rId47"/>
    </p:embeddedFont>
    <p:embeddedFont>
      <p:font typeface="Open Sans Condensed" panose="020B0604020202020204" charset="0"/>
      <p:regular r:id="rId48"/>
      <p:bold r:id="rId49"/>
      <p:italic r:id="rId50"/>
    </p:embeddedFont>
    <p:embeddedFont>
      <p:font typeface="Open Sans Condensed" panose="020B0604020202020204" charset="0"/>
      <p:regular r:id="rId48"/>
      <p:bold r:id="rId49"/>
      <p: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mc="http://schemas.openxmlformats.org/markup-compatibility/2006" xmlns:mv="urn:schemas-microsoft-com:mac:vml" xmlns="" xmlns:p15="http://schemas.microsoft.com/office/powerpoint/2012/main" xmlns:go="http://customooxmlschemas.google.com/" roundtripDataSignature="AMtx7mj4p8zDayEbvNjIbML3AynXRnVKLw==" r:id="rId121"/>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nnifer Miles"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2E37"/>
    <a:srgbClr val="2E8EB3"/>
    <a:srgbClr val="1B85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69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12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8.fntdata"/><Relationship Id="rId124"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12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6.fntdata"/><Relationship Id="rId122"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126" Type="http://schemas.openxmlformats.org/officeDocument/2006/relationships/tableStyles" Target="tableStyles.xml"/><Relationship Id="rId8" Type="http://schemas.openxmlformats.org/officeDocument/2006/relationships/slide" Target="slides/slide6.xml"/><Relationship Id="rId121" Type="http://customschemas.google.com/relationships/presentationmetadata" Target="meta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155" cy="463526"/>
          </a:xfrm>
          <a:prstGeom prst="rect">
            <a:avLst/>
          </a:prstGeom>
        </p:spPr>
        <p:txBody>
          <a:bodyPr vert="horz" lIns="90361" tIns="45181" rIns="90361" bIns="45181" rtlCol="0"/>
          <a:lstStyle>
            <a:lvl1pPr algn="l">
              <a:defRPr sz="1200"/>
            </a:lvl1pPr>
          </a:lstStyle>
          <a:p>
            <a:endParaRPr lang="en-US" dirty="0"/>
          </a:p>
        </p:txBody>
      </p:sp>
      <p:sp>
        <p:nvSpPr>
          <p:cNvPr id="3" name="Date Placeholder 2"/>
          <p:cNvSpPr>
            <a:spLocks noGrp="1"/>
          </p:cNvSpPr>
          <p:nvPr>
            <p:ph type="dt" idx="1"/>
          </p:nvPr>
        </p:nvSpPr>
        <p:spPr>
          <a:xfrm>
            <a:off x="3970673" y="0"/>
            <a:ext cx="3038155" cy="463526"/>
          </a:xfrm>
          <a:prstGeom prst="rect">
            <a:avLst/>
          </a:prstGeom>
        </p:spPr>
        <p:txBody>
          <a:bodyPr vert="horz" lIns="90361" tIns="45181" rIns="90361" bIns="45181" rtlCol="0"/>
          <a:lstStyle>
            <a:lvl1pPr algn="r">
              <a:defRPr sz="1200"/>
            </a:lvl1pPr>
          </a:lstStyle>
          <a:p>
            <a:fld id="{C8F35D38-A2B2-482F-873C-F95EECF5D871}" type="datetimeFigureOut">
              <a:rPr lang="en-US" smtClean="0"/>
              <a:pPr/>
              <a:t>3/25/2020</a:t>
            </a:fld>
            <a:endParaRPr lang="en-US" dirty="0"/>
          </a:p>
        </p:txBody>
      </p:sp>
      <p:sp>
        <p:nvSpPr>
          <p:cNvPr id="4" name="Slide Image Placeholder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0361" tIns="45181" rIns="90361" bIns="45181" rtlCol="0" anchor="ctr"/>
          <a:lstStyle/>
          <a:p>
            <a:endParaRPr lang="en-US" dirty="0"/>
          </a:p>
        </p:txBody>
      </p:sp>
      <p:sp>
        <p:nvSpPr>
          <p:cNvPr id="5" name="Notes Placeholder 4"/>
          <p:cNvSpPr>
            <a:spLocks noGrp="1"/>
          </p:cNvSpPr>
          <p:nvPr>
            <p:ph type="body" sz="quarter" idx="3"/>
          </p:nvPr>
        </p:nvSpPr>
        <p:spPr>
          <a:xfrm>
            <a:off x="701355" y="4444216"/>
            <a:ext cx="5607691" cy="3637742"/>
          </a:xfrm>
          <a:prstGeom prst="rect">
            <a:avLst/>
          </a:prstGeom>
        </p:spPr>
        <p:txBody>
          <a:bodyPr vert="horz" lIns="90361" tIns="45181" rIns="90361" bIns="4518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49"/>
            <a:ext cx="3038155" cy="463526"/>
          </a:xfrm>
          <a:prstGeom prst="rect">
            <a:avLst/>
          </a:prstGeom>
        </p:spPr>
        <p:txBody>
          <a:bodyPr vert="horz" lIns="90361" tIns="45181" rIns="90361" bIns="4518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673" y="8772549"/>
            <a:ext cx="3038155" cy="463526"/>
          </a:xfrm>
          <a:prstGeom prst="rect">
            <a:avLst/>
          </a:prstGeom>
        </p:spPr>
        <p:txBody>
          <a:bodyPr vert="horz" lIns="90361" tIns="45181" rIns="90361" bIns="45181" rtlCol="0" anchor="b"/>
          <a:lstStyle>
            <a:lvl1pPr algn="r">
              <a:defRPr sz="1200"/>
            </a:lvl1pPr>
          </a:lstStyle>
          <a:p>
            <a:fld id="{BAB79FE9-85C9-4A68-B382-7ABE5B5F389E}" type="slidenum">
              <a:rPr lang="en-US" smtClean="0"/>
              <a:pPr/>
              <a:t>‹#›</a:t>
            </a:fld>
            <a:endParaRPr lang="en-US" dirty="0"/>
          </a:p>
        </p:txBody>
      </p:sp>
    </p:spTree>
    <p:extLst>
      <p:ext uri="{BB962C8B-B14F-4D97-AF65-F5344CB8AC3E}">
        <p14:creationId xmlns:p14="http://schemas.microsoft.com/office/powerpoint/2010/main" val="2413219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Breaking down silos and working to have one voice to bring the best practices and most experienced experts together to solve the challenges</a:t>
            </a:r>
          </a:p>
          <a:p>
            <a:r>
              <a:rPr lang="en-US" dirty="0"/>
              <a:t>Time: .25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60406B-38F9-4CEB-A366-6948CD5E19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7514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1 min</a:t>
            </a:r>
          </a:p>
        </p:txBody>
      </p:sp>
      <p:sp>
        <p:nvSpPr>
          <p:cNvPr id="4" name="Slide Number Placeholder 3"/>
          <p:cNvSpPr>
            <a:spLocks noGrp="1"/>
          </p:cNvSpPr>
          <p:nvPr>
            <p:ph type="sldNum" sz="quarter" idx="5"/>
          </p:nvPr>
        </p:nvSpPr>
        <p:spPr/>
        <p:txBody>
          <a:bodyPr/>
          <a:lstStyle/>
          <a:p>
            <a:fld id="{6860406B-38F9-4CEB-A366-6948CD5E194F}" type="slidenum">
              <a:rPr lang="en-US" smtClean="0"/>
              <a:t>18</a:t>
            </a:fld>
            <a:endParaRPr lang="en-US"/>
          </a:p>
        </p:txBody>
      </p:sp>
    </p:spTree>
    <p:extLst>
      <p:ext uri="{BB962C8B-B14F-4D97-AF65-F5344CB8AC3E}">
        <p14:creationId xmlns:p14="http://schemas.microsoft.com/office/powerpoint/2010/main" val="1082315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efforts have started in different states to create registries.  KIPRC has findhelpnowKY.org which provides a registry of treatment providers across the state.  Admiral </a:t>
            </a:r>
            <a:r>
              <a:rPr lang="en-US" dirty="0" err="1"/>
              <a:t>Sandyadn</a:t>
            </a:r>
            <a:r>
              <a:rPr lang="en-US" dirty="0"/>
              <a:t> Mary Winnefeld, who lost a son to an opioid overdose founded </a:t>
            </a:r>
            <a:r>
              <a:rPr lang="en-US" dirty="0" err="1"/>
              <a:t>SafeProject</a:t>
            </a:r>
            <a:r>
              <a:rPr lang="en-US" dirty="0"/>
              <a:t> from their experience in not being able to find a quality, legitimate recovery housing.   No registry exist to help those with addiction, or their families find quality RH among the sea of fraud and abuse or just misguided efforts. </a:t>
            </a:r>
          </a:p>
          <a:p>
            <a:r>
              <a:rPr lang="en-US" dirty="0"/>
              <a:t> Tyler can also comment of the work with findhepnowky.org</a:t>
            </a:r>
          </a:p>
          <a:p>
            <a:r>
              <a:rPr lang="en-US" dirty="0"/>
              <a:t>Time: 1 min</a:t>
            </a:r>
          </a:p>
          <a:p>
            <a:endParaRPr lang="en-US" dirty="0"/>
          </a:p>
        </p:txBody>
      </p:sp>
      <p:sp>
        <p:nvSpPr>
          <p:cNvPr id="4" name="Slide Number Placeholder 3"/>
          <p:cNvSpPr>
            <a:spLocks noGrp="1"/>
          </p:cNvSpPr>
          <p:nvPr>
            <p:ph type="sldNum" sz="quarter" idx="5"/>
          </p:nvPr>
        </p:nvSpPr>
        <p:spPr/>
        <p:txBody>
          <a:bodyPr/>
          <a:lstStyle/>
          <a:p>
            <a:fld id="{6860406B-38F9-4CEB-A366-6948CD5E194F}" type="slidenum">
              <a:rPr lang="en-US" smtClean="0"/>
              <a:t>19</a:t>
            </a:fld>
            <a:endParaRPr lang="en-US"/>
          </a:p>
        </p:txBody>
      </p:sp>
    </p:spTree>
    <p:extLst>
      <p:ext uri="{BB962C8B-B14F-4D97-AF65-F5344CB8AC3E}">
        <p14:creationId xmlns:p14="http://schemas.microsoft.com/office/powerpoint/2010/main" val="745151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.5</a:t>
            </a:r>
          </a:p>
        </p:txBody>
      </p:sp>
      <p:sp>
        <p:nvSpPr>
          <p:cNvPr id="4" name="Slide Number Placeholder 3"/>
          <p:cNvSpPr>
            <a:spLocks noGrp="1"/>
          </p:cNvSpPr>
          <p:nvPr>
            <p:ph type="sldNum" sz="quarter" idx="5"/>
          </p:nvPr>
        </p:nvSpPr>
        <p:spPr/>
        <p:txBody>
          <a:bodyPr/>
          <a:lstStyle/>
          <a:p>
            <a:fld id="{6860406B-38F9-4CEB-A366-6948CD5E194F}" type="slidenum">
              <a:rPr lang="en-US" smtClean="0"/>
              <a:t>20</a:t>
            </a:fld>
            <a:endParaRPr lang="en-US"/>
          </a:p>
        </p:txBody>
      </p:sp>
    </p:spTree>
    <p:extLst>
      <p:ext uri="{BB962C8B-B14F-4D97-AF65-F5344CB8AC3E}">
        <p14:creationId xmlns:p14="http://schemas.microsoft.com/office/powerpoint/2010/main" val="92850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don’t just show the way, we step in and walk along the paths of those who need help and guidance.  Many Centers of Excellence do a great job of providing information, but most don’t reach out to organize communities and offer to help.  </a:t>
            </a:r>
          </a:p>
          <a:p>
            <a:r>
              <a:rPr lang="en-US" dirty="0"/>
              <a:t>Time: .5</a:t>
            </a:r>
          </a:p>
        </p:txBody>
      </p:sp>
      <p:sp>
        <p:nvSpPr>
          <p:cNvPr id="4" name="Slide Number Placeholder 3"/>
          <p:cNvSpPr>
            <a:spLocks noGrp="1"/>
          </p:cNvSpPr>
          <p:nvPr>
            <p:ph type="sldNum" sz="quarter" idx="5"/>
          </p:nvPr>
        </p:nvSpPr>
        <p:spPr/>
        <p:txBody>
          <a:bodyPr/>
          <a:lstStyle/>
          <a:p>
            <a:fld id="{6860406B-38F9-4CEB-A366-6948CD5E194F}" type="slidenum">
              <a:rPr lang="en-US" smtClean="0"/>
              <a:t>21</a:t>
            </a:fld>
            <a:endParaRPr lang="en-US"/>
          </a:p>
        </p:txBody>
      </p:sp>
    </p:spTree>
    <p:extLst>
      <p:ext uri="{BB962C8B-B14F-4D97-AF65-F5344CB8AC3E}">
        <p14:creationId xmlns:p14="http://schemas.microsoft.com/office/powerpoint/2010/main" val="36312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.5</a:t>
            </a:r>
          </a:p>
        </p:txBody>
      </p:sp>
      <p:sp>
        <p:nvSpPr>
          <p:cNvPr id="4" name="Slide Number Placeholder 3"/>
          <p:cNvSpPr>
            <a:spLocks noGrp="1"/>
          </p:cNvSpPr>
          <p:nvPr>
            <p:ph type="sldNum" sz="quarter" idx="5"/>
          </p:nvPr>
        </p:nvSpPr>
        <p:spPr/>
        <p:txBody>
          <a:bodyPr/>
          <a:lstStyle/>
          <a:p>
            <a:fld id="{6860406B-38F9-4CEB-A366-6948CD5E194F}" type="slidenum">
              <a:rPr lang="en-US" smtClean="0"/>
              <a:t>22</a:t>
            </a:fld>
            <a:endParaRPr lang="en-US"/>
          </a:p>
        </p:txBody>
      </p:sp>
    </p:spTree>
    <p:extLst>
      <p:ext uri="{BB962C8B-B14F-4D97-AF65-F5344CB8AC3E}">
        <p14:creationId xmlns:p14="http://schemas.microsoft.com/office/powerpoint/2010/main" val="3148721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slide shows the states specifically</a:t>
            </a:r>
            <a:r>
              <a:rPr lang="en-US" baseline="0" dirty="0"/>
              <a:t> targeted in our HRSA grant. Why these states? Because over 100 counties in these states lead the nation In overdose deaths. While these states and counties are targeted by the HRSA, I should note that we are not limited to them. We are able and eager to team up with local stakeholders anywhere in the country.</a:t>
            </a:r>
            <a:endParaRPr lang="en-US" dirty="0"/>
          </a:p>
        </p:txBody>
      </p:sp>
      <p:sp>
        <p:nvSpPr>
          <p:cNvPr id="4" name="Slide Number Placeholder 3"/>
          <p:cNvSpPr>
            <a:spLocks noGrp="1"/>
          </p:cNvSpPr>
          <p:nvPr>
            <p:ph type="sldNum" sz="quarter" idx="10"/>
          </p:nvPr>
        </p:nvSpPr>
        <p:spPr/>
        <p:txBody>
          <a:bodyPr/>
          <a:lstStyle/>
          <a:p>
            <a:fld id="{64D9AE58-6E5E-5344-8460-656FFEED1711}" type="slidenum">
              <a:rPr lang="en-US" smtClean="0"/>
              <a:pPr/>
              <a:t>24</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this slide we see the counties in Ohio specifically</a:t>
            </a:r>
            <a:r>
              <a:rPr lang="en-US" baseline="0" dirty="0"/>
              <a:t> targeted by the HRSA grant.</a:t>
            </a:r>
            <a:endParaRPr lang="en-US" dirty="0"/>
          </a:p>
        </p:txBody>
      </p:sp>
      <p:sp>
        <p:nvSpPr>
          <p:cNvPr id="4" name="Slide Number Placeholder 3"/>
          <p:cNvSpPr>
            <a:spLocks noGrp="1"/>
          </p:cNvSpPr>
          <p:nvPr>
            <p:ph type="sldNum" sz="quarter" idx="10"/>
          </p:nvPr>
        </p:nvSpPr>
        <p:spPr/>
        <p:txBody>
          <a:bodyPr/>
          <a:lstStyle/>
          <a:p>
            <a:fld id="{983F6F79-035F-8044-8463-C3FF27994995}" type="slidenum">
              <a:rPr lang="en-US" smtClean="0"/>
              <a:pPr/>
              <a:t>25</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are the target counties in West</a:t>
            </a:r>
            <a:r>
              <a:rPr lang="en-US" baseline="0" dirty="0"/>
              <a:t> Virginia.</a:t>
            </a:r>
            <a:endParaRPr lang="en-US" dirty="0"/>
          </a:p>
        </p:txBody>
      </p:sp>
      <p:sp>
        <p:nvSpPr>
          <p:cNvPr id="4" name="Slide Number Placeholder 3"/>
          <p:cNvSpPr>
            <a:spLocks noGrp="1"/>
          </p:cNvSpPr>
          <p:nvPr>
            <p:ph type="sldNum" sz="quarter" idx="10"/>
          </p:nvPr>
        </p:nvSpPr>
        <p:spPr/>
        <p:txBody>
          <a:bodyPr/>
          <a:lstStyle/>
          <a:p>
            <a:fld id="{983F6F79-035F-8044-8463-C3FF27994995}" type="slidenum">
              <a:rPr lang="en-US" smtClean="0"/>
              <a:pPr/>
              <a:t>26</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4149">
              <a:defRPr/>
            </a:pPr>
            <a:r>
              <a:rPr lang="en-US" dirty="0"/>
              <a:t>Here are the counties in Kentucky.</a:t>
            </a:r>
          </a:p>
          <a:p>
            <a:endParaRPr lang="en-US" dirty="0"/>
          </a:p>
        </p:txBody>
      </p:sp>
      <p:sp>
        <p:nvSpPr>
          <p:cNvPr id="4" name="Slide Number Placeholder 3"/>
          <p:cNvSpPr>
            <a:spLocks noGrp="1"/>
          </p:cNvSpPr>
          <p:nvPr>
            <p:ph type="sldNum" sz="quarter" idx="10"/>
          </p:nvPr>
        </p:nvSpPr>
        <p:spPr/>
        <p:txBody>
          <a:bodyPr/>
          <a:lstStyle/>
          <a:p>
            <a:fld id="{C2EA4CC0-2488-8143-ADE2-4D5D6803C886}" type="slidenum">
              <a:rPr lang="en-US" smtClean="0"/>
              <a:pPr/>
              <a:t>27</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And</a:t>
            </a:r>
            <a:r>
              <a:rPr lang="en-US" baseline="0" dirty="0"/>
              <a:t> h</a:t>
            </a:r>
            <a:r>
              <a:rPr lang="en-US" dirty="0"/>
              <a:t>ere are the counties in Georgia.</a:t>
            </a:r>
          </a:p>
        </p:txBody>
      </p:sp>
      <p:sp>
        <p:nvSpPr>
          <p:cNvPr id="4" name="Slide Number Placeholder 3"/>
          <p:cNvSpPr>
            <a:spLocks noGrp="1"/>
          </p:cNvSpPr>
          <p:nvPr>
            <p:ph type="sldNum" sz="quarter" idx="10"/>
          </p:nvPr>
        </p:nvSpPr>
        <p:spPr/>
        <p:txBody>
          <a:bodyPr/>
          <a:lstStyle/>
          <a:p>
            <a:fld id="{983F6F79-035F-8044-8463-C3FF27994995}" type="slidenum">
              <a:rPr lang="en-US" smtClean="0"/>
              <a:pPr/>
              <a:t>28</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there is not a lot of research on evidence-based practices in RH and that is one of major goals that aligns with this core activity</a:t>
            </a:r>
          </a:p>
          <a:p>
            <a:r>
              <a:rPr lang="en-US" dirty="0"/>
              <a:t>Secondly, as we have already begun to realize, there is not a lot of help especially in rural areas in this “cottage industry” and our efforts include “boots on the ground” and working with local partners to bring educational resource defining what works and what doesn’t</a:t>
            </a:r>
          </a:p>
          <a:p>
            <a:r>
              <a:rPr lang="en-US" dirty="0"/>
              <a:t>Thirdly, there is little a large need for help to RH providers across the spectrum of evidence based practices, but even more basic, zoning, NIMBY, financing, bundling of creative resources.  That is what our activities will be focused on. </a:t>
            </a:r>
          </a:p>
          <a:p>
            <a:r>
              <a:rPr lang="en-US" dirty="0"/>
              <a:t>Time: .25 </a:t>
            </a:r>
          </a:p>
          <a:p>
            <a:r>
              <a:rPr lang="en-US" dirty="0"/>
              <a:t>To bolster this a large component of data collection and outcomes measurement will help us develop the industry standards of best practices. </a:t>
            </a:r>
          </a:p>
        </p:txBody>
      </p:sp>
      <p:sp>
        <p:nvSpPr>
          <p:cNvPr id="4" name="Slide Number Placeholder 3"/>
          <p:cNvSpPr>
            <a:spLocks noGrp="1"/>
          </p:cNvSpPr>
          <p:nvPr>
            <p:ph type="sldNum" sz="quarter" idx="5"/>
          </p:nvPr>
        </p:nvSpPr>
        <p:spPr/>
        <p:txBody>
          <a:bodyPr/>
          <a:lstStyle/>
          <a:p>
            <a:fld id="{6860406B-38F9-4CEB-A366-6948CD5E194F}" type="slidenum">
              <a:rPr lang="en-US" smtClean="0"/>
              <a:t>7</a:t>
            </a:fld>
            <a:endParaRPr lang="en-US"/>
          </a:p>
        </p:txBody>
      </p:sp>
    </p:spTree>
    <p:extLst>
      <p:ext uri="{BB962C8B-B14F-4D97-AF65-F5344CB8AC3E}">
        <p14:creationId xmlns:p14="http://schemas.microsoft.com/office/powerpoint/2010/main" val="3043170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Out</a:t>
            </a:r>
            <a:r>
              <a:rPr lang="en-US" dirty="0"/>
              <a:t> West we have four</a:t>
            </a:r>
            <a:r>
              <a:rPr lang="en-US" baseline="0" dirty="0"/>
              <a:t> more states. In this slide we see the counties targeted in Washington state.</a:t>
            </a:r>
            <a:endParaRPr lang="en-US" dirty="0"/>
          </a:p>
        </p:txBody>
      </p:sp>
      <p:sp>
        <p:nvSpPr>
          <p:cNvPr id="4" name="Slide Number Placeholder 3"/>
          <p:cNvSpPr>
            <a:spLocks noGrp="1"/>
          </p:cNvSpPr>
          <p:nvPr>
            <p:ph type="sldNum" sz="quarter" idx="10"/>
          </p:nvPr>
        </p:nvSpPr>
        <p:spPr/>
        <p:txBody>
          <a:bodyPr/>
          <a:lstStyle/>
          <a:p>
            <a:fld id="{983F6F79-035F-8044-8463-C3FF27994995}" type="slidenum">
              <a:rPr lang="en-US" smtClean="0"/>
              <a:pPr/>
              <a:t>29</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Plus</a:t>
            </a:r>
            <a:r>
              <a:rPr lang="en-US" baseline="0" dirty="0"/>
              <a:t> these s</a:t>
            </a:r>
            <a:r>
              <a:rPr lang="en-US" dirty="0"/>
              <a:t>even in Oregon.</a:t>
            </a:r>
          </a:p>
        </p:txBody>
      </p:sp>
      <p:sp>
        <p:nvSpPr>
          <p:cNvPr id="4" name="Slide Number Placeholder 3"/>
          <p:cNvSpPr>
            <a:spLocks noGrp="1"/>
          </p:cNvSpPr>
          <p:nvPr>
            <p:ph type="sldNum" sz="quarter" idx="10"/>
          </p:nvPr>
        </p:nvSpPr>
        <p:spPr/>
        <p:txBody>
          <a:bodyPr/>
          <a:lstStyle/>
          <a:p>
            <a:fld id="{983F6F79-035F-8044-8463-C3FF27994995}" type="slidenum">
              <a:rPr lang="en-US" smtClean="0"/>
              <a:pPr/>
              <a:t>30</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4149">
              <a:defRPr/>
            </a:pPr>
            <a:r>
              <a:rPr lang="en-US" dirty="0"/>
              <a:t>These</a:t>
            </a:r>
            <a:r>
              <a:rPr lang="en-US" baseline="0" dirty="0"/>
              <a:t> s</a:t>
            </a:r>
            <a:r>
              <a:rPr lang="en-US" dirty="0"/>
              <a:t>even </a:t>
            </a:r>
            <a:r>
              <a:rPr lang="en-US" baseline="0" dirty="0"/>
              <a:t>in Montana.</a:t>
            </a:r>
            <a:endParaRPr lang="en-US" dirty="0"/>
          </a:p>
        </p:txBody>
      </p:sp>
      <p:sp>
        <p:nvSpPr>
          <p:cNvPr id="4" name="Slide Number Placeholder 3"/>
          <p:cNvSpPr>
            <a:spLocks noGrp="1"/>
          </p:cNvSpPr>
          <p:nvPr>
            <p:ph type="sldNum" sz="quarter" idx="10"/>
          </p:nvPr>
        </p:nvSpPr>
        <p:spPr/>
        <p:txBody>
          <a:bodyPr/>
          <a:lstStyle/>
          <a:p>
            <a:fld id="{983F6F79-035F-8044-8463-C3FF27994995}" type="slidenum">
              <a:rPr lang="en-US" smtClean="0"/>
              <a:pPr/>
              <a:t>31</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4149">
              <a:defRPr/>
            </a:pPr>
            <a:r>
              <a:rPr lang="en-US" dirty="0"/>
              <a:t>And these two in Idaho.</a:t>
            </a:r>
          </a:p>
        </p:txBody>
      </p:sp>
      <p:sp>
        <p:nvSpPr>
          <p:cNvPr id="4" name="Slide Number Placeholder 3"/>
          <p:cNvSpPr>
            <a:spLocks noGrp="1"/>
          </p:cNvSpPr>
          <p:nvPr>
            <p:ph type="sldNum" sz="quarter" idx="10"/>
          </p:nvPr>
        </p:nvSpPr>
        <p:spPr/>
        <p:txBody>
          <a:bodyPr/>
          <a:lstStyle/>
          <a:p>
            <a:fld id="{90755F93-6954-324E-9138-94A4AD2D9643}" type="slidenum">
              <a:rPr lang="en-US" smtClean="0"/>
              <a:pPr/>
              <a:t>32</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Here’s my contact info if you don’t have it already. And remember: There’s lots</a:t>
            </a:r>
            <a:r>
              <a:rPr lang="en-US" baseline="0" dirty="0"/>
              <a:t> of</a:t>
            </a:r>
            <a:r>
              <a:rPr lang="en-US" dirty="0"/>
              <a:t> more detailed information available on</a:t>
            </a:r>
            <a:r>
              <a:rPr lang="en-US" baseline="0" dirty="0"/>
              <a:t> our website at fletchergroup.org.</a:t>
            </a:r>
            <a:endParaRPr lang="en-US" dirty="0"/>
          </a:p>
        </p:txBody>
      </p:sp>
      <p:sp>
        <p:nvSpPr>
          <p:cNvPr id="4" name="Slide Number Placeholder 3"/>
          <p:cNvSpPr>
            <a:spLocks noGrp="1"/>
          </p:cNvSpPr>
          <p:nvPr>
            <p:ph type="sldNum" sz="quarter" idx="10"/>
          </p:nvPr>
        </p:nvSpPr>
        <p:spPr/>
        <p:txBody>
          <a:bodyPr/>
          <a:lstStyle/>
          <a:p>
            <a:fld id="{64D9AE58-6E5E-5344-8460-656FFEED1711}" type="slidenum">
              <a:rPr lang="en-US" smtClean="0"/>
              <a:pPr/>
              <a:t>35</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there is not a lot of research on evidence-based practices in RH and that is one of major goals that aligns with this core activity</a:t>
            </a:r>
          </a:p>
          <a:p>
            <a:r>
              <a:rPr lang="en-US" dirty="0"/>
              <a:t>Secondly, as we have already begun to realize, there is not a lot of help especially in rural areas in this “cottage industry” and our efforts include “boots on the ground” and working with local partners to bring educational resource defining what works and what doesn’t</a:t>
            </a:r>
          </a:p>
          <a:p>
            <a:r>
              <a:rPr lang="en-US" dirty="0"/>
              <a:t>Thirdly, there is little a large need for help to RH providers across the spectrum of evidence based practices, but even more basic, zoning, NIMBY, financing, bundling of creative resources.  That is what our activities will be focused on.  </a:t>
            </a:r>
          </a:p>
          <a:p>
            <a:r>
              <a:rPr lang="en-US" dirty="0"/>
              <a:t>To bolster this a large component of data collection and outcomes measurement will help us develop the industry standards of best practices. </a:t>
            </a:r>
          </a:p>
          <a:p>
            <a:r>
              <a:rPr lang="en-US" dirty="0"/>
              <a:t>Time: .5</a:t>
            </a:r>
          </a:p>
        </p:txBody>
      </p:sp>
      <p:sp>
        <p:nvSpPr>
          <p:cNvPr id="4" name="Slide Number Placeholder 3"/>
          <p:cNvSpPr>
            <a:spLocks noGrp="1"/>
          </p:cNvSpPr>
          <p:nvPr>
            <p:ph type="sldNum" sz="quarter" idx="5"/>
          </p:nvPr>
        </p:nvSpPr>
        <p:spPr/>
        <p:txBody>
          <a:bodyPr/>
          <a:lstStyle/>
          <a:p>
            <a:fld id="{6860406B-38F9-4CEB-A366-6948CD5E194F}" type="slidenum">
              <a:rPr lang="en-US" smtClean="0"/>
              <a:t>8</a:t>
            </a:fld>
            <a:endParaRPr lang="en-US"/>
          </a:p>
        </p:txBody>
      </p:sp>
    </p:spTree>
    <p:extLst>
      <p:ext uri="{BB962C8B-B14F-4D97-AF65-F5344CB8AC3E}">
        <p14:creationId xmlns:p14="http://schemas.microsoft.com/office/powerpoint/2010/main" val="3643932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60406B-38F9-4CEB-A366-6948CD5E194F}" type="slidenum">
              <a:rPr lang="en-US" smtClean="0"/>
              <a:t>9</a:t>
            </a:fld>
            <a:endParaRPr lang="en-US"/>
          </a:p>
        </p:txBody>
      </p:sp>
    </p:spTree>
    <p:extLst>
      <p:ext uri="{BB962C8B-B14F-4D97-AF65-F5344CB8AC3E}">
        <p14:creationId xmlns:p14="http://schemas.microsoft.com/office/powerpoint/2010/main" val="2683577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.5</a:t>
            </a:r>
          </a:p>
        </p:txBody>
      </p:sp>
      <p:sp>
        <p:nvSpPr>
          <p:cNvPr id="4" name="Slide Number Placeholder 3"/>
          <p:cNvSpPr>
            <a:spLocks noGrp="1"/>
          </p:cNvSpPr>
          <p:nvPr>
            <p:ph type="sldNum" sz="quarter" idx="5"/>
          </p:nvPr>
        </p:nvSpPr>
        <p:spPr/>
        <p:txBody>
          <a:bodyPr/>
          <a:lstStyle/>
          <a:p>
            <a:fld id="{6860406B-38F9-4CEB-A366-6948CD5E194F}" type="slidenum">
              <a:rPr lang="en-US" smtClean="0"/>
              <a:t>10</a:t>
            </a:fld>
            <a:endParaRPr lang="en-US"/>
          </a:p>
        </p:txBody>
      </p:sp>
    </p:spTree>
    <p:extLst>
      <p:ext uri="{BB962C8B-B14F-4D97-AF65-F5344CB8AC3E}">
        <p14:creationId xmlns:p14="http://schemas.microsoft.com/office/powerpoint/2010/main" val="108722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geography as you will see is across the nation.  Why, to capture the cultural differences as part of the delivery of best practices that are tailored to where people live. </a:t>
            </a:r>
          </a:p>
          <a:p>
            <a:r>
              <a:rPr lang="en-US" dirty="0"/>
              <a:t>In our first meeting with Native Americans in Montana, the need for time and place for unique native American practices our important for the identification of who they are, and provide powerful tools to foster community and belonging. </a:t>
            </a:r>
          </a:p>
          <a:p>
            <a:r>
              <a:rPr lang="en-US" dirty="0"/>
              <a:t>Time: .5</a:t>
            </a:r>
          </a:p>
        </p:txBody>
      </p:sp>
      <p:sp>
        <p:nvSpPr>
          <p:cNvPr id="4" name="Slide Number Placeholder 3"/>
          <p:cNvSpPr>
            <a:spLocks noGrp="1"/>
          </p:cNvSpPr>
          <p:nvPr>
            <p:ph type="sldNum" sz="quarter" idx="5"/>
          </p:nvPr>
        </p:nvSpPr>
        <p:spPr/>
        <p:txBody>
          <a:bodyPr/>
          <a:lstStyle/>
          <a:p>
            <a:fld id="{6860406B-38F9-4CEB-A366-6948CD5E194F}" type="slidenum">
              <a:rPr lang="en-US" smtClean="0"/>
              <a:t>13</a:t>
            </a:fld>
            <a:endParaRPr lang="en-US"/>
          </a:p>
        </p:txBody>
      </p:sp>
    </p:spTree>
    <p:extLst>
      <p:ext uri="{BB962C8B-B14F-4D97-AF65-F5344CB8AC3E}">
        <p14:creationId xmlns:p14="http://schemas.microsoft.com/office/powerpoint/2010/main" val="2786956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number of efforts that exist without collaboration.  Our effort is to bring to gather these efforts, especially around RH to find synergies for the </a:t>
            </a:r>
          </a:p>
          <a:p>
            <a:r>
              <a:rPr lang="en-US" dirty="0"/>
              <a:t>Time: .3</a:t>
            </a:r>
          </a:p>
        </p:txBody>
      </p:sp>
      <p:sp>
        <p:nvSpPr>
          <p:cNvPr id="4" name="Slide Number Placeholder 3"/>
          <p:cNvSpPr>
            <a:spLocks noGrp="1"/>
          </p:cNvSpPr>
          <p:nvPr>
            <p:ph type="sldNum" sz="quarter" idx="5"/>
          </p:nvPr>
        </p:nvSpPr>
        <p:spPr/>
        <p:txBody>
          <a:bodyPr/>
          <a:lstStyle/>
          <a:p>
            <a:fld id="{6860406B-38F9-4CEB-A366-6948CD5E194F}" type="slidenum">
              <a:rPr lang="en-US" smtClean="0"/>
              <a:t>15</a:t>
            </a:fld>
            <a:endParaRPr lang="en-US"/>
          </a:p>
        </p:txBody>
      </p:sp>
    </p:spTree>
    <p:extLst>
      <p:ext uri="{BB962C8B-B14F-4D97-AF65-F5344CB8AC3E}">
        <p14:creationId xmlns:p14="http://schemas.microsoft.com/office/powerpoint/2010/main" val="1236732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OES gather information on RH in rural communities, very little data exist.</a:t>
            </a:r>
          </a:p>
          <a:p>
            <a:r>
              <a:rPr lang="en-US" dirty="0"/>
              <a:t>Time: ..5</a:t>
            </a:r>
          </a:p>
        </p:txBody>
      </p:sp>
      <p:sp>
        <p:nvSpPr>
          <p:cNvPr id="4" name="Slide Number Placeholder 3"/>
          <p:cNvSpPr>
            <a:spLocks noGrp="1"/>
          </p:cNvSpPr>
          <p:nvPr>
            <p:ph type="sldNum" sz="quarter" idx="5"/>
          </p:nvPr>
        </p:nvSpPr>
        <p:spPr/>
        <p:txBody>
          <a:bodyPr/>
          <a:lstStyle/>
          <a:p>
            <a:fld id="{6860406B-38F9-4CEB-A366-6948CD5E194F}" type="slidenum">
              <a:rPr lang="en-US" smtClean="0"/>
              <a:t>16</a:t>
            </a:fld>
            <a:endParaRPr lang="en-US"/>
          </a:p>
        </p:txBody>
      </p:sp>
    </p:spTree>
    <p:extLst>
      <p:ext uri="{BB962C8B-B14F-4D97-AF65-F5344CB8AC3E}">
        <p14:creationId xmlns:p14="http://schemas.microsoft.com/office/powerpoint/2010/main" val="1359516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Tyler can present this and detail to work that KIPRC is doing to establish the portal for data and outcomes</a:t>
            </a:r>
          </a:p>
          <a:p>
            <a:r>
              <a:rPr lang="en-US" dirty="0"/>
              <a:t>Time: 1 min.</a:t>
            </a:r>
          </a:p>
        </p:txBody>
      </p:sp>
      <p:sp>
        <p:nvSpPr>
          <p:cNvPr id="4" name="Slide Number Placeholder 3"/>
          <p:cNvSpPr>
            <a:spLocks noGrp="1"/>
          </p:cNvSpPr>
          <p:nvPr>
            <p:ph type="sldNum" sz="quarter" idx="5"/>
          </p:nvPr>
        </p:nvSpPr>
        <p:spPr/>
        <p:txBody>
          <a:bodyPr/>
          <a:lstStyle/>
          <a:p>
            <a:fld id="{6860406B-38F9-4CEB-A366-6948CD5E194F}" type="slidenum">
              <a:rPr lang="en-US" smtClean="0"/>
              <a:t>17</a:t>
            </a:fld>
            <a:endParaRPr lang="en-US"/>
          </a:p>
        </p:txBody>
      </p:sp>
    </p:spTree>
    <p:extLst>
      <p:ext uri="{BB962C8B-B14F-4D97-AF65-F5344CB8AC3E}">
        <p14:creationId xmlns:p14="http://schemas.microsoft.com/office/powerpoint/2010/main" val="2568281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B425996-96CA-4EC9-A63F-E50F7E85FEF4}" type="datetime1">
              <a:rPr lang="en-US" smtClean="0"/>
              <a:pPr/>
              <a:t>3/25/2020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50E517-8434-4C62-ACC5-EF0E2181ED3E}" type="datetime1">
              <a:rPr lang="en-US" smtClean="0"/>
              <a:pPr/>
              <a:t>3/25/2020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4BBECD-E450-48F6-BA61-E7D4BDCBFE92}" type="datetime1">
              <a:rPr lang="en-US" smtClean="0"/>
              <a:pPr/>
              <a:t>3/25/2020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1AA4F5A-A74E-46A4-A33D-522D9DF58F48}" type="datetime1">
              <a:rPr lang="en-US" smtClean="0"/>
              <a:pPr/>
              <a:t>3/25/2020</a:t>
            </a:fld>
            <a:endParaRPr lang="en-US" dirty="0"/>
          </a:p>
        </p:txBody>
      </p:sp>
      <p:sp>
        <p:nvSpPr>
          <p:cNvPr id="5" name="Footer Placeholder 4"/>
          <p:cNvSpPr>
            <a:spLocks noGrp="1"/>
          </p:cNvSpPr>
          <p:nvPr>
            <p:ph type="ftr" sz="quarter" idx="11"/>
          </p:nvPr>
        </p:nvSpPr>
        <p:spPr/>
        <p:txBody>
          <a:bodyPr/>
          <a:lstStyle/>
          <a:p>
            <a:r>
              <a:rPr lang="en-US" dirty="0"/>
              <a:t>1</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763902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A6165A-7981-40F0-92CE-EFC41856F7F9}" type="datetime1">
              <a:rPr lang="en-US" smtClean="0"/>
              <a:pPr/>
              <a:t>3/25/2020</a:t>
            </a:fld>
            <a:endParaRPr lang="en-US" dirty="0"/>
          </a:p>
        </p:txBody>
      </p:sp>
      <p:sp>
        <p:nvSpPr>
          <p:cNvPr id="5" name="Footer Placeholder 4"/>
          <p:cNvSpPr>
            <a:spLocks noGrp="1"/>
          </p:cNvSpPr>
          <p:nvPr>
            <p:ph type="ftr" sz="quarter" idx="11"/>
          </p:nvPr>
        </p:nvSpPr>
        <p:spPr/>
        <p:txBody>
          <a:bodyPr/>
          <a:lstStyle/>
          <a:p>
            <a:r>
              <a:rPr lang="en-US" dirty="0"/>
              <a:t>1</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891046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9CA5EB-ED56-4B2F-BD41-D9CFDF022357}" type="datetime1">
              <a:rPr lang="en-US" smtClean="0"/>
              <a:pPr/>
              <a:t>3/25/2020</a:t>
            </a:fld>
            <a:endParaRPr lang="en-US" dirty="0"/>
          </a:p>
        </p:txBody>
      </p:sp>
      <p:sp>
        <p:nvSpPr>
          <p:cNvPr id="5" name="Footer Placeholder 4"/>
          <p:cNvSpPr>
            <a:spLocks noGrp="1"/>
          </p:cNvSpPr>
          <p:nvPr>
            <p:ph type="ftr" sz="quarter" idx="11"/>
          </p:nvPr>
        </p:nvSpPr>
        <p:spPr/>
        <p:txBody>
          <a:bodyPr/>
          <a:lstStyle/>
          <a:p>
            <a:r>
              <a:rPr lang="en-US" dirty="0"/>
              <a:t>1</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374701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852E53-C4C9-4D5E-9686-52F403A71C1D}" type="datetime1">
              <a:rPr lang="en-US" smtClean="0"/>
              <a:pPr/>
              <a:t>3/25/2020</a:t>
            </a:fld>
            <a:endParaRPr lang="en-US" dirty="0"/>
          </a:p>
        </p:txBody>
      </p:sp>
      <p:sp>
        <p:nvSpPr>
          <p:cNvPr id="6" name="Footer Placeholder 5"/>
          <p:cNvSpPr>
            <a:spLocks noGrp="1"/>
          </p:cNvSpPr>
          <p:nvPr>
            <p:ph type="ftr" sz="quarter" idx="11"/>
          </p:nvPr>
        </p:nvSpPr>
        <p:spPr/>
        <p:txBody>
          <a:bodyPr/>
          <a:lstStyle/>
          <a:p>
            <a:r>
              <a:rPr lang="en-US" dirty="0"/>
              <a:t>1</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7704230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59F2BD-87E3-4BF4-8D01-882DEEA5EA3D}" type="datetime1">
              <a:rPr lang="en-US" smtClean="0"/>
              <a:pPr/>
              <a:t>3/25/2020</a:t>
            </a:fld>
            <a:endParaRPr lang="en-US" dirty="0"/>
          </a:p>
        </p:txBody>
      </p:sp>
      <p:sp>
        <p:nvSpPr>
          <p:cNvPr id="8" name="Footer Placeholder 7"/>
          <p:cNvSpPr>
            <a:spLocks noGrp="1"/>
          </p:cNvSpPr>
          <p:nvPr>
            <p:ph type="ftr" sz="quarter" idx="11"/>
          </p:nvPr>
        </p:nvSpPr>
        <p:spPr/>
        <p:txBody>
          <a:bodyPr/>
          <a:lstStyle/>
          <a:p>
            <a:r>
              <a:rPr lang="en-US" dirty="0"/>
              <a:t>1</a:t>
            </a: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9972958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C72E39-4D58-474E-80FC-64E80D9CD645}" type="datetime1">
              <a:rPr lang="en-US" smtClean="0"/>
              <a:pPr/>
              <a:t>3/25/2020</a:t>
            </a:fld>
            <a:endParaRPr lang="en-US" dirty="0"/>
          </a:p>
        </p:txBody>
      </p:sp>
      <p:sp>
        <p:nvSpPr>
          <p:cNvPr id="4" name="Footer Placeholder 3"/>
          <p:cNvSpPr>
            <a:spLocks noGrp="1"/>
          </p:cNvSpPr>
          <p:nvPr>
            <p:ph type="ftr" sz="quarter" idx="11"/>
          </p:nvPr>
        </p:nvSpPr>
        <p:spPr/>
        <p:txBody>
          <a:bodyPr/>
          <a:lstStyle/>
          <a:p>
            <a:r>
              <a:rPr lang="en-US" dirty="0"/>
              <a:t>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9667699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F9E931-51D6-4954-8D1B-38513E98301D}" type="datetime1">
              <a:rPr lang="en-US" smtClean="0"/>
              <a:pPr/>
              <a:t>3/25/2020</a:t>
            </a:fld>
            <a:endParaRPr lang="en-US" dirty="0"/>
          </a:p>
        </p:txBody>
      </p:sp>
      <p:sp>
        <p:nvSpPr>
          <p:cNvPr id="3" name="Footer Placeholder 2"/>
          <p:cNvSpPr>
            <a:spLocks noGrp="1"/>
          </p:cNvSpPr>
          <p:nvPr>
            <p:ph type="ftr" sz="quarter" idx="11"/>
          </p:nvPr>
        </p:nvSpPr>
        <p:spPr/>
        <p:txBody>
          <a:bodyPr/>
          <a:lstStyle/>
          <a:p>
            <a:r>
              <a:rPr lang="en-US" dirty="0"/>
              <a:t>1</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7111184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F51193-855A-4021-AC1B-E76AEBF5A4FE}" type="datetime1">
              <a:rPr lang="en-US" smtClean="0"/>
              <a:pPr/>
              <a:t>3/25/2020</a:t>
            </a:fld>
            <a:endParaRPr lang="en-US" dirty="0"/>
          </a:p>
        </p:txBody>
      </p:sp>
      <p:sp>
        <p:nvSpPr>
          <p:cNvPr id="6" name="Footer Placeholder 5"/>
          <p:cNvSpPr>
            <a:spLocks noGrp="1"/>
          </p:cNvSpPr>
          <p:nvPr>
            <p:ph type="ftr" sz="quarter" idx="11"/>
          </p:nvPr>
        </p:nvSpPr>
        <p:spPr/>
        <p:txBody>
          <a:bodyPr/>
          <a:lstStyle/>
          <a:p>
            <a:r>
              <a:rPr lang="en-US" dirty="0"/>
              <a:t>1</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647597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865D0E-84F8-4D86-BAAB-0FA88313783A}" type="datetime1">
              <a:rPr lang="en-US" smtClean="0"/>
              <a:pPr/>
              <a:t>3/25/2020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7A4485-E016-4AE7-B0FD-53BD2B4FDD11}" type="datetime1">
              <a:rPr lang="en-US" smtClean="0"/>
              <a:pPr/>
              <a:t>3/25/2020</a:t>
            </a:fld>
            <a:endParaRPr lang="en-US" dirty="0"/>
          </a:p>
        </p:txBody>
      </p:sp>
      <p:sp>
        <p:nvSpPr>
          <p:cNvPr id="6" name="Footer Placeholder 5"/>
          <p:cNvSpPr>
            <a:spLocks noGrp="1"/>
          </p:cNvSpPr>
          <p:nvPr>
            <p:ph type="ftr" sz="quarter" idx="11"/>
          </p:nvPr>
        </p:nvSpPr>
        <p:spPr/>
        <p:txBody>
          <a:bodyPr/>
          <a:lstStyle/>
          <a:p>
            <a:r>
              <a:rPr lang="en-US" dirty="0"/>
              <a:t>1</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323509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F88BF-7E18-4512-B703-476C9786A95D}" type="datetime1">
              <a:rPr lang="en-US" smtClean="0"/>
              <a:pPr/>
              <a:t>3/25/2020</a:t>
            </a:fld>
            <a:endParaRPr lang="en-US" dirty="0"/>
          </a:p>
        </p:txBody>
      </p:sp>
      <p:sp>
        <p:nvSpPr>
          <p:cNvPr id="5" name="Footer Placeholder 4"/>
          <p:cNvSpPr>
            <a:spLocks noGrp="1"/>
          </p:cNvSpPr>
          <p:nvPr>
            <p:ph type="ftr" sz="quarter" idx="11"/>
          </p:nvPr>
        </p:nvSpPr>
        <p:spPr/>
        <p:txBody>
          <a:bodyPr/>
          <a:lstStyle/>
          <a:p>
            <a:r>
              <a:rPr lang="en-US" dirty="0"/>
              <a:t>1</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115748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25D17D-8CBE-467E-8D45-C36B57396415}" type="datetime1">
              <a:rPr lang="en-US" smtClean="0"/>
              <a:pPr/>
              <a:t>3/25/2020</a:t>
            </a:fld>
            <a:endParaRPr lang="en-US" dirty="0"/>
          </a:p>
        </p:txBody>
      </p:sp>
      <p:sp>
        <p:nvSpPr>
          <p:cNvPr id="5" name="Footer Placeholder 4"/>
          <p:cNvSpPr>
            <a:spLocks noGrp="1"/>
          </p:cNvSpPr>
          <p:nvPr>
            <p:ph type="ftr" sz="quarter" idx="11"/>
          </p:nvPr>
        </p:nvSpPr>
        <p:spPr/>
        <p:txBody>
          <a:bodyPr/>
          <a:lstStyle/>
          <a:p>
            <a:r>
              <a:rPr lang="en-US" dirty="0"/>
              <a:t>1</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519978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F975A5-C1F9-4E2B-9A02-EBCA89908B81}" type="datetime1">
              <a:rPr lang="en-US" smtClean="0"/>
              <a:pPr/>
              <a:t>3/25/2020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E2AFBF-4BF6-402D-93E3-FC305A4FAC77}" type="datetime1">
              <a:rPr lang="en-US" smtClean="0"/>
              <a:pPr/>
              <a:t>3/25/2020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F4787D-52CB-460E-8CE9-6AD95F353D6B}" type="datetime1">
              <a:rPr lang="en-US" smtClean="0"/>
              <a:pPr/>
              <a:t>3/25/2020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F3CFE8-363E-496B-9029-0F49004EA3D6}" type="datetime1">
              <a:rPr lang="en-US" smtClean="0"/>
              <a:pPr/>
              <a:t>3/25/2020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6284E4-D2E2-4DC5-84DF-1F7ADC205AED}" type="datetime1">
              <a:rPr lang="en-US" smtClean="0"/>
              <a:pPr/>
              <a:t>3/25/2020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5F4F30-6131-4C8C-8683-55B5DC6AB18A}" type="datetime1">
              <a:rPr lang="en-US" smtClean="0"/>
              <a:pPr/>
              <a:t>3/25/2020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BD270A-5F80-4389-9574-5DE65EC4C45C}" type="datetime1">
              <a:rPr lang="en-US" smtClean="0"/>
              <a:pPr/>
              <a:t>3/25/2020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E11FB5-05CD-4005-B3B5-E6807AE53916}" type="datetime1">
              <a:rPr lang="en-US" smtClean="0"/>
              <a:pPr/>
              <a:t>3/25/2020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1FE256-7959-4B7B-8E16-13234CDB9901}" type="datetime1">
              <a:rPr lang="en-US" smtClean="0"/>
              <a:pPr/>
              <a:t>3/25/2020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1</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7990676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https://pixabay.com/en/person-businesswoman-female-woman-2686885/"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hyperlink" Target="https://pixabay.com/fr/maison-ic%C3%B4ne-toit-rouge-symbole-304005/"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18288000" cy="10287000"/>
          </a:xfrm>
          <a:prstGeom prst="rect">
            <a:avLst/>
          </a:prstGeom>
          <a:solidFill>
            <a:srgbClr val="1B85A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AutoShape 2"/>
          <p:cNvSpPr/>
          <p:nvPr/>
        </p:nvSpPr>
        <p:spPr>
          <a:xfrm>
            <a:off x="0" y="-115913"/>
            <a:ext cx="2118536" cy="10518826"/>
          </a:xfrm>
          <a:prstGeom prst="rect">
            <a:avLst/>
          </a:prstGeom>
          <a:solidFill>
            <a:srgbClr val="69ADC6">
              <a:alpha val="29803"/>
            </a:srgbClr>
          </a:solidFill>
        </p:spPr>
      </p:sp>
      <p:grpSp>
        <p:nvGrpSpPr>
          <p:cNvPr id="23" name="Group 6"/>
          <p:cNvGrpSpPr/>
          <p:nvPr/>
        </p:nvGrpSpPr>
        <p:grpSpPr>
          <a:xfrm>
            <a:off x="6398397" y="7182449"/>
            <a:ext cx="5793603" cy="1295400"/>
            <a:chOff x="-4492580" y="3883964"/>
            <a:chExt cx="7724804" cy="1727200"/>
          </a:xfrm>
        </p:grpSpPr>
        <p:sp>
          <p:nvSpPr>
            <p:cNvPr id="24" name="TextBox 7"/>
            <p:cNvSpPr txBox="1"/>
            <p:nvPr/>
          </p:nvSpPr>
          <p:spPr>
            <a:xfrm>
              <a:off x="-4470400" y="3883964"/>
              <a:ext cx="7702624" cy="768301"/>
            </a:xfrm>
            <a:prstGeom prst="rect">
              <a:avLst/>
            </a:prstGeom>
          </p:spPr>
          <p:txBody>
            <a:bodyPr wrap="square" lIns="0" tIns="0" rIns="0" bIns="0" rtlCol="0" anchor="t">
              <a:spAutoFit/>
            </a:bodyPr>
            <a:lstStyle/>
            <a:p>
              <a:pPr>
                <a:lnSpc>
                  <a:spcPts val="4620"/>
                </a:lnSpc>
              </a:pPr>
              <a:r>
                <a:rPr lang="en-US" sz="3300" b="0" i="0" spc="429" dirty="0">
                  <a:solidFill>
                    <a:srgbClr val="FFFFFF"/>
                  </a:solidFill>
                  <a:latin typeface="Open Sans"/>
                </a:rPr>
                <a:t>ERNIE FLETCHER, MD</a:t>
              </a:r>
            </a:p>
          </p:txBody>
        </p:sp>
        <p:sp>
          <p:nvSpPr>
            <p:cNvPr id="25" name="TextBox 8"/>
            <p:cNvSpPr txBox="1"/>
            <p:nvPr/>
          </p:nvSpPr>
          <p:spPr>
            <a:xfrm>
              <a:off x="-4492580" y="4984212"/>
              <a:ext cx="5489604" cy="626952"/>
            </a:xfrm>
            <a:prstGeom prst="rect">
              <a:avLst/>
            </a:prstGeom>
          </p:spPr>
          <p:txBody>
            <a:bodyPr lIns="0" tIns="0" rIns="0" bIns="0" rtlCol="0" anchor="t">
              <a:spAutoFit/>
            </a:bodyPr>
            <a:lstStyle/>
            <a:p>
              <a:pPr>
                <a:lnSpc>
                  <a:spcPts val="3750"/>
                </a:lnSpc>
              </a:pPr>
              <a:r>
                <a:rPr lang="en-US" sz="2500" b="0" i="0" spc="25" dirty="0">
                  <a:solidFill>
                    <a:srgbClr val="FFFFFF"/>
                  </a:solidFill>
                  <a:latin typeface="Open Sans"/>
                </a:rPr>
                <a:t>Fletcher Group Co-Founder</a:t>
              </a:r>
            </a:p>
          </p:txBody>
        </p:sp>
      </p:grpSp>
      <p:grpSp>
        <p:nvGrpSpPr>
          <p:cNvPr id="31" name="Group 14"/>
          <p:cNvGrpSpPr>
            <a:grpSpLocks noChangeAspect="1"/>
          </p:cNvGrpSpPr>
          <p:nvPr/>
        </p:nvGrpSpPr>
        <p:grpSpPr>
          <a:xfrm>
            <a:off x="3276600" y="6649050"/>
            <a:ext cx="2456859" cy="2456850"/>
            <a:chOff x="0" y="0"/>
            <a:chExt cx="6350000" cy="6349975"/>
          </a:xfrm>
        </p:grpSpPr>
        <p:sp>
          <p:nvSpPr>
            <p:cNvPr id="32" name="Freeform 1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t="-3908" b="-3908"/>
              </a:stretch>
            </a:blipFill>
          </p:spPr>
        </p:sp>
      </p:grpSp>
      <p:pic>
        <p:nvPicPr>
          <p:cNvPr id="33" name="Picture 16"/>
          <p:cNvPicPr>
            <a:picLocks noChangeAspect="1"/>
          </p:cNvPicPr>
          <p:nvPr/>
        </p:nvPicPr>
        <p:blipFill>
          <a:blip r:embed="rId3"/>
          <a:srcRect/>
          <a:stretch>
            <a:fillRect/>
          </a:stretch>
        </p:blipFill>
        <p:spPr>
          <a:xfrm>
            <a:off x="11049000" y="542103"/>
            <a:ext cx="4724400" cy="1249628"/>
          </a:xfrm>
          <a:prstGeom prst="rect">
            <a:avLst/>
          </a:prstGeom>
        </p:spPr>
      </p:pic>
      <p:sp>
        <p:nvSpPr>
          <p:cNvPr id="34" name="TextBox 17"/>
          <p:cNvSpPr txBox="1"/>
          <p:nvPr/>
        </p:nvSpPr>
        <p:spPr>
          <a:xfrm>
            <a:off x="14234616" y="1132170"/>
            <a:ext cx="4038599" cy="714598"/>
          </a:xfrm>
          <a:prstGeom prst="rect">
            <a:avLst/>
          </a:prstGeom>
        </p:spPr>
        <p:txBody>
          <a:bodyPr wrap="square" lIns="0" tIns="0" rIns="0" bIns="0" rtlCol="0" anchor="t">
            <a:spAutoFit/>
          </a:bodyPr>
          <a:lstStyle/>
          <a:p>
            <a:pPr algn="ctr">
              <a:lnSpc>
                <a:spcPts val="5880"/>
              </a:lnSpc>
            </a:pPr>
            <a:r>
              <a:rPr lang="en-US" sz="2400" i="0" spc="252" dirty="0">
                <a:solidFill>
                  <a:srgbClr val="FFFFF6"/>
                </a:solidFill>
                <a:latin typeface="Open Sans Condensed"/>
              </a:rPr>
              <a:t>f</a:t>
            </a:r>
            <a:r>
              <a:rPr lang="en-US" sz="2400" b="0" i="0" spc="252" dirty="0">
                <a:solidFill>
                  <a:srgbClr val="FFFFF6"/>
                </a:solidFill>
                <a:latin typeface="Open Sans Condensed"/>
              </a:rPr>
              <a:t>letchergroup.org</a:t>
            </a:r>
          </a:p>
        </p:txBody>
      </p:sp>
      <p:sp>
        <p:nvSpPr>
          <p:cNvPr id="36" name="TextBox 10"/>
          <p:cNvSpPr txBox="1"/>
          <p:nvPr/>
        </p:nvSpPr>
        <p:spPr>
          <a:xfrm>
            <a:off x="159516" y="2576879"/>
            <a:ext cx="18287999" cy="3462486"/>
          </a:xfrm>
          <a:prstGeom prst="rect">
            <a:avLst/>
          </a:prstGeom>
        </p:spPr>
        <p:txBody>
          <a:bodyPr wrap="square" lIns="0" tIns="0" rIns="0" bIns="0" rtlCol="0" anchor="t">
            <a:spAutoFit/>
          </a:bodyPr>
          <a:lstStyle/>
          <a:p>
            <a:pPr algn="ctr">
              <a:lnSpc>
                <a:spcPts val="9000"/>
              </a:lnSpc>
            </a:pPr>
            <a:r>
              <a:rPr lang="en-US" sz="6600" b="1" spc="225" dirty="0">
                <a:solidFill>
                  <a:srgbClr val="FFFFF6"/>
                </a:solidFill>
                <a:latin typeface="Open Sans condensed"/>
                <a:cs typeface="Open Sans condensed"/>
              </a:rPr>
              <a:t>HRSA Rural Center of Excellence</a:t>
            </a:r>
          </a:p>
          <a:p>
            <a:pPr algn="ctr">
              <a:lnSpc>
                <a:spcPts val="9000"/>
              </a:lnSpc>
            </a:pPr>
            <a:r>
              <a:rPr lang="en-US" sz="6600" b="1" spc="225" dirty="0">
                <a:solidFill>
                  <a:srgbClr val="FFFFF6"/>
                </a:solidFill>
                <a:latin typeface="Open Sans condensed"/>
                <a:cs typeface="Open Sans condensed"/>
              </a:rPr>
              <a:t>on</a:t>
            </a:r>
          </a:p>
          <a:p>
            <a:pPr algn="ctr">
              <a:lnSpc>
                <a:spcPts val="9000"/>
              </a:lnSpc>
            </a:pPr>
            <a:r>
              <a:rPr lang="en-US" sz="6600" b="1" i="0" spc="225" dirty="0">
                <a:solidFill>
                  <a:srgbClr val="FFFFF6"/>
                </a:solidFill>
                <a:latin typeface="Open Sans condensed"/>
                <a:cs typeface="Open Sans condensed"/>
              </a:rPr>
              <a:t>R</a:t>
            </a:r>
            <a:r>
              <a:rPr lang="en-US" sz="6600" b="1" spc="225" dirty="0">
                <a:solidFill>
                  <a:srgbClr val="FFFFF6"/>
                </a:solidFill>
                <a:latin typeface="Open Sans condensed"/>
                <a:cs typeface="Open Sans condensed"/>
              </a:rPr>
              <a:t>ecovery Housing</a:t>
            </a:r>
            <a:endParaRPr lang="en-US" sz="6600" b="1" i="0" spc="225" dirty="0">
              <a:solidFill>
                <a:srgbClr val="FFFFF6"/>
              </a:solidFill>
              <a:latin typeface="Open Sans condensed"/>
              <a:cs typeface="Open Sans condense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loud 13">
            <a:extLst>
              <a:ext uri="{FF2B5EF4-FFF2-40B4-BE49-F238E27FC236}">
                <a16:creationId xmlns:a16="http://schemas.microsoft.com/office/drawing/2014/main" id="{1CA5DEB5-E04E-4A03-88B6-52ABC214CB62}"/>
              </a:ext>
            </a:extLst>
          </p:cNvPr>
          <p:cNvSpPr/>
          <p:nvPr/>
        </p:nvSpPr>
        <p:spPr>
          <a:xfrm>
            <a:off x="5105400" y="2705100"/>
            <a:ext cx="7108504" cy="617657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DE5CAC85-3526-4323-90ED-714F7CA66019}"/>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576198" y="4450528"/>
            <a:ext cx="2179255" cy="2260491"/>
          </a:xfrm>
          <a:prstGeom prst="rect">
            <a:avLst/>
          </a:prstGeom>
        </p:spPr>
      </p:pic>
      <p:sp>
        <p:nvSpPr>
          <p:cNvPr id="6" name="Arrow: Right 5">
            <a:extLst>
              <a:ext uri="{FF2B5EF4-FFF2-40B4-BE49-F238E27FC236}">
                <a16:creationId xmlns:a16="http://schemas.microsoft.com/office/drawing/2014/main" id="{2D89AE43-B800-4DDE-909F-310A19EF4032}"/>
              </a:ext>
            </a:extLst>
          </p:cNvPr>
          <p:cNvSpPr/>
          <p:nvPr/>
        </p:nvSpPr>
        <p:spPr>
          <a:xfrm>
            <a:off x="3299012" y="5643179"/>
            <a:ext cx="1851545" cy="865790"/>
          </a:xfrm>
          <a:prstGeom prst="rightArrow">
            <a:avLst/>
          </a:prstGeom>
          <a:solidFill>
            <a:srgbClr val="2780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4865A6FD-3661-41A8-992F-01D046B75206}"/>
              </a:ext>
            </a:extLst>
          </p:cNvPr>
          <p:cNvGrpSpPr/>
          <p:nvPr/>
        </p:nvGrpSpPr>
        <p:grpSpPr>
          <a:xfrm>
            <a:off x="526706" y="4271580"/>
            <a:ext cx="2846829" cy="3595194"/>
            <a:chOff x="473251" y="3178352"/>
            <a:chExt cx="2846829" cy="3595194"/>
          </a:xfrm>
          <a:solidFill>
            <a:srgbClr val="2780AB"/>
          </a:solidFill>
        </p:grpSpPr>
        <p:sp>
          <p:nvSpPr>
            <p:cNvPr id="15" name="Rectangle 14">
              <a:extLst>
                <a:ext uri="{FF2B5EF4-FFF2-40B4-BE49-F238E27FC236}">
                  <a16:creationId xmlns:a16="http://schemas.microsoft.com/office/drawing/2014/main" id="{E3D5F4FB-D70B-47F0-A547-BF76AE629D62}"/>
                </a:ext>
              </a:extLst>
            </p:cNvPr>
            <p:cNvSpPr/>
            <p:nvPr/>
          </p:nvSpPr>
          <p:spPr>
            <a:xfrm>
              <a:off x="473251" y="3178352"/>
              <a:ext cx="2846829" cy="3595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7E854CA-161C-49F0-A225-3353C566980B}"/>
                </a:ext>
              </a:extLst>
            </p:cNvPr>
            <p:cNvSpPr txBox="1"/>
            <p:nvPr/>
          </p:nvSpPr>
          <p:spPr>
            <a:xfrm>
              <a:off x="629718" y="3581613"/>
              <a:ext cx="2570682" cy="2985433"/>
            </a:xfrm>
            <a:prstGeom prst="rect">
              <a:avLst/>
            </a:prstGeom>
            <a:grpFill/>
          </p:spPr>
          <p:txBody>
            <a:bodyPr wrap="square" rtlCol="0">
              <a:spAutoFit/>
            </a:bodyPr>
            <a:lstStyle/>
            <a:p>
              <a:pPr marL="342900" indent="-342900">
                <a:spcAft>
                  <a:spcPts val="600"/>
                </a:spcAft>
                <a:buFont typeface="Wingdings" panose="05000000000000000000" pitchFamily="2" charset="2"/>
                <a:buChar char="Ø"/>
              </a:pPr>
              <a:r>
                <a:rPr lang="en-US" sz="2400" b="1" dirty="0">
                  <a:solidFill>
                    <a:schemeClr val="bg1"/>
                  </a:solidFill>
                </a:rPr>
                <a:t>Criminal Justice</a:t>
              </a:r>
            </a:p>
            <a:p>
              <a:pPr marL="342900" indent="-342900">
                <a:spcAft>
                  <a:spcPts val="600"/>
                </a:spcAft>
                <a:buFont typeface="Wingdings" panose="05000000000000000000" pitchFamily="2" charset="2"/>
                <a:buChar char="Ø"/>
              </a:pPr>
              <a:r>
                <a:rPr lang="en-US" sz="2400" b="1" dirty="0">
                  <a:solidFill>
                    <a:schemeClr val="bg1"/>
                  </a:solidFill>
                </a:rPr>
                <a:t>Treatment Providers</a:t>
              </a:r>
            </a:p>
            <a:p>
              <a:pPr marL="342900" indent="-342900">
                <a:spcAft>
                  <a:spcPts val="600"/>
                </a:spcAft>
                <a:buFont typeface="Wingdings" panose="05000000000000000000" pitchFamily="2" charset="2"/>
                <a:buChar char="Ø"/>
              </a:pPr>
              <a:r>
                <a:rPr lang="en-US" sz="2400" b="1" dirty="0">
                  <a:solidFill>
                    <a:schemeClr val="bg1"/>
                  </a:solidFill>
                </a:rPr>
                <a:t>Counselors</a:t>
              </a:r>
            </a:p>
            <a:p>
              <a:pPr marL="342900" indent="-342900">
                <a:spcAft>
                  <a:spcPts val="600"/>
                </a:spcAft>
                <a:buFont typeface="Wingdings" panose="05000000000000000000" pitchFamily="2" charset="2"/>
                <a:buChar char="Ø"/>
              </a:pPr>
              <a:r>
                <a:rPr lang="en-US" sz="2400" b="1" dirty="0">
                  <a:solidFill>
                    <a:schemeClr val="bg1"/>
                  </a:solidFill>
                </a:rPr>
                <a:t>Community Support Groups</a:t>
              </a:r>
            </a:p>
            <a:p>
              <a:pPr marL="342900" indent="-342900">
                <a:spcAft>
                  <a:spcPts val="600"/>
                </a:spcAft>
                <a:buFont typeface="Wingdings" panose="05000000000000000000" pitchFamily="2" charset="2"/>
                <a:buChar char="Ø"/>
              </a:pPr>
              <a:r>
                <a:rPr lang="en-US" sz="2400" b="1" dirty="0">
                  <a:solidFill>
                    <a:schemeClr val="bg1"/>
                  </a:solidFill>
                </a:rPr>
                <a:t>Self-directed</a:t>
              </a:r>
            </a:p>
          </p:txBody>
        </p:sp>
      </p:grpSp>
      <p:sp>
        <p:nvSpPr>
          <p:cNvPr id="27" name="TextBox 26">
            <a:extLst>
              <a:ext uri="{FF2B5EF4-FFF2-40B4-BE49-F238E27FC236}">
                <a16:creationId xmlns:a16="http://schemas.microsoft.com/office/drawing/2014/main" id="{442B9A70-9E99-4C7D-AC34-38A07CAC2C6A}"/>
              </a:ext>
            </a:extLst>
          </p:cNvPr>
          <p:cNvSpPr txBox="1"/>
          <p:nvPr/>
        </p:nvSpPr>
        <p:spPr>
          <a:xfrm>
            <a:off x="522640" y="3700599"/>
            <a:ext cx="2883615" cy="584775"/>
          </a:xfrm>
          <a:prstGeom prst="rect">
            <a:avLst/>
          </a:prstGeom>
          <a:noFill/>
        </p:spPr>
        <p:txBody>
          <a:bodyPr wrap="square" rtlCol="0">
            <a:spAutoFit/>
          </a:bodyPr>
          <a:lstStyle/>
          <a:p>
            <a:r>
              <a:rPr lang="en-US" sz="3200" dirty="0"/>
              <a:t>Referral Sources</a:t>
            </a:r>
          </a:p>
        </p:txBody>
      </p:sp>
      <p:sp>
        <p:nvSpPr>
          <p:cNvPr id="28" name="TextBox 27">
            <a:extLst>
              <a:ext uri="{FF2B5EF4-FFF2-40B4-BE49-F238E27FC236}">
                <a16:creationId xmlns:a16="http://schemas.microsoft.com/office/drawing/2014/main" id="{593F465E-47A6-4A17-9E4A-3D59F8A40405}"/>
              </a:ext>
            </a:extLst>
          </p:cNvPr>
          <p:cNvSpPr txBox="1"/>
          <p:nvPr/>
        </p:nvSpPr>
        <p:spPr>
          <a:xfrm>
            <a:off x="6237332" y="4126597"/>
            <a:ext cx="1842427" cy="830997"/>
          </a:xfrm>
          <a:prstGeom prst="rect">
            <a:avLst/>
          </a:prstGeom>
          <a:noFill/>
        </p:spPr>
        <p:txBody>
          <a:bodyPr wrap="none" rtlCol="0">
            <a:spAutoFit/>
          </a:bodyPr>
          <a:lstStyle/>
          <a:p>
            <a:r>
              <a:rPr lang="en-US" sz="2400" dirty="0"/>
              <a:t>Employment </a:t>
            </a:r>
          </a:p>
          <a:p>
            <a:r>
              <a:rPr lang="en-US" sz="2400" dirty="0"/>
              <a:t>Support</a:t>
            </a:r>
          </a:p>
        </p:txBody>
      </p:sp>
      <p:sp>
        <p:nvSpPr>
          <p:cNvPr id="30" name="TextBox 29">
            <a:extLst>
              <a:ext uri="{FF2B5EF4-FFF2-40B4-BE49-F238E27FC236}">
                <a16:creationId xmlns:a16="http://schemas.microsoft.com/office/drawing/2014/main" id="{F2281ACC-FC95-454E-B44E-81144D4915F7}"/>
              </a:ext>
            </a:extLst>
          </p:cNvPr>
          <p:cNvSpPr txBox="1"/>
          <p:nvPr/>
        </p:nvSpPr>
        <p:spPr>
          <a:xfrm>
            <a:off x="8059530" y="3636216"/>
            <a:ext cx="2514791" cy="461665"/>
          </a:xfrm>
          <a:prstGeom prst="rect">
            <a:avLst/>
          </a:prstGeom>
          <a:noFill/>
        </p:spPr>
        <p:txBody>
          <a:bodyPr wrap="none" rtlCol="0">
            <a:spAutoFit/>
          </a:bodyPr>
          <a:lstStyle/>
          <a:p>
            <a:r>
              <a:rPr lang="en-US" sz="2400" dirty="0"/>
              <a:t>Case Management</a:t>
            </a:r>
          </a:p>
        </p:txBody>
      </p:sp>
      <p:sp>
        <p:nvSpPr>
          <p:cNvPr id="31" name="TextBox 30">
            <a:extLst>
              <a:ext uri="{FF2B5EF4-FFF2-40B4-BE49-F238E27FC236}">
                <a16:creationId xmlns:a16="http://schemas.microsoft.com/office/drawing/2014/main" id="{B96041E9-4F46-4453-9B3A-F33138ABDF08}"/>
              </a:ext>
            </a:extLst>
          </p:cNvPr>
          <p:cNvSpPr txBox="1"/>
          <p:nvPr/>
        </p:nvSpPr>
        <p:spPr>
          <a:xfrm>
            <a:off x="9366548" y="4299304"/>
            <a:ext cx="1819985" cy="461665"/>
          </a:xfrm>
          <a:prstGeom prst="rect">
            <a:avLst/>
          </a:prstGeom>
          <a:noFill/>
        </p:spPr>
        <p:txBody>
          <a:bodyPr wrap="none" rtlCol="0">
            <a:spAutoFit/>
          </a:bodyPr>
          <a:lstStyle/>
          <a:p>
            <a:r>
              <a:rPr lang="en-US" sz="2400" dirty="0"/>
              <a:t>Peer Support</a:t>
            </a:r>
          </a:p>
        </p:txBody>
      </p:sp>
      <p:sp>
        <p:nvSpPr>
          <p:cNvPr id="32" name="TextBox 31">
            <a:extLst>
              <a:ext uri="{FF2B5EF4-FFF2-40B4-BE49-F238E27FC236}">
                <a16:creationId xmlns:a16="http://schemas.microsoft.com/office/drawing/2014/main" id="{7D2E5DFC-198E-4D91-8044-384E21A6494F}"/>
              </a:ext>
            </a:extLst>
          </p:cNvPr>
          <p:cNvSpPr txBox="1"/>
          <p:nvPr/>
        </p:nvSpPr>
        <p:spPr>
          <a:xfrm>
            <a:off x="5524812" y="5543129"/>
            <a:ext cx="1871666" cy="830997"/>
          </a:xfrm>
          <a:prstGeom prst="rect">
            <a:avLst/>
          </a:prstGeom>
          <a:noFill/>
        </p:spPr>
        <p:txBody>
          <a:bodyPr wrap="none" rtlCol="0">
            <a:spAutoFit/>
          </a:bodyPr>
          <a:lstStyle/>
          <a:p>
            <a:r>
              <a:rPr lang="en-US" sz="2400" dirty="0"/>
              <a:t>Life Skills </a:t>
            </a:r>
          </a:p>
          <a:p>
            <a:r>
              <a:rPr lang="en-US" sz="2400" dirty="0"/>
              <a:t>Development</a:t>
            </a:r>
          </a:p>
        </p:txBody>
      </p:sp>
      <p:sp>
        <p:nvSpPr>
          <p:cNvPr id="33" name="TextBox 32">
            <a:extLst>
              <a:ext uri="{FF2B5EF4-FFF2-40B4-BE49-F238E27FC236}">
                <a16:creationId xmlns:a16="http://schemas.microsoft.com/office/drawing/2014/main" id="{5853888E-E2A7-4C9B-8714-4459D26E08E8}"/>
              </a:ext>
            </a:extLst>
          </p:cNvPr>
          <p:cNvSpPr txBox="1"/>
          <p:nvPr/>
        </p:nvSpPr>
        <p:spPr>
          <a:xfrm>
            <a:off x="6787468" y="7226379"/>
            <a:ext cx="1423467" cy="830997"/>
          </a:xfrm>
          <a:prstGeom prst="rect">
            <a:avLst/>
          </a:prstGeom>
          <a:noFill/>
        </p:spPr>
        <p:txBody>
          <a:bodyPr wrap="none" rtlCol="0">
            <a:spAutoFit/>
          </a:bodyPr>
          <a:lstStyle/>
          <a:p>
            <a:r>
              <a:rPr lang="en-US" sz="2400" dirty="0"/>
              <a:t>Education</a:t>
            </a:r>
          </a:p>
          <a:p>
            <a:r>
              <a:rPr lang="en-US" sz="2400" dirty="0"/>
              <a:t>Support</a:t>
            </a:r>
          </a:p>
        </p:txBody>
      </p:sp>
      <p:sp>
        <p:nvSpPr>
          <p:cNvPr id="34" name="TextBox 33">
            <a:extLst>
              <a:ext uri="{FF2B5EF4-FFF2-40B4-BE49-F238E27FC236}">
                <a16:creationId xmlns:a16="http://schemas.microsoft.com/office/drawing/2014/main" id="{573EC847-98A0-47BD-8971-13D70572C4ED}"/>
              </a:ext>
            </a:extLst>
          </p:cNvPr>
          <p:cNvSpPr txBox="1"/>
          <p:nvPr/>
        </p:nvSpPr>
        <p:spPr>
          <a:xfrm>
            <a:off x="8539734" y="7073399"/>
            <a:ext cx="2398221" cy="461665"/>
          </a:xfrm>
          <a:prstGeom prst="rect">
            <a:avLst/>
          </a:prstGeom>
          <a:noFill/>
        </p:spPr>
        <p:txBody>
          <a:bodyPr wrap="none" rtlCol="0">
            <a:spAutoFit/>
          </a:bodyPr>
          <a:lstStyle/>
          <a:p>
            <a:r>
              <a:rPr lang="en-US" sz="2400" dirty="0"/>
              <a:t>Behavioral Health</a:t>
            </a:r>
          </a:p>
        </p:txBody>
      </p:sp>
      <p:sp>
        <p:nvSpPr>
          <p:cNvPr id="35" name="TextBox 34">
            <a:extLst>
              <a:ext uri="{FF2B5EF4-FFF2-40B4-BE49-F238E27FC236}">
                <a16:creationId xmlns:a16="http://schemas.microsoft.com/office/drawing/2014/main" id="{697A8D73-2E62-417F-A21A-6865FA32F6D6}"/>
              </a:ext>
            </a:extLst>
          </p:cNvPr>
          <p:cNvSpPr txBox="1"/>
          <p:nvPr/>
        </p:nvSpPr>
        <p:spPr>
          <a:xfrm>
            <a:off x="9755453" y="5331724"/>
            <a:ext cx="2040367" cy="461665"/>
          </a:xfrm>
          <a:prstGeom prst="rect">
            <a:avLst/>
          </a:prstGeom>
          <a:noFill/>
        </p:spPr>
        <p:txBody>
          <a:bodyPr wrap="none" rtlCol="0">
            <a:spAutoFit/>
          </a:bodyPr>
          <a:lstStyle/>
          <a:p>
            <a:r>
              <a:rPr lang="en-US" sz="2400" dirty="0"/>
              <a:t>Stable Housing</a:t>
            </a:r>
          </a:p>
        </p:txBody>
      </p:sp>
      <p:sp>
        <p:nvSpPr>
          <p:cNvPr id="36" name="Arrow: Right 35">
            <a:extLst>
              <a:ext uri="{FF2B5EF4-FFF2-40B4-BE49-F238E27FC236}">
                <a16:creationId xmlns:a16="http://schemas.microsoft.com/office/drawing/2014/main" id="{CDCB38A1-2829-45A5-8884-A3467FB7090E}"/>
              </a:ext>
            </a:extLst>
          </p:cNvPr>
          <p:cNvSpPr/>
          <p:nvPr/>
        </p:nvSpPr>
        <p:spPr>
          <a:xfrm>
            <a:off x="12286017" y="5543128"/>
            <a:ext cx="1777138" cy="830997"/>
          </a:xfrm>
          <a:prstGeom prst="rightArrow">
            <a:avLst/>
          </a:prstGeom>
          <a:solidFill>
            <a:srgbClr val="2780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D2B8526B-972D-4431-9387-C1D4C07F25E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813" b="92344" l="10000" r="90000">
                        <a14:foregroundMark x1="55208" y1="6875" x2="55208" y2="6875"/>
                        <a14:foregroundMark x1="52083" y1="2813" x2="52083" y2="2813"/>
                        <a14:foregroundMark x1="41667" y1="91875" x2="41667" y2="91875"/>
                        <a14:foregroundMark x1="59583" y1="92344" x2="59583" y2="9234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4329591" y="3747837"/>
            <a:ext cx="2284688" cy="3046251"/>
          </a:xfrm>
          <a:prstGeom prst="rect">
            <a:avLst/>
          </a:prstGeom>
        </p:spPr>
      </p:pic>
      <p:sp>
        <p:nvSpPr>
          <p:cNvPr id="43" name="Rectangle 42">
            <a:extLst>
              <a:ext uri="{FF2B5EF4-FFF2-40B4-BE49-F238E27FC236}">
                <a16:creationId xmlns:a16="http://schemas.microsoft.com/office/drawing/2014/main" id="{962F3FA3-8BFF-46FD-BD29-0C479EE5C7EF}"/>
              </a:ext>
            </a:extLst>
          </p:cNvPr>
          <p:cNvSpPr/>
          <p:nvPr/>
        </p:nvSpPr>
        <p:spPr>
          <a:xfrm>
            <a:off x="14135268" y="6659206"/>
            <a:ext cx="2709994" cy="414193"/>
          </a:xfrm>
          <a:prstGeom prst="rect">
            <a:avLst/>
          </a:prstGeom>
          <a:solidFill>
            <a:srgbClr val="2780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Employment</a:t>
            </a:r>
          </a:p>
        </p:txBody>
      </p:sp>
      <p:sp>
        <p:nvSpPr>
          <p:cNvPr id="46" name="Rectangle 45">
            <a:extLst>
              <a:ext uri="{FF2B5EF4-FFF2-40B4-BE49-F238E27FC236}">
                <a16:creationId xmlns:a16="http://schemas.microsoft.com/office/drawing/2014/main" id="{891EEB2D-E470-48FF-BC5B-C430134160AC}"/>
              </a:ext>
            </a:extLst>
          </p:cNvPr>
          <p:cNvSpPr/>
          <p:nvPr/>
        </p:nvSpPr>
        <p:spPr>
          <a:xfrm>
            <a:off x="13684649" y="7073399"/>
            <a:ext cx="3634068" cy="414193"/>
          </a:xfrm>
          <a:prstGeom prst="rect">
            <a:avLst/>
          </a:prstGeom>
          <a:solidFill>
            <a:srgbClr val="2780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Transportation</a:t>
            </a:r>
          </a:p>
        </p:txBody>
      </p:sp>
      <p:sp>
        <p:nvSpPr>
          <p:cNvPr id="47" name="Rectangle 46">
            <a:extLst>
              <a:ext uri="{FF2B5EF4-FFF2-40B4-BE49-F238E27FC236}">
                <a16:creationId xmlns:a16="http://schemas.microsoft.com/office/drawing/2014/main" id="{DF4147F7-E0C3-4FA8-A5AF-624C4903A9F0}"/>
              </a:ext>
            </a:extLst>
          </p:cNvPr>
          <p:cNvSpPr/>
          <p:nvPr/>
        </p:nvSpPr>
        <p:spPr>
          <a:xfrm>
            <a:off x="13224035" y="7487592"/>
            <a:ext cx="4495800" cy="414193"/>
          </a:xfrm>
          <a:prstGeom prst="rect">
            <a:avLst/>
          </a:prstGeom>
          <a:solidFill>
            <a:srgbClr val="2780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Housing</a:t>
            </a:r>
          </a:p>
        </p:txBody>
      </p:sp>
      <p:sp>
        <p:nvSpPr>
          <p:cNvPr id="48" name="Rectangle 47">
            <a:extLst>
              <a:ext uri="{FF2B5EF4-FFF2-40B4-BE49-F238E27FC236}">
                <a16:creationId xmlns:a16="http://schemas.microsoft.com/office/drawing/2014/main" id="{F1C45498-F08B-4C4A-81F1-FF110F3BBFC3}"/>
              </a:ext>
            </a:extLst>
          </p:cNvPr>
          <p:cNvSpPr/>
          <p:nvPr/>
        </p:nvSpPr>
        <p:spPr>
          <a:xfrm>
            <a:off x="12919235" y="7901785"/>
            <a:ext cx="5117420" cy="414193"/>
          </a:xfrm>
          <a:prstGeom prst="rect">
            <a:avLst/>
          </a:prstGeom>
          <a:solidFill>
            <a:srgbClr val="2780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Social Support</a:t>
            </a:r>
          </a:p>
        </p:txBody>
      </p:sp>
      <p:sp>
        <p:nvSpPr>
          <p:cNvPr id="49" name="TextBox 9">
            <a:extLst>
              <a:ext uri="{FF2B5EF4-FFF2-40B4-BE49-F238E27FC236}">
                <a16:creationId xmlns:a16="http://schemas.microsoft.com/office/drawing/2014/main" id="{116CCE16-A75A-4D69-AD04-41AF799DFDC3}"/>
              </a:ext>
            </a:extLst>
          </p:cNvPr>
          <p:cNvSpPr txBox="1"/>
          <p:nvPr/>
        </p:nvSpPr>
        <p:spPr>
          <a:xfrm>
            <a:off x="3782694" y="3800"/>
            <a:ext cx="11167708" cy="3462486"/>
          </a:xfrm>
          <a:prstGeom prst="rect">
            <a:avLst/>
          </a:prstGeom>
        </p:spPr>
        <p:txBody>
          <a:bodyPr wrap="square" lIns="0" tIns="0" rIns="0" bIns="0" rtlCol="0" anchor="t">
            <a:spAutoFit/>
          </a:bodyPr>
          <a:lstStyle/>
          <a:p>
            <a:pPr algn="ctr">
              <a:lnSpc>
                <a:spcPts val="9000"/>
              </a:lnSpc>
            </a:pPr>
            <a:r>
              <a:rPr lang="en-US" sz="7200" b="1" spc="225" dirty="0">
                <a:solidFill>
                  <a:srgbClr val="2780AB"/>
                </a:solidFill>
                <a:latin typeface="Open Sans"/>
              </a:rPr>
              <a:t>Understanding Pathways to Recovery</a:t>
            </a:r>
            <a:endParaRPr lang="en-US" sz="7200" b="1" i="0" spc="225" dirty="0">
              <a:solidFill>
                <a:srgbClr val="2780AB"/>
              </a:solidFill>
              <a:latin typeface="Open Sans"/>
            </a:endParaRPr>
          </a:p>
          <a:p>
            <a:pPr algn="ctr">
              <a:lnSpc>
                <a:spcPts val="9000"/>
              </a:lnSpc>
            </a:pPr>
            <a:endParaRPr lang="en-US" sz="7200" b="1" i="0" spc="225" dirty="0">
              <a:solidFill>
                <a:srgbClr val="2780AB"/>
              </a:solidFill>
              <a:latin typeface="Open Sans"/>
            </a:endParaRPr>
          </a:p>
        </p:txBody>
      </p:sp>
    </p:spTree>
    <p:extLst>
      <p:ext uri="{BB962C8B-B14F-4D97-AF65-F5344CB8AC3E}">
        <p14:creationId xmlns:p14="http://schemas.microsoft.com/office/powerpoint/2010/main" val="3954230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6"/>
        </a:solidFill>
        <a:effectLst/>
      </p:bgPr>
    </p:bg>
    <p:spTree>
      <p:nvGrpSpPr>
        <p:cNvPr id="1" name=""/>
        <p:cNvGrpSpPr/>
        <p:nvPr/>
      </p:nvGrpSpPr>
      <p:grpSpPr>
        <a:xfrm>
          <a:off x="0" y="0"/>
          <a:ext cx="0" cy="0"/>
          <a:chOff x="0" y="0"/>
          <a:chExt cx="0" cy="0"/>
        </a:xfrm>
      </p:grpSpPr>
      <p:sp>
        <p:nvSpPr>
          <p:cNvPr id="2" name="AutoShape 2"/>
          <p:cNvSpPr/>
          <p:nvPr/>
        </p:nvSpPr>
        <p:spPr>
          <a:xfrm>
            <a:off x="0" y="-115913"/>
            <a:ext cx="3048000" cy="10518826"/>
          </a:xfrm>
          <a:prstGeom prst="rect">
            <a:avLst/>
          </a:prstGeom>
          <a:solidFill>
            <a:srgbClr val="69ADC6">
              <a:alpha val="29803"/>
            </a:srgbClr>
          </a:solidFill>
        </p:spPr>
      </p:sp>
      <p:grpSp>
        <p:nvGrpSpPr>
          <p:cNvPr id="3" name="Group 3"/>
          <p:cNvGrpSpPr/>
          <p:nvPr/>
        </p:nvGrpSpPr>
        <p:grpSpPr>
          <a:xfrm>
            <a:off x="945524" y="3475423"/>
            <a:ext cx="6826876" cy="3336154"/>
            <a:chOff x="0" y="0"/>
            <a:chExt cx="10263717" cy="4448205"/>
          </a:xfrm>
        </p:grpSpPr>
        <p:sp>
          <p:nvSpPr>
            <p:cNvPr id="4" name="AutoShape 4"/>
            <p:cNvSpPr/>
            <p:nvPr/>
          </p:nvSpPr>
          <p:spPr>
            <a:xfrm>
              <a:off x="0" y="0"/>
              <a:ext cx="10263717" cy="4448205"/>
            </a:xfrm>
            <a:prstGeom prst="rect">
              <a:avLst/>
            </a:prstGeom>
            <a:solidFill>
              <a:srgbClr val="0E72A2">
                <a:alpha val="89803"/>
              </a:srgbClr>
            </a:solidFill>
          </p:spPr>
        </p:sp>
        <p:sp>
          <p:nvSpPr>
            <p:cNvPr id="5" name="TextBox 5"/>
            <p:cNvSpPr txBox="1"/>
            <p:nvPr/>
          </p:nvSpPr>
          <p:spPr>
            <a:xfrm>
              <a:off x="1076100" y="496903"/>
              <a:ext cx="8843932" cy="3057525"/>
            </a:xfrm>
            <a:prstGeom prst="rect">
              <a:avLst/>
            </a:prstGeom>
          </p:spPr>
          <p:txBody>
            <a:bodyPr wrap="square" lIns="0" tIns="0" rIns="0" bIns="0" rtlCol="0" anchor="t">
              <a:spAutoFit/>
            </a:bodyPr>
            <a:lstStyle/>
            <a:p>
              <a:pPr>
                <a:lnSpc>
                  <a:spcPts val="9000"/>
                </a:lnSpc>
              </a:pPr>
              <a:r>
                <a:rPr lang="en-US" sz="7500" b="1" i="0" spc="225" dirty="0">
                  <a:solidFill>
                    <a:schemeClr val="bg1"/>
                  </a:solidFill>
                  <a:latin typeface="Open Sans"/>
                </a:rPr>
                <a:t>The Challenge</a:t>
              </a:r>
            </a:p>
          </p:txBody>
        </p:sp>
      </p:grpSp>
      <p:grpSp>
        <p:nvGrpSpPr>
          <p:cNvPr id="6" name="Group 6"/>
          <p:cNvGrpSpPr/>
          <p:nvPr/>
        </p:nvGrpSpPr>
        <p:grpSpPr>
          <a:xfrm>
            <a:off x="9448800" y="1576421"/>
            <a:ext cx="6812115" cy="6996079"/>
            <a:chOff x="0" y="-66675"/>
            <a:chExt cx="9082820" cy="9328105"/>
          </a:xfrm>
        </p:grpSpPr>
        <p:sp>
          <p:nvSpPr>
            <p:cNvPr id="7" name="TextBox 7"/>
            <p:cNvSpPr txBox="1"/>
            <p:nvPr/>
          </p:nvSpPr>
          <p:spPr>
            <a:xfrm>
              <a:off x="0" y="3388198"/>
              <a:ext cx="9082820" cy="768301"/>
            </a:xfrm>
            <a:prstGeom prst="rect">
              <a:avLst/>
            </a:prstGeom>
          </p:spPr>
          <p:txBody>
            <a:bodyPr lIns="0" tIns="0" rIns="0" bIns="0" rtlCol="0" anchor="t">
              <a:spAutoFit/>
            </a:bodyPr>
            <a:lstStyle/>
            <a:p>
              <a:pPr>
                <a:lnSpc>
                  <a:spcPts val="4620"/>
                </a:lnSpc>
              </a:pPr>
              <a:r>
                <a:rPr lang="en-US" sz="3300" b="1" i="0" spc="429" dirty="0">
                  <a:solidFill>
                    <a:srgbClr val="2E8EB3"/>
                  </a:solidFill>
                  <a:latin typeface="Open Sans"/>
                </a:rPr>
                <a:t>CONFUSION</a:t>
              </a:r>
            </a:p>
          </p:txBody>
        </p:sp>
        <p:sp>
          <p:nvSpPr>
            <p:cNvPr id="8" name="TextBox 8"/>
            <p:cNvSpPr txBox="1"/>
            <p:nvPr/>
          </p:nvSpPr>
          <p:spPr>
            <a:xfrm>
              <a:off x="0" y="4293322"/>
              <a:ext cx="9082820" cy="1513235"/>
            </a:xfrm>
            <a:prstGeom prst="rect">
              <a:avLst/>
            </a:prstGeom>
          </p:spPr>
          <p:txBody>
            <a:bodyPr lIns="0" tIns="0" rIns="0" bIns="0" rtlCol="0" anchor="t">
              <a:spAutoFit/>
            </a:bodyPr>
            <a:lstStyle/>
            <a:p>
              <a:pPr>
                <a:lnSpc>
                  <a:spcPts val="4500"/>
                </a:lnSpc>
              </a:pPr>
              <a:r>
                <a:rPr lang="en-US" sz="3000" b="0" i="0" spc="30" dirty="0">
                  <a:solidFill>
                    <a:srgbClr val="2E8EB3"/>
                  </a:solidFill>
                  <a:latin typeface="Open Sans"/>
                </a:rPr>
                <a:t>Desperate families spend thousands of dollars with no help to loved ones.</a:t>
              </a:r>
            </a:p>
          </p:txBody>
        </p:sp>
        <p:sp>
          <p:nvSpPr>
            <p:cNvPr id="9" name="TextBox 9"/>
            <p:cNvSpPr txBox="1"/>
            <p:nvPr/>
          </p:nvSpPr>
          <p:spPr>
            <a:xfrm>
              <a:off x="0" y="6843071"/>
              <a:ext cx="9082820" cy="768301"/>
            </a:xfrm>
            <a:prstGeom prst="rect">
              <a:avLst/>
            </a:prstGeom>
          </p:spPr>
          <p:txBody>
            <a:bodyPr lIns="0" tIns="0" rIns="0" bIns="0" rtlCol="0" anchor="t">
              <a:spAutoFit/>
            </a:bodyPr>
            <a:lstStyle/>
            <a:p>
              <a:pPr>
                <a:lnSpc>
                  <a:spcPts val="4620"/>
                </a:lnSpc>
              </a:pPr>
              <a:r>
                <a:rPr lang="en-US" sz="3300" b="1" i="0" spc="429" dirty="0">
                  <a:solidFill>
                    <a:srgbClr val="2E8EB3"/>
                  </a:solidFill>
                  <a:latin typeface="Open Sans"/>
                </a:rPr>
                <a:t>LACK OF RESOURCES</a:t>
              </a:r>
            </a:p>
          </p:txBody>
        </p:sp>
        <p:sp>
          <p:nvSpPr>
            <p:cNvPr id="10" name="TextBox 10"/>
            <p:cNvSpPr txBox="1"/>
            <p:nvPr/>
          </p:nvSpPr>
          <p:spPr>
            <a:xfrm>
              <a:off x="0" y="7748195"/>
              <a:ext cx="9082820" cy="1513235"/>
            </a:xfrm>
            <a:prstGeom prst="rect">
              <a:avLst/>
            </a:prstGeom>
          </p:spPr>
          <p:txBody>
            <a:bodyPr lIns="0" tIns="0" rIns="0" bIns="0" rtlCol="0" anchor="t">
              <a:spAutoFit/>
            </a:bodyPr>
            <a:lstStyle/>
            <a:p>
              <a:pPr>
                <a:lnSpc>
                  <a:spcPts val="4500"/>
                </a:lnSpc>
              </a:pPr>
              <a:r>
                <a:rPr lang="en-US" sz="3000" b="0" i="0" spc="30" dirty="0">
                  <a:solidFill>
                    <a:srgbClr val="2E8EB3"/>
                  </a:solidFill>
                  <a:latin typeface="Open Sans"/>
                </a:rPr>
                <a:t>Rural communities lack the funds and resources to respond.</a:t>
              </a:r>
            </a:p>
          </p:txBody>
        </p:sp>
        <p:sp>
          <p:nvSpPr>
            <p:cNvPr id="11" name="TextBox 11"/>
            <p:cNvSpPr txBox="1"/>
            <p:nvPr/>
          </p:nvSpPr>
          <p:spPr>
            <a:xfrm>
              <a:off x="0" y="-66675"/>
              <a:ext cx="9082820" cy="768301"/>
            </a:xfrm>
            <a:prstGeom prst="rect">
              <a:avLst/>
            </a:prstGeom>
          </p:spPr>
          <p:txBody>
            <a:bodyPr lIns="0" tIns="0" rIns="0" bIns="0" rtlCol="0" anchor="t">
              <a:spAutoFit/>
            </a:bodyPr>
            <a:lstStyle/>
            <a:p>
              <a:pPr>
                <a:lnSpc>
                  <a:spcPts val="4620"/>
                </a:lnSpc>
              </a:pPr>
              <a:r>
                <a:rPr lang="en-US" sz="3300" b="1" i="0" spc="429" dirty="0">
                  <a:solidFill>
                    <a:srgbClr val="2E8EB3"/>
                  </a:solidFill>
                  <a:latin typeface="Open Sans"/>
                </a:rPr>
                <a:t>CHAOS</a:t>
              </a:r>
            </a:p>
          </p:txBody>
        </p:sp>
        <p:sp>
          <p:nvSpPr>
            <p:cNvPr id="12" name="TextBox 12"/>
            <p:cNvSpPr txBox="1"/>
            <p:nvPr/>
          </p:nvSpPr>
          <p:spPr>
            <a:xfrm>
              <a:off x="0" y="838449"/>
              <a:ext cx="9082820" cy="1513235"/>
            </a:xfrm>
            <a:prstGeom prst="rect">
              <a:avLst/>
            </a:prstGeom>
          </p:spPr>
          <p:txBody>
            <a:bodyPr lIns="0" tIns="0" rIns="0" bIns="0" rtlCol="0" anchor="t">
              <a:spAutoFit/>
            </a:bodyPr>
            <a:lstStyle/>
            <a:p>
              <a:pPr>
                <a:lnSpc>
                  <a:spcPts val="4500"/>
                </a:lnSpc>
              </a:pPr>
              <a:r>
                <a:rPr lang="en-US" sz="3000" b="0" i="0" spc="30" dirty="0">
                  <a:solidFill>
                    <a:srgbClr val="2E8EB3"/>
                  </a:solidFill>
                  <a:latin typeface="Open Sans"/>
                </a:rPr>
                <a:t>Recovery Housing is an unregulated industry prone to </a:t>
              </a:r>
              <a:r>
                <a:rPr lang="en-US" sz="3000" i="0" spc="30" dirty="0">
                  <a:solidFill>
                    <a:srgbClr val="2E8EB3"/>
                  </a:solidFill>
                  <a:latin typeface="Open Sans"/>
                </a:rPr>
                <a:t>fraud and abuse</a:t>
              </a:r>
              <a:r>
                <a:rPr lang="en-US" sz="3000" b="0" i="0" spc="30" dirty="0">
                  <a:solidFill>
                    <a:srgbClr val="2E8EB3"/>
                  </a:solidFill>
                  <a:latin typeface="Open Sans"/>
                </a:rPr>
                <a:t>.</a:t>
              </a:r>
            </a:p>
          </p:txBody>
        </p:sp>
      </p:grpSp>
      <p:sp>
        <p:nvSpPr>
          <p:cNvPr id="13" name="Slide Number Placeholder 12">
            <a:extLst>
              <a:ext uri="{FF2B5EF4-FFF2-40B4-BE49-F238E27FC236}">
                <a16:creationId xmlns:a16="http://schemas.microsoft.com/office/drawing/2014/main" id="{66425E72-6D0E-49DA-BFF8-754F6682BA69}"/>
              </a:ext>
            </a:extLst>
          </p:cNvPr>
          <p:cNvSpPr>
            <a:spLocks noGrp="1"/>
          </p:cNvSpPr>
          <p:nvPr>
            <p:ph type="sldNum" sz="quarter" idx="12"/>
          </p:nvPr>
        </p:nvSpPr>
        <p:spPr/>
        <p:txBody>
          <a:bodyPr/>
          <a:lstStyle/>
          <a:p>
            <a:fld id="{B6F15528-21DE-4FAA-801E-634DDDAF4B2B}" type="slidenum">
              <a:rPr lang="en-US" smtClean="0"/>
              <a:pPr/>
              <a:t>11</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6"/>
        </a:solidFill>
        <a:effectLst/>
      </p:bgPr>
    </p:bg>
    <p:spTree>
      <p:nvGrpSpPr>
        <p:cNvPr id="1" name=""/>
        <p:cNvGrpSpPr/>
        <p:nvPr/>
      </p:nvGrpSpPr>
      <p:grpSpPr>
        <a:xfrm>
          <a:off x="0" y="0"/>
          <a:ext cx="0" cy="0"/>
          <a:chOff x="0" y="0"/>
          <a:chExt cx="0" cy="0"/>
        </a:xfrm>
      </p:grpSpPr>
      <p:sp>
        <p:nvSpPr>
          <p:cNvPr id="2" name="AutoShape 2"/>
          <p:cNvSpPr/>
          <p:nvPr/>
        </p:nvSpPr>
        <p:spPr>
          <a:xfrm>
            <a:off x="0" y="-38099"/>
            <a:ext cx="5959135" cy="10325100"/>
          </a:xfrm>
          <a:prstGeom prst="rect">
            <a:avLst/>
          </a:prstGeom>
          <a:solidFill>
            <a:srgbClr val="69ADC6">
              <a:alpha val="89803"/>
            </a:srgbClr>
          </a:solidFill>
        </p:spPr>
        <p:txBody>
          <a:bodyPr/>
          <a:lstStyle/>
          <a:p>
            <a:endParaRPr lang="en-US" dirty="0"/>
          </a:p>
        </p:txBody>
      </p:sp>
      <p:sp>
        <p:nvSpPr>
          <p:cNvPr id="3" name="TextBox 3"/>
          <p:cNvSpPr txBox="1"/>
          <p:nvPr/>
        </p:nvSpPr>
        <p:spPr>
          <a:xfrm>
            <a:off x="7254927" y="952500"/>
            <a:ext cx="9509073" cy="1094317"/>
          </a:xfrm>
          <a:prstGeom prst="rect">
            <a:avLst/>
          </a:prstGeom>
        </p:spPr>
        <p:txBody>
          <a:bodyPr wrap="square" lIns="0" tIns="0" rIns="0" bIns="0" rtlCol="0" anchor="t">
            <a:spAutoFit/>
          </a:bodyPr>
          <a:lstStyle/>
          <a:p>
            <a:pPr>
              <a:lnSpc>
                <a:spcPts val="8840"/>
              </a:lnSpc>
            </a:pPr>
            <a:r>
              <a:rPr lang="en-US" sz="6000" b="1" i="0" spc="65" dirty="0">
                <a:solidFill>
                  <a:srgbClr val="1B85AF"/>
                </a:solidFill>
                <a:latin typeface="Open Sans"/>
              </a:rPr>
              <a:t>Unique Rural Challenges </a:t>
            </a:r>
          </a:p>
        </p:txBody>
      </p:sp>
      <p:grpSp>
        <p:nvGrpSpPr>
          <p:cNvPr id="4" name="Group 4"/>
          <p:cNvGrpSpPr/>
          <p:nvPr/>
        </p:nvGrpSpPr>
        <p:grpSpPr>
          <a:xfrm>
            <a:off x="12314384" y="3086100"/>
            <a:ext cx="4972030" cy="2203353"/>
            <a:chOff x="0" y="0"/>
            <a:chExt cx="6629373" cy="2937803"/>
          </a:xfrm>
        </p:grpSpPr>
        <p:sp>
          <p:nvSpPr>
            <p:cNvPr id="5" name="TextBox 5"/>
            <p:cNvSpPr txBox="1"/>
            <p:nvPr/>
          </p:nvSpPr>
          <p:spPr>
            <a:xfrm>
              <a:off x="792039" y="0"/>
              <a:ext cx="5837334" cy="779700"/>
            </a:xfrm>
            <a:prstGeom prst="rect">
              <a:avLst/>
            </a:prstGeom>
          </p:spPr>
          <p:txBody>
            <a:bodyPr lIns="0" tIns="0" rIns="0" bIns="0" rtlCol="0" anchor="t">
              <a:spAutoFit/>
            </a:bodyPr>
            <a:lstStyle/>
            <a:p>
              <a:pPr>
                <a:lnSpc>
                  <a:spcPts val="4560"/>
                </a:lnSpc>
              </a:pPr>
              <a:r>
                <a:rPr lang="en-US" sz="3800" b="1" i="0" spc="380" dirty="0">
                  <a:solidFill>
                    <a:srgbClr val="2E8EB3"/>
                  </a:solidFill>
                  <a:latin typeface="Open Sans"/>
                </a:rPr>
                <a:t>HIGHER COSTS</a:t>
              </a:r>
            </a:p>
          </p:txBody>
        </p:sp>
        <p:sp>
          <p:nvSpPr>
            <p:cNvPr id="6" name="TextBox 6"/>
            <p:cNvSpPr txBox="1"/>
            <p:nvPr/>
          </p:nvSpPr>
          <p:spPr>
            <a:xfrm>
              <a:off x="792039" y="1011350"/>
              <a:ext cx="5837334" cy="1926453"/>
            </a:xfrm>
            <a:prstGeom prst="rect">
              <a:avLst/>
            </a:prstGeom>
          </p:spPr>
          <p:txBody>
            <a:bodyPr lIns="0" tIns="0" rIns="0" bIns="0" rtlCol="0" anchor="t">
              <a:spAutoFit/>
            </a:bodyPr>
            <a:lstStyle/>
            <a:p>
              <a:pPr>
                <a:lnSpc>
                  <a:spcPts val="3750"/>
                </a:lnSpc>
              </a:pPr>
              <a:r>
                <a:rPr lang="en-US" sz="2500" b="0" i="0" spc="25" dirty="0">
                  <a:solidFill>
                    <a:srgbClr val="2E8EB3"/>
                  </a:solidFill>
                  <a:latin typeface="Open Sans"/>
                </a:rPr>
                <a:t>Long-distance travel to facilities adds significantly to already high costs.</a:t>
              </a:r>
            </a:p>
          </p:txBody>
        </p:sp>
        <p:grpSp>
          <p:nvGrpSpPr>
            <p:cNvPr id="7" name="Group 7"/>
            <p:cNvGrpSpPr/>
            <p:nvPr/>
          </p:nvGrpSpPr>
          <p:grpSpPr>
            <a:xfrm>
              <a:off x="0" y="197491"/>
              <a:ext cx="367019" cy="367019"/>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9ADC6">
                  <a:alpha val="89803"/>
                </a:srgbClr>
              </a:solidFill>
            </p:spPr>
          </p:sp>
        </p:grpSp>
      </p:grpSp>
      <p:grpSp>
        <p:nvGrpSpPr>
          <p:cNvPr id="9" name="Group 9"/>
          <p:cNvGrpSpPr/>
          <p:nvPr/>
        </p:nvGrpSpPr>
        <p:grpSpPr>
          <a:xfrm>
            <a:off x="6854263" y="3086100"/>
            <a:ext cx="4972030" cy="2203353"/>
            <a:chOff x="0" y="0"/>
            <a:chExt cx="6629373" cy="2937803"/>
          </a:xfrm>
        </p:grpSpPr>
        <p:sp>
          <p:nvSpPr>
            <p:cNvPr id="10" name="TextBox 10"/>
            <p:cNvSpPr txBox="1"/>
            <p:nvPr/>
          </p:nvSpPr>
          <p:spPr>
            <a:xfrm>
              <a:off x="792039" y="0"/>
              <a:ext cx="5837334" cy="779700"/>
            </a:xfrm>
            <a:prstGeom prst="rect">
              <a:avLst/>
            </a:prstGeom>
          </p:spPr>
          <p:txBody>
            <a:bodyPr lIns="0" tIns="0" rIns="0" bIns="0" rtlCol="0" anchor="t">
              <a:spAutoFit/>
            </a:bodyPr>
            <a:lstStyle/>
            <a:p>
              <a:pPr>
                <a:lnSpc>
                  <a:spcPts val="4560"/>
                </a:lnSpc>
              </a:pPr>
              <a:r>
                <a:rPr lang="en-US" sz="3800" b="1" i="0" spc="380" dirty="0">
                  <a:solidFill>
                    <a:srgbClr val="2E8EB3"/>
                  </a:solidFill>
                  <a:latin typeface="Open Sans"/>
                </a:rPr>
                <a:t>HIGHER RATES</a:t>
              </a:r>
            </a:p>
          </p:txBody>
        </p:sp>
        <p:sp>
          <p:nvSpPr>
            <p:cNvPr id="11" name="TextBox 11"/>
            <p:cNvSpPr txBox="1"/>
            <p:nvPr/>
          </p:nvSpPr>
          <p:spPr>
            <a:xfrm>
              <a:off x="792039" y="1011350"/>
              <a:ext cx="5837334" cy="1926453"/>
            </a:xfrm>
            <a:prstGeom prst="rect">
              <a:avLst/>
            </a:prstGeom>
          </p:spPr>
          <p:txBody>
            <a:bodyPr lIns="0" tIns="0" rIns="0" bIns="0" rtlCol="0" anchor="t">
              <a:spAutoFit/>
            </a:bodyPr>
            <a:lstStyle/>
            <a:p>
              <a:pPr>
                <a:lnSpc>
                  <a:spcPts val="3750"/>
                </a:lnSpc>
              </a:pPr>
              <a:r>
                <a:rPr lang="en-US" sz="2500" b="0" i="0" spc="25" dirty="0">
                  <a:solidFill>
                    <a:srgbClr val="2E8EB3"/>
                  </a:solidFill>
                  <a:latin typeface="Open Sans"/>
                </a:rPr>
                <a:t>of SUD incidence, morbidity, overdose occurrence and mortality.</a:t>
              </a:r>
            </a:p>
          </p:txBody>
        </p:sp>
        <p:grpSp>
          <p:nvGrpSpPr>
            <p:cNvPr id="12" name="Group 12"/>
            <p:cNvGrpSpPr/>
            <p:nvPr/>
          </p:nvGrpSpPr>
          <p:grpSpPr>
            <a:xfrm>
              <a:off x="0" y="197491"/>
              <a:ext cx="367019" cy="367019"/>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9ADC6">
                  <a:alpha val="89803"/>
                </a:srgbClr>
              </a:solidFill>
            </p:spPr>
          </p:sp>
        </p:grpSp>
      </p:grpSp>
      <p:grpSp>
        <p:nvGrpSpPr>
          <p:cNvPr id="14" name="Group 14"/>
          <p:cNvGrpSpPr/>
          <p:nvPr/>
        </p:nvGrpSpPr>
        <p:grpSpPr>
          <a:xfrm>
            <a:off x="6854263" y="6142087"/>
            <a:ext cx="4972030" cy="3262166"/>
            <a:chOff x="0" y="0"/>
            <a:chExt cx="6629373" cy="4349555"/>
          </a:xfrm>
        </p:grpSpPr>
        <p:sp>
          <p:nvSpPr>
            <p:cNvPr id="15" name="TextBox 15"/>
            <p:cNvSpPr txBox="1"/>
            <p:nvPr/>
          </p:nvSpPr>
          <p:spPr>
            <a:xfrm>
              <a:off x="792039" y="0"/>
              <a:ext cx="5837334" cy="1559401"/>
            </a:xfrm>
            <a:prstGeom prst="rect">
              <a:avLst/>
            </a:prstGeom>
          </p:spPr>
          <p:txBody>
            <a:bodyPr lIns="0" tIns="0" rIns="0" bIns="0" rtlCol="0" anchor="t">
              <a:spAutoFit/>
            </a:bodyPr>
            <a:lstStyle/>
            <a:p>
              <a:pPr>
                <a:lnSpc>
                  <a:spcPts val="4560"/>
                </a:lnSpc>
              </a:pPr>
              <a:r>
                <a:rPr lang="en-US" sz="3800" b="1" i="0" spc="380" dirty="0">
                  <a:solidFill>
                    <a:srgbClr val="2E8EB3"/>
                  </a:solidFill>
                  <a:latin typeface="Open Sans"/>
                </a:rPr>
                <a:t>FEWER RESOURCES</a:t>
              </a:r>
            </a:p>
          </p:txBody>
        </p:sp>
        <p:sp>
          <p:nvSpPr>
            <p:cNvPr id="16" name="TextBox 16"/>
            <p:cNvSpPr txBox="1"/>
            <p:nvPr/>
          </p:nvSpPr>
          <p:spPr>
            <a:xfrm>
              <a:off x="792039" y="1773351"/>
              <a:ext cx="5837334" cy="2576204"/>
            </a:xfrm>
            <a:prstGeom prst="rect">
              <a:avLst/>
            </a:prstGeom>
          </p:spPr>
          <p:txBody>
            <a:bodyPr lIns="0" tIns="0" rIns="0" bIns="0" rtlCol="0" anchor="t">
              <a:spAutoFit/>
            </a:bodyPr>
            <a:lstStyle/>
            <a:p>
              <a:pPr>
                <a:lnSpc>
                  <a:spcPts val="3750"/>
                </a:lnSpc>
              </a:pPr>
              <a:r>
                <a:rPr lang="en-US" sz="2500" b="0" i="0" spc="25" dirty="0">
                  <a:solidFill>
                    <a:srgbClr val="2E8EB3"/>
                  </a:solidFill>
                  <a:latin typeface="Open Sans"/>
                </a:rPr>
                <a:t>Doctors diagnosing SUDs are less likely to have the resources and training for follow-up care.</a:t>
              </a:r>
            </a:p>
          </p:txBody>
        </p:sp>
        <p:grpSp>
          <p:nvGrpSpPr>
            <p:cNvPr id="17" name="Group 17"/>
            <p:cNvGrpSpPr/>
            <p:nvPr/>
          </p:nvGrpSpPr>
          <p:grpSpPr>
            <a:xfrm>
              <a:off x="0" y="197491"/>
              <a:ext cx="367019" cy="367019"/>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9ADC6">
                  <a:alpha val="89803"/>
                </a:srgbClr>
              </a:solidFill>
            </p:spPr>
          </p:sp>
        </p:grpSp>
      </p:grpSp>
      <p:grpSp>
        <p:nvGrpSpPr>
          <p:cNvPr id="19" name="Group 19"/>
          <p:cNvGrpSpPr/>
          <p:nvPr/>
        </p:nvGrpSpPr>
        <p:grpSpPr>
          <a:xfrm>
            <a:off x="12314384" y="6142087"/>
            <a:ext cx="4972030" cy="3262166"/>
            <a:chOff x="0" y="0"/>
            <a:chExt cx="6629373" cy="4349555"/>
          </a:xfrm>
        </p:grpSpPr>
        <p:sp>
          <p:nvSpPr>
            <p:cNvPr id="20" name="TextBox 20"/>
            <p:cNvSpPr txBox="1"/>
            <p:nvPr/>
          </p:nvSpPr>
          <p:spPr>
            <a:xfrm>
              <a:off x="792039" y="0"/>
              <a:ext cx="5837334" cy="1559401"/>
            </a:xfrm>
            <a:prstGeom prst="rect">
              <a:avLst/>
            </a:prstGeom>
          </p:spPr>
          <p:txBody>
            <a:bodyPr lIns="0" tIns="0" rIns="0" bIns="0" rtlCol="0" anchor="t">
              <a:spAutoFit/>
            </a:bodyPr>
            <a:lstStyle/>
            <a:p>
              <a:pPr>
                <a:lnSpc>
                  <a:spcPts val="4560"/>
                </a:lnSpc>
              </a:pPr>
              <a:r>
                <a:rPr lang="en-US" sz="3800" b="1" i="0" spc="380" dirty="0">
                  <a:solidFill>
                    <a:srgbClr val="2E8EB3"/>
                  </a:solidFill>
                  <a:latin typeface="Open Sans"/>
                </a:rPr>
                <a:t>GREATER STIGMA</a:t>
              </a:r>
            </a:p>
          </p:txBody>
        </p:sp>
        <p:sp>
          <p:nvSpPr>
            <p:cNvPr id="21" name="TextBox 21"/>
            <p:cNvSpPr txBox="1"/>
            <p:nvPr/>
          </p:nvSpPr>
          <p:spPr>
            <a:xfrm>
              <a:off x="792039" y="1773351"/>
              <a:ext cx="5837334" cy="2576204"/>
            </a:xfrm>
            <a:prstGeom prst="rect">
              <a:avLst/>
            </a:prstGeom>
          </p:spPr>
          <p:txBody>
            <a:bodyPr lIns="0" tIns="0" rIns="0" bIns="0" rtlCol="0" anchor="t">
              <a:spAutoFit/>
            </a:bodyPr>
            <a:lstStyle/>
            <a:p>
              <a:pPr>
                <a:lnSpc>
                  <a:spcPts val="3750"/>
                </a:lnSpc>
              </a:pPr>
              <a:r>
                <a:rPr lang="en-US" sz="2500" b="0" i="0" spc="25" dirty="0">
                  <a:solidFill>
                    <a:srgbClr val="2E8EB3"/>
                  </a:solidFill>
                  <a:latin typeface="Open Sans"/>
                </a:rPr>
                <a:t>Smaller rural communities may experience less privacy and, as a result, more social stigma.</a:t>
              </a:r>
            </a:p>
          </p:txBody>
        </p:sp>
        <p:grpSp>
          <p:nvGrpSpPr>
            <p:cNvPr id="22" name="Group 22"/>
            <p:cNvGrpSpPr/>
            <p:nvPr/>
          </p:nvGrpSpPr>
          <p:grpSpPr>
            <a:xfrm>
              <a:off x="0" y="197491"/>
              <a:ext cx="367019" cy="367019"/>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9ADC6">
                  <a:alpha val="89803"/>
                </a:srgbClr>
              </a:solidFill>
            </p:spPr>
          </p:sp>
        </p:grpSp>
      </p:grpSp>
      <p:sp>
        <p:nvSpPr>
          <p:cNvPr id="24" name="TextBox 23">
            <a:extLst>
              <a:ext uri="{FF2B5EF4-FFF2-40B4-BE49-F238E27FC236}">
                <a16:creationId xmlns:a16="http://schemas.microsoft.com/office/drawing/2014/main" id="{A08D7B87-BC3C-480F-AEBF-3ADCDCE5EC88}"/>
              </a:ext>
            </a:extLst>
          </p:cNvPr>
          <p:cNvSpPr txBox="1"/>
          <p:nvPr/>
        </p:nvSpPr>
        <p:spPr>
          <a:xfrm>
            <a:off x="1065331" y="1394256"/>
            <a:ext cx="4344869" cy="2308324"/>
          </a:xfrm>
          <a:prstGeom prst="rect">
            <a:avLst/>
          </a:prstGeom>
          <a:noFill/>
        </p:spPr>
        <p:txBody>
          <a:bodyPr wrap="square" rtlCol="0">
            <a:spAutoFit/>
          </a:bodyPr>
          <a:lstStyle/>
          <a:p>
            <a:r>
              <a:rPr lang="en-US" sz="4800" b="1" spc="65" dirty="0">
                <a:solidFill>
                  <a:srgbClr val="FFFFF6"/>
                </a:solidFill>
                <a:latin typeface="Open Sans"/>
              </a:rPr>
              <a:t>101 Counties</a:t>
            </a:r>
          </a:p>
          <a:p>
            <a:r>
              <a:rPr lang="en-US" sz="4800" b="1" spc="65" dirty="0">
                <a:solidFill>
                  <a:srgbClr val="FFFFF6"/>
                </a:solidFill>
                <a:latin typeface="Open Sans"/>
              </a:rPr>
              <a:t>In 8 States</a:t>
            </a:r>
          </a:p>
          <a:p>
            <a:endParaRPr lang="en-US" sz="4800" spc="65" dirty="0">
              <a:solidFill>
                <a:srgbClr val="FFFFF6"/>
              </a:solidFill>
              <a:latin typeface="Open Sans"/>
            </a:endParaRPr>
          </a:p>
        </p:txBody>
      </p:sp>
      <p:sp>
        <p:nvSpPr>
          <p:cNvPr id="25" name="TextBox 24">
            <a:extLst>
              <a:ext uri="{FF2B5EF4-FFF2-40B4-BE49-F238E27FC236}">
                <a16:creationId xmlns:a16="http://schemas.microsoft.com/office/drawing/2014/main" id="{10209751-039E-43D8-ADB6-84FFCFA3E6DE}"/>
              </a:ext>
            </a:extLst>
          </p:cNvPr>
          <p:cNvSpPr txBox="1"/>
          <p:nvPr/>
        </p:nvSpPr>
        <p:spPr>
          <a:xfrm>
            <a:off x="1394425" y="3524102"/>
            <a:ext cx="3558575" cy="5016758"/>
          </a:xfrm>
          <a:prstGeom prst="rect">
            <a:avLst/>
          </a:prstGeom>
          <a:noFill/>
        </p:spPr>
        <p:txBody>
          <a:bodyPr wrap="square" rtlCol="0">
            <a:spAutoFit/>
          </a:bodyPr>
          <a:lstStyle/>
          <a:p>
            <a:pPr>
              <a:buFont typeface="Arial"/>
              <a:buChar char="•"/>
            </a:pPr>
            <a:r>
              <a:rPr lang="en-US" sz="4000" dirty="0">
                <a:solidFill>
                  <a:schemeClr val="bg1"/>
                </a:solidFill>
              </a:rPr>
              <a:t> Kentucky</a:t>
            </a:r>
          </a:p>
          <a:p>
            <a:pPr>
              <a:buFont typeface="Arial"/>
              <a:buChar char="•"/>
            </a:pPr>
            <a:r>
              <a:rPr lang="en-US" sz="4000" dirty="0">
                <a:solidFill>
                  <a:schemeClr val="bg1"/>
                </a:solidFill>
              </a:rPr>
              <a:t> Ohio</a:t>
            </a:r>
          </a:p>
          <a:p>
            <a:pPr>
              <a:buFont typeface="Arial"/>
              <a:buChar char="•"/>
            </a:pPr>
            <a:r>
              <a:rPr lang="en-US" sz="4000" dirty="0">
                <a:solidFill>
                  <a:schemeClr val="bg1"/>
                </a:solidFill>
              </a:rPr>
              <a:t> West Virginia</a:t>
            </a:r>
          </a:p>
          <a:p>
            <a:pPr>
              <a:buFont typeface="Arial"/>
              <a:buChar char="•"/>
            </a:pPr>
            <a:r>
              <a:rPr lang="en-US" sz="4000" dirty="0">
                <a:solidFill>
                  <a:schemeClr val="bg1"/>
                </a:solidFill>
              </a:rPr>
              <a:t> Georgia</a:t>
            </a:r>
          </a:p>
          <a:p>
            <a:pPr>
              <a:buFont typeface="Arial"/>
              <a:buChar char="•"/>
            </a:pPr>
            <a:r>
              <a:rPr lang="en-US" sz="4000" dirty="0">
                <a:solidFill>
                  <a:schemeClr val="bg1"/>
                </a:solidFill>
              </a:rPr>
              <a:t> Montana</a:t>
            </a:r>
          </a:p>
          <a:p>
            <a:pPr>
              <a:buFont typeface="Arial"/>
              <a:buChar char="•"/>
            </a:pPr>
            <a:r>
              <a:rPr lang="en-US" sz="4000" dirty="0">
                <a:solidFill>
                  <a:schemeClr val="bg1"/>
                </a:solidFill>
              </a:rPr>
              <a:t> Idaho</a:t>
            </a:r>
          </a:p>
          <a:p>
            <a:pPr>
              <a:buFont typeface="Arial"/>
              <a:buChar char="•"/>
            </a:pPr>
            <a:r>
              <a:rPr lang="en-US" sz="4000" dirty="0">
                <a:solidFill>
                  <a:schemeClr val="bg1"/>
                </a:solidFill>
              </a:rPr>
              <a:t> Oregon </a:t>
            </a:r>
          </a:p>
          <a:p>
            <a:pPr>
              <a:buFont typeface="Arial"/>
              <a:buChar char="•"/>
            </a:pPr>
            <a:r>
              <a:rPr lang="en-US" sz="4000" dirty="0">
                <a:solidFill>
                  <a:schemeClr val="bg1"/>
                </a:solidFill>
              </a:rPr>
              <a:t> Washington</a:t>
            </a:r>
          </a:p>
        </p:txBody>
      </p:sp>
      <p:sp>
        <p:nvSpPr>
          <p:cNvPr id="26" name="Slide Number Placeholder 25">
            <a:extLst>
              <a:ext uri="{FF2B5EF4-FFF2-40B4-BE49-F238E27FC236}">
                <a16:creationId xmlns:a16="http://schemas.microsoft.com/office/drawing/2014/main" id="{B463C56B-FF7B-46C1-A056-53420041A1E7}"/>
              </a:ext>
            </a:extLst>
          </p:cNvPr>
          <p:cNvSpPr>
            <a:spLocks noGrp="1"/>
          </p:cNvSpPr>
          <p:nvPr>
            <p:ph type="sldNum" sz="quarter" idx="12"/>
          </p:nvPr>
        </p:nvSpPr>
        <p:spPr/>
        <p:txBody>
          <a:bodyPr/>
          <a:lstStyle/>
          <a:p>
            <a:fld id="{B6F15528-21DE-4FAA-801E-634DDDAF4B2B}" type="slidenum">
              <a:rPr lang="en-US" smtClean="0"/>
              <a:pPr/>
              <a:t>12</a:t>
            </a:fld>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2328865" y="0"/>
            <a:ext cx="5959135" cy="10287000"/>
          </a:xfrm>
          <a:prstGeom prst="rect">
            <a:avLst/>
          </a:prstGeom>
          <a:solidFill>
            <a:srgbClr val="0E72A2">
              <a:alpha val="89803"/>
            </a:srgbClr>
          </a:solidFill>
        </p:spPr>
      </p:sp>
      <p:sp>
        <p:nvSpPr>
          <p:cNvPr id="3" name="TextBox 3"/>
          <p:cNvSpPr txBox="1"/>
          <p:nvPr/>
        </p:nvSpPr>
        <p:spPr>
          <a:xfrm>
            <a:off x="13228887" y="2391549"/>
            <a:ext cx="4645845" cy="3306445"/>
          </a:xfrm>
          <a:prstGeom prst="rect">
            <a:avLst/>
          </a:prstGeom>
        </p:spPr>
        <p:txBody>
          <a:bodyPr lIns="0" tIns="0" rIns="0" bIns="0" rtlCol="0" anchor="t">
            <a:spAutoFit/>
          </a:bodyPr>
          <a:lstStyle/>
          <a:p>
            <a:pPr>
              <a:lnSpc>
                <a:spcPts val="8840"/>
              </a:lnSpc>
            </a:pPr>
            <a:r>
              <a:rPr lang="en-US" sz="6500" b="1" i="0" spc="65" dirty="0">
                <a:solidFill>
                  <a:srgbClr val="FFFFF6"/>
                </a:solidFill>
                <a:latin typeface="Open Sans"/>
              </a:rPr>
              <a:t>Unique Cultural</a:t>
            </a:r>
          </a:p>
          <a:p>
            <a:pPr>
              <a:lnSpc>
                <a:spcPts val="8840"/>
              </a:lnSpc>
            </a:pPr>
            <a:r>
              <a:rPr lang="en-US" sz="6500" b="1" i="0" spc="65" dirty="0">
                <a:solidFill>
                  <a:srgbClr val="FFFFF6"/>
                </a:solidFill>
                <a:latin typeface="Open Sans"/>
              </a:rPr>
              <a:t>Challenges </a:t>
            </a:r>
          </a:p>
        </p:txBody>
      </p:sp>
      <p:grpSp>
        <p:nvGrpSpPr>
          <p:cNvPr id="4" name="Group 4"/>
          <p:cNvGrpSpPr/>
          <p:nvPr/>
        </p:nvGrpSpPr>
        <p:grpSpPr>
          <a:xfrm>
            <a:off x="1028700" y="5549876"/>
            <a:ext cx="4972030" cy="2668716"/>
            <a:chOff x="0" y="0"/>
            <a:chExt cx="6629373" cy="3558288"/>
          </a:xfrm>
        </p:grpSpPr>
        <p:sp>
          <p:nvSpPr>
            <p:cNvPr id="5" name="TextBox 5"/>
            <p:cNvSpPr txBox="1"/>
            <p:nvPr/>
          </p:nvSpPr>
          <p:spPr>
            <a:xfrm>
              <a:off x="792038" y="0"/>
              <a:ext cx="5837335" cy="762000"/>
            </a:xfrm>
            <a:prstGeom prst="rect">
              <a:avLst/>
            </a:prstGeom>
          </p:spPr>
          <p:txBody>
            <a:bodyPr lIns="0" tIns="0" rIns="0" bIns="0" rtlCol="0" anchor="t">
              <a:spAutoFit/>
            </a:bodyPr>
            <a:lstStyle/>
            <a:p>
              <a:pPr>
                <a:lnSpc>
                  <a:spcPts val="4560"/>
                </a:lnSpc>
              </a:pPr>
              <a:r>
                <a:rPr lang="en-US" sz="3800" b="1" i="0" spc="380">
                  <a:solidFill>
                    <a:srgbClr val="69ADC6"/>
                  </a:solidFill>
                  <a:latin typeface="Open Sans"/>
                </a:rPr>
                <a:t>GEOGRAPHY</a:t>
              </a:r>
            </a:p>
          </p:txBody>
        </p:sp>
        <p:sp>
          <p:nvSpPr>
            <p:cNvPr id="6" name="TextBox 6"/>
            <p:cNvSpPr txBox="1"/>
            <p:nvPr/>
          </p:nvSpPr>
          <p:spPr>
            <a:xfrm>
              <a:off x="792039" y="1011351"/>
              <a:ext cx="5837334" cy="2546937"/>
            </a:xfrm>
            <a:prstGeom prst="rect">
              <a:avLst/>
            </a:prstGeom>
          </p:spPr>
          <p:txBody>
            <a:bodyPr lIns="0" tIns="0" rIns="0" bIns="0" rtlCol="0" anchor="t">
              <a:spAutoFit/>
            </a:bodyPr>
            <a:lstStyle/>
            <a:p>
              <a:pPr>
                <a:lnSpc>
                  <a:spcPts val="3750"/>
                </a:lnSpc>
              </a:pPr>
              <a:r>
                <a:rPr lang="en-US" sz="2500" b="0" i="0" spc="25" dirty="0">
                  <a:solidFill>
                    <a:schemeClr val="tx1">
                      <a:lumMod val="65000"/>
                      <a:lumOff val="35000"/>
                    </a:schemeClr>
                  </a:solidFill>
                  <a:latin typeface="Open Sans"/>
                </a:rPr>
                <a:t>Widely dispersed facilities and the technicalities of insurance can present additional problems.</a:t>
              </a:r>
            </a:p>
          </p:txBody>
        </p:sp>
        <p:grpSp>
          <p:nvGrpSpPr>
            <p:cNvPr id="7" name="Group 7"/>
            <p:cNvGrpSpPr/>
            <p:nvPr/>
          </p:nvGrpSpPr>
          <p:grpSpPr>
            <a:xfrm>
              <a:off x="0" y="197491"/>
              <a:ext cx="367019" cy="367019"/>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9ADC6">
                  <a:alpha val="89803"/>
                </a:srgbClr>
              </a:solidFill>
            </p:spPr>
          </p:sp>
        </p:grpSp>
      </p:grpSp>
      <p:grpSp>
        <p:nvGrpSpPr>
          <p:cNvPr id="9" name="Group 9"/>
          <p:cNvGrpSpPr/>
          <p:nvPr/>
        </p:nvGrpSpPr>
        <p:grpSpPr>
          <a:xfrm>
            <a:off x="6636262" y="5549876"/>
            <a:ext cx="4972030" cy="2668715"/>
            <a:chOff x="0" y="0"/>
            <a:chExt cx="6629373" cy="3558288"/>
          </a:xfrm>
        </p:grpSpPr>
        <p:sp>
          <p:nvSpPr>
            <p:cNvPr id="10" name="TextBox 10"/>
            <p:cNvSpPr txBox="1"/>
            <p:nvPr/>
          </p:nvSpPr>
          <p:spPr>
            <a:xfrm>
              <a:off x="792038" y="0"/>
              <a:ext cx="5837335" cy="762000"/>
            </a:xfrm>
            <a:prstGeom prst="rect">
              <a:avLst/>
            </a:prstGeom>
          </p:spPr>
          <p:txBody>
            <a:bodyPr lIns="0" tIns="0" rIns="0" bIns="0" rtlCol="0" anchor="t">
              <a:spAutoFit/>
            </a:bodyPr>
            <a:lstStyle/>
            <a:p>
              <a:pPr>
                <a:lnSpc>
                  <a:spcPts val="4560"/>
                </a:lnSpc>
              </a:pPr>
              <a:r>
                <a:rPr lang="en-US" sz="3800" b="1" i="0" spc="380">
                  <a:solidFill>
                    <a:srgbClr val="69ADC6"/>
                  </a:solidFill>
                  <a:latin typeface="Open Sans"/>
                </a:rPr>
                <a:t>COMPLEXITY</a:t>
              </a:r>
            </a:p>
          </p:txBody>
        </p:sp>
        <p:sp>
          <p:nvSpPr>
            <p:cNvPr id="11" name="TextBox 11"/>
            <p:cNvSpPr txBox="1"/>
            <p:nvPr/>
          </p:nvSpPr>
          <p:spPr>
            <a:xfrm>
              <a:off x="792039" y="1011350"/>
              <a:ext cx="5837334" cy="2546938"/>
            </a:xfrm>
            <a:prstGeom prst="rect">
              <a:avLst/>
            </a:prstGeom>
          </p:spPr>
          <p:txBody>
            <a:bodyPr lIns="0" tIns="0" rIns="0" bIns="0" rtlCol="0" anchor="t">
              <a:spAutoFit/>
            </a:bodyPr>
            <a:lstStyle/>
            <a:p>
              <a:pPr>
                <a:lnSpc>
                  <a:spcPts val="3750"/>
                </a:lnSpc>
              </a:pPr>
              <a:r>
                <a:rPr lang="en-US" sz="2500" b="0" i="0" spc="25" dirty="0">
                  <a:solidFill>
                    <a:schemeClr val="tx1">
                      <a:lumMod val="65000"/>
                      <a:lumOff val="35000"/>
                    </a:schemeClr>
                  </a:solidFill>
                  <a:latin typeface="Open Sans"/>
                </a:rPr>
                <a:t>Areas lacking social services and education are also more likely to interact with the criminal justice system.</a:t>
              </a:r>
            </a:p>
          </p:txBody>
        </p:sp>
        <p:grpSp>
          <p:nvGrpSpPr>
            <p:cNvPr id="12" name="Group 12"/>
            <p:cNvGrpSpPr/>
            <p:nvPr/>
          </p:nvGrpSpPr>
          <p:grpSpPr>
            <a:xfrm>
              <a:off x="0" y="197491"/>
              <a:ext cx="367019" cy="367019"/>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9ADC6">
                  <a:alpha val="89803"/>
                </a:srgbClr>
              </a:solidFill>
            </p:spPr>
          </p:sp>
        </p:grpSp>
      </p:grpSp>
      <p:grpSp>
        <p:nvGrpSpPr>
          <p:cNvPr id="14" name="Group 14"/>
          <p:cNvGrpSpPr/>
          <p:nvPr/>
        </p:nvGrpSpPr>
        <p:grpSpPr>
          <a:xfrm>
            <a:off x="1028700" y="1683087"/>
            <a:ext cx="4972030" cy="2643067"/>
            <a:chOff x="0" y="0"/>
            <a:chExt cx="6629373" cy="3524090"/>
          </a:xfrm>
        </p:grpSpPr>
        <p:sp>
          <p:nvSpPr>
            <p:cNvPr id="15" name="TextBox 15"/>
            <p:cNvSpPr txBox="1"/>
            <p:nvPr/>
          </p:nvSpPr>
          <p:spPr>
            <a:xfrm>
              <a:off x="792038" y="0"/>
              <a:ext cx="5837335" cy="762000"/>
            </a:xfrm>
            <a:prstGeom prst="rect">
              <a:avLst/>
            </a:prstGeom>
          </p:spPr>
          <p:txBody>
            <a:bodyPr lIns="0" tIns="0" rIns="0" bIns="0" rtlCol="0" anchor="t">
              <a:spAutoFit/>
            </a:bodyPr>
            <a:lstStyle/>
            <a:p>
              <a:pPr>
                <a:lnSpc>
                  <a:spcPts val="4560"/>
                </a:lnSpc>
              </a:pPr>
              <a:r>
                <a:rPr lang="en-US" sz="3800" b="1" i="0" spc="380">
                  <a:solidFill>
                    <a:srgbClr val="69ADC6"/>
                  </a:solidFill>
                  <a:latin typeface="Open Sans"/>
                </a:rPr>
                <a:t>VULNERABLE</a:t>
              </a:r>
            </a:p>
          </p:txBody>
        </p:sp>
        <p:sp>
          <p:nvSpPr>
            <p:cNvPr id="16" name="TextBox 16"/>
            <p:cNvSpPr txBox="1"/>
            <p:nvPr/>
          </p:nvSpPr>
          <p:spPr>
            <a:xfrm>
              <a:off x="792039" y="1011350"/>
              <a:ext cx="5837334" cy="2512740"/>
            </a:xfrm>
            <a:prstGeom prst="rect">
              <a:avLst/>
            </a:prstGeom>
          </p:spPr>
          <p:txBody>
            <a:bodyPr lIns="0" tIns="0" rIns="0" bIns="0" rtlCol="0" anchor="t">
              <a:spAutoFit/>
            </a:bodyPr>
            <a:lstStyle/>
            <a:p>
              <a:pPr>
                <a:lnSpc>
                  <a:spcPts val="3749"/>
                </a:lnSpc>
              </a:pPr>
              <a:r>
                <a:rPr lang="en-US" sz="2500" b="0" i="0" spc="25" dirty="0">
                  <a:solidFill>
                    <a:schemeClr val="tx1">
                      <a:lumMod val="65000"/>
                      <a:lumOff val="35000"/>
                    </a:schemeClr>
                  </a:solidFill>
                  <a:latin typeface="Open Sans"/>
                </a:rPr>
                <a:t>More Native Americans meet the diagnostic criteria</a:t>
              </a:r>
            </a:p>
            <a:p>
              <a:pPr>
                <a:lnSpc>
                  <a:spcPts val="3750"/>
                </a:lnSpc>
              </a:pPr>
              <a:r>
                <a:rPr lang="en-US" sz="2500" b="0" i="0" spc="25" dirty="0">
                  <a:solidFill>
                    <a:schemeClr val="tx1">
                      <a:lumMod val="65000"/>
                      <a:lumOff val="35000"/>
                    </a:schemeClr>
                  </a:solidFill>
                  <a:latin typeface="Open Sans"/>
                </a:rPr>
                <a:t>for SUD than any other ethnic or minority group.</a:t>
              </a:r>
            </a:p>
          </p:txBody>
        </p:sp>
        <p:grpSp>
          <p:nvGrpSpPr>
            <p:cNvPr id="17" name="Group 17"/>
            <p:cNvGrpSpPr/>
            <p:nvPr/>
          </p:nvGrpSpPr>
          <p:grpSpPr>
            <a:xfrm>
              <a:off x="0" y="197491"/>
              <a:ext cx="367019" cy="367019"/>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9ADC6">
                  <a:alpha val="89803"/>
                </a:srgbClr>
              </a:solidFill>
            </p:spPr>
          </p:sp>
        </p:grpSp>
      </p:grpSp>
      <p:grpSp>
        <p:nvGrpSpPr>
          <p:cNvPr id="19" name="Group 19"/>
          <p:cNvGrpSpPr/>
          <p:nvPr/>
        </p:nvGrpSpPr>
        <p:grpSpPr>
          <a:xfrm>
            <a:off x="6488821" y="1683087"/>
            <a:ext cx="4972030" cy="2668715"/>
            <a:chOff x="0" y="0"/>
            <a:chExt cx="6629373" cy="3558288"/>
          </a:xfrm>
        </p:grpSpPr>
        <p:sp>
          <p:nvSpPr>
            <p:cNvPr id="20" name="TextBox 20"/>
            <p:cNvSpPr txBox="1"/>
            <p:nvPr/>
          </p:nvSpPr>
          <p:spPr>
            <a:xfrm>
              <a:off x="792038" y="0"/>
              <a:ext cx="5837335" cy="762000"/>
            </a:xfrm>
            <a:prstGeom prst="rect">
              <a:avLst/>
            </a:prstGeom>
          </p:spPr>
          <p:txBody>
            <a:bodyPr lIns="0" tIns="0" rIns="0" bIns="0" rtlCol="0" anchor="t">
              <a:spAutoFit/>
            </a:bodyPr>
            <a:lstStyle/>
            <a:p>
              <a:pPr>
                <a:lnSpc>
                  <a:spcPts val="4560"/>
                </a:lnSpc>
              </a:pPr>
              <a:r>
                <a:rPr lang="en-US" sz="3800" b="1" i="0" spc="380">
                  <a:solidFill>
                    <a:srgbClr val="69ADC6"/>
                  </a:solidFill>
                  <a:latin typeface="Open Sans"/>
                </a:rPr>
                <a:t>DISTRUST</a:t>
              </a:r>
            </a:p>
          </p:txBody>
        </p:sp>
        <p:sp>
          <p:nvSpPr>
            <p:cNvPr id="21" name="TextBox 21"/>
            <p:cNvSpPr txBox="1"/>
            <p:nvPr/>
          </p:nvSpPr>
          <p:spPr>
            <a:xfrm>
              <a:off x="792039" y="1011350"/>
              <a:ext cx="5837334" cy="2546938"/>
            </a:xfrm>
            <a:prstGeom prst="rect">
              <a:avLst/>
            </a:prstGeom>
          </p:spPr>
          <p:txBody>
            <a:bodyPr lIns="0" tIns="0" rIns="0" bIns="0" rtlCol="0" anchor="t">
              <a:spAutoFit/>
            </a:bodyPr>
            <a:lstStyle/>
            <a:p>
              <a:pPr>
                <a:lnSpc>
                  <a:spcPts val="3750"/>
                </a:lnSpc>
              </a:pPr>
              <a:r>
                <a:rPr lang="en-US" sz="2500" b="0" i="0" spc="25" dirty="0">
                  <a:solidFill>
                    <a:schemeClr val="tx1">
                      <a:lumMod val="65000"/>
                      <a:lumOff val="35000"/>
                    </a:schemeClr>
                  </a:solidFill>
                  <a:latin typeface="Open Sans"/>
                </a:rPr>
                <a:t>Of mainstream institutions exacerbated by treatment protocols that may be culturally insensitive. </a:t>
              </a:r>
            </a:p>
          </p:txBody>
        </p:sp>
        <p:grpSp>
          <p:nvGrpSpPr>
            <p:cNvPr id="22" name="Group 22"/>
            <p:cNvGrpSpPr/>
            <p:nvPr/>
          </p:nvGrpSpPr>
          <p:grpSpPr>
            <a:xfrm>
              <a:off x="0" y="197491"/>
              <a:ext cx="367019" cy="367019"/>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9ADC6">
                  <a:alpha val="89803"/>
                </a:srgbClr>
              </a:solidFill>
            </p:spPr>
          </p:sp>
        </p:gr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blip>
          <a:srcRect l="29262" r="29262"/>
          <a:stretch>
            <a:fillRect/>
          </a:stretch>
        </p:blipFill>
        <p:spPr>
          <a:xfrm>
            <a:off x="-731293" y="0"/>
            <a:ext cx="6439955" cy="10344961"/>
          </a:xfrm>
          <a:prstGeom prst="rect">
            <a:avLst/>
          </a:prstGeom>
        </p:spPr>
      </p:pic>
      <p:grpSp>
        <p:nvGrpSpPr>
          <p:cNvPr id="3" name="Group 3"/>
          <p:cNvGrpSpPr/>
          <p:nvPr/>
        </p:nvGrpSpPr>
        <p:grpSpPr>
          <a:xfrm>
            <a:off x="9677400" y="2552700"/>
            <a:ext cx="6812115" cy="5553503"/>
            <a:chOff x="0" y="-66675"/>
            <a:chExt cx="9082820" cy="7404672"/>
          </a:xfrm>
        </p:grpSpPr>
        <p:sp>
          <p:nvSpPr>
            <p:cNvPr id="4" name="TextBox 4"/>
            <p:cNvSpPr txBox="1"/>
            <p:nvPr/>
          </p:nvSpPr>
          <p:spPr>
            <a:xfrm>
              <a:off x="0" y="4150197"/>
              <a:ext cx="9082820" cy="768301"/>
            </a:xfrm>
            <a:prstGeom prst="rect">
              <a:avLst/>
            </a:prstGeom>
          </p:spPr>
          <p:txBody>
            <a:bodyPr lIns="0" tIns="0" rIns="0" bIns="0" rtlCol="0" anchor="t">
              <a:spAutoFit/>
            </a:bodyPr>
            <a:lstStyle/>
            <a:p>
              <a:pPr>
                <a:lnSpc>
                  <a:spcPts val="4620"/>
                </a:lnSpc>
              </a:pPr>
              <a:r>
                <a:rPr lang="en-US" sz="3300" b="1" i="0" spc="429" dirty="0">
                  <a:solidFill>
                    <a:srgbClr val="2E8EB3"/>
                  </a:solidFill>
                  <a:latin typeface="Open Sans"/>
                </a:rPr>
                <a:t>RECOVERY HOUSING</a:t>
              </a:r>
            </a:p>
          </p:txBody>
        </p:sp>
        <p:sp>
          <p:nvSpPr>
            <p:cNvPr id="5" name="TextBox 5"/>
            <p:cNvSpPr txBox="1"/>
            <p:nvPr/>
          </p:nvSpPr>
          <p:spPr>
            <a:xfrm>
              <a:off x="0" y="5055321"/>
              <a:ext cx="9082820" cy="2282676"/>
            </a:xfrm>
            <a:prstGeom prst="rect">
              <a:avLst/>
            </a:prstGeom>
          </p:spPr>
          <p:txBody>
            <a:bodyPr lIns="0" tIns="0" rIns="0" bIns="0" rtlCol="0" anchor="t">
              <a:spAutoFit/>
            </a:bodyPr>
            <a:lstStyle/>
            <a:p>
              <a:pPr>
                <a:lnSpc>
                  <a:spcPts val="4500"/>
                </a:lnSpc>
              </a:pPr>
              <a:r>
                <a:rPr lang="en-US" sz="3000" b="0" i="0" spc="30" dirty="0">
                  <a:solidFill>
                    <a:srgbClr val="2E8EB3"/>
                  </a:solidFill>
                  <a:latin typeface="Open Sans"/>
                </a:rPr>
                <a:t>Alone among the three recipients, our Rural Center Of Excellence is laser- focused on Recovery Housing. </a:t>
              </a:r>
            </a:p>
          </p:txBody>
        </p:sp>
        <p:sp>
          <p:nvSpPr>
            <p:cNvPr id="6" name="TextBox 6"/>
            <p:cNvSpPr txBox="1"/>
            <p:nvPr/>
          </p:nvSpPr>
          <p:spPr>
            <a:xfrm>
              <a:off x="0" y="-66675"/>
              <a:ext cx="9082820" cy="768301"/>
            </a:xfrm>
            <a:prstGeom prst="rect">
              <a:avLst/>
            </a:prstGeom>
          </p:spPr>
          <p:txBody>
            <a:bodyPr lIns="0" tIns="0" rIns="0" bIns="0" rtlCol="0" anchor="t">
              <a:spAutoFit/>
            </a:bodyPr>
            <a:lstStyle/>
            <a:p>
              <a:pPr>
                <a:lnSpc>
                  <a:spcPts val="4620"/>
                </a:lnSpc>
              </a:pPr>
              <a:r>
                <a:rPr lang="en-US" sz="3300" b="1" i="0" spc="429" dirty="0">
                  <a:solidFill>
                    <a:srgbClr val="2E8EB3"/>
                  </a:solidFill>
                  <a:latin typeface="Open Sans"/>
                </a:rPr>
                <a:t>FEDERAL FUNDING</a:t>
              </a:r>
            </a:p>
          </p:txBody>
        </p:sp>
        <p:sp>
          <p:nvSpPr>
            <p:cNvPr id="7" name="TextBox 7"/>
            <p:cNvSpPr txBox="1"/>
            <p:nvPr/>
          </p:nvSpPr>
          <p:spPr>
            <a:xfrm>
              <a:off x="0" y="838449"/>
              <a:ext cx="9082820" cy="2282676"/>
            </a:xfrm>
            <a:prstGeom prst="rect">
              <a:avLst/>
            </a:prstGeom>
          </p:spPr>
          <p:txBody>
            <a:bodyPr lIns="0" tIns="0" rIns="0" bIns="0" rtlCol="0" anchor="t">
              <a:spAutoFit/>
            </a:bodyPr>
            <a:lstStyle/>
            <a:p>
              <a:pPr>
                <a:lnSpc>
                  <a:spcPts val="4500"/>
                </a:lnSpc>
              </a:pPr>
              <a:r>
                <a:rPr lang="en-US" sz="3000" b="0" i="0" spc="30" dirty="0">
                  <a:solidFill>
                    <a:srgbClr val="2E8EB3"/>
                  </a:solidFill>
                  <a:latin typeface="Open Sans"/>
                </a:rPr>
                <a:t>We recently became one of three recipients to receive $6.6 million over the next three years.</a:t>
              </a:r>
            </a:p>
          </p:txBody>
        </p:sp>
      </p:grpSp>
      <p:grpSp>
        <p:nvGrpSpPr>
          <p:cNvPr id="8" name="Group 8"/>
          <p:cNvGrpSpPr/>
          <p:nvPr/>
        </p:nvGrpSpPr>
        <p:grpSpPr>
          <a:xfrm>
            <a:off x="0" y="4046923"/>
            <a:ext cx="7850188" cy="2193154"/>
            <a:chOff x="0" y="0"/>
            <a:chExt cx="10466917" cy="2924205"/>
          </a:xfrm>
        </p:grpSpPr>
        <p:sp>
          <p:nvSpPr>
            <p:cNvPr id="9" name="AutoShape 9"/>
            <p:cNvSpPr/>
            <p:nvPr/>
          </p:nvSpPr>
          <p:spPr>
            <a:xfrm>
              <a:off x="0" y="0"/>
              <a:ext cx="10466917" cy="2924205"/>
            </a:xfrm>
            <a:prstGeom prst="rect">
              <a:avLst/>
            </a:prstGeom>
            <a:solidFill>
              <a:srgbClr val="0E72A2">
                <a:alpha val="89803"/>
              </a:srgbClr>
            </a:solidFill>
          </p:spPr>
        </p:sp>
        <p:sp>
          <p:nvSpPr>
            <p:cNvPr id="10" name="TextBox 10"/>
            <p:cNvSpPr txBox="1"/>
            <p:nvPr/>
          </p:nvSpPr>
          <p:spPr>
            <a:xfrm>
              <a:off x="1212215" y="547703"/>
              <a:ext cx="8134985" cy="1533525"/>
            </a:xfrm>
            <a:prstGeom prst="rect">
              <a:avLst/>
            </a:prstGeom>
          </p:spPr>
          <p:txBody>
            <a:bodyPr wrap="square" lIns="0" tIns="0" rIns="0" bIns="0" rtlCol="0" anchor="t">
              <a:spAutoFit/>
            </a:bodyPr>
            <a:lstStyle/>
            <a:p>
              <a:pPr algn="just">
                <a:lnSpc>
                  <a:spcPts val="9000"/>
                </a:lnSpc>
              </a:pPr>
              <a:r>
                <a:rPr lang="en-US" sz="7500" b="1" i="0" spc="225" dirty="0">
                  <a:solidFill>
                    <a:srgbClr val="FFFFF6"/>
                  </a:solidFill>
                  <a:latin typeface="Open Sans"/>
                </a:rPr>
                <a:t>HRSA Grant</a:t>
              </a:r>
            </a:p>
          </p:txBody>
        </p:sp>
      </p:grpSp>
      <p:sp>
        <p:nvSpPr>
          <p:cNvPr id="11" name="Slide Number Placeholder 10">
            <a:extLst>
              <a:ext uri="{FF2B5EF4-FFF2-40B4-BE49-F238E27FC236}">
                <a16:creationId xmlns:a16="http://schemas.microsoft.com/office/drawing/2014/main" id="{C61D2629-91B9-4DD1-8020-9B688380641C}"/>
              </a:ext>
            </a:extLst>
          </p:cNvPr>
          <p:cNvSpPr>
            <a:spLocks noGrp="1"/>
          </p:cNvSpPr>
          <p:nvPr>
            <p:ph type="sldNum" sz="quarter" idx="12"/>
          </p:nvPr>
        </p:nvSpPr>
        <p:spPr/>
        <p:txBody>
          <a:bodyPr/>
          <a:lstStyle/>
          <a:p>
            <a:fld id="{B6F15528-21DE-4FAA-801E-634DDDAF4B2B}" type="slidenum">
              <a:rPr lang="en-US" smtClean="0"/>
              <a:pPr/>
              <a:t>14</a:t>
            </a:fld>
            <a:endParaRPr lang="en-US" dirty="0"/>
          </a:p>
        </p:txBody>
      </p:sp>
      <p:sp>
        <p:nvSpPr>
          <p:cNvPr id="12" name="Footer Placeholder 11">
            <a:extLst>
              <a:ext uri="{FF2B5EF4-FFF2-40B4-BE49-F238E27FC236}">
                <a16:creationId xmlns:a16="http://schemas.microsoft.com/office/drawing/2014/main" id="{6B0CD469-895C-49A0-931D-47634E77AE2F}"/>
              </a:ext>
            </a:extLst>
          </p:cNvPr>
          <p:cNvSpPr>
            <a:spLocks noGrp="1"/>
          </p:cNvSpPr>
          <p:nvPr>
            <p:ph type="ftr" sz="quarter" idx="11"/>
          </p:nvPr>
        </p:nvSpPr>
        <p:spPr/>
        <p:txBody>
          <a:bodyPr/>
          <a:lstStyle/>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30000"/>
          </a:blip>
          <a:srcRect l="16866" r="16866"/>
          <a:stretch>
            <a:fillRect/>
          </a:stretch>
        </p:blipFill>
        <p:spPr>
          <a:xfrm>
            <a:off x="-15240" y="0"/>
            <a:ext cx="8463370" cy="10287000"/>
          </a:xfrm>
          <a:prstGeom prst="rect">
            <a:avLst/>
          </a:prstGeom>
        </p:spPr>
      </p:pic>
      <p:grpSp>
        <p:nvGrpSpPr>
          <p:cNvPr id="3" name="Group 3"/>
          <p:cNvGrpSpPr/>
          <p:nvPr/>
        </p:nvGrpSpPr>
        <p:grpSpPr>
          <a:xfrm>
            <a:off x="0" y="3618921"/>
            <a:ext cx="7850188" cy="3336154"/>
            <a:chOff x="0" y="0"/>
            <a:chExt cx="10466917" cy="4448205"/>
          </a:xfrm>
        </p:grpSpPr>
        <p:sp>
          <p:nvSpPr>
            <p:cNvPr id="4" name="AutoShape 4"/>
            <p:cNvSpPr/>
            <p:nvPr/>
          </p:nvSpPr>
          <p:spPr>
            <a:xfrm>
              <a:off x="0" y="0"/>
              <a:ext cx="10466917" cy="4448205"/>
            </a:xfrm>
            <a:prstGeom prst="rect">
              <a:avLst/>
            </a:prstGeom>
            <a:solidFill>
              <a:srgbClr val="0E72A2">
                <a:alpha val="89803"/>
              </a:srgbClr>
            </a:solidFill>
          </p:spPr>
        </p:sp>
        <p:sp>
          <p:nvSpPr>
            <p:cNvPr id="5" name="TextBox 5"/>
            <p:cNvSpPr txBox="1"/>
            <p:nvPr/>
          </p:nvSpPr>
          <p:spPr>
            <a:xfrm>
              <a:off x="561016" y="565896"/>
              <a:ext cx="9344884" cy="2957904"/>
            </a:xfrm>
            <a:prstGeom prst="rect">
              <a:avLst/>
            </a:prstGeom>
          </p:spPr>
          <p:txBody>
            <a:bodyPr wrap="square" lIns="0" tIns="0" rIns="0" bIns="0" rtlCol="0" anchor="t">
              <a:spAutoFit/>
            </a:bodyPr>
            <a:lstStyle/>
            <a:p>
              <a:pPr algn="ctr">
                <a:lnSpc>
                  <a:spcPts val="9000"/>
                </a:lnSpc>
              </a:pPr>
              <a:r>
                <a:rPr lang="en-US" sz="7500" b="1" i="0" spc="225" dirty="0">
                  <a:solidFill>
                    <a:srgbClr val="FFFFF6"/>
                  </a:solidFill>
                  <a:latin typeface="Open Sans"/>
                </a:rPr>
                <a:t>Collaboration</a:t>
              </a:r>
            </a:p>
            <a:p>
              <a:pPr algn="ctr">
                <a:lnSpc>
                  <a:spcPts val="9000"/>
                </a:lnSpc>
              </a:pPr>
              <a:r>
                <a:rPr lang="en-US" sz="5400" b="1" spc="225" dirty="0">
                  <a:solidFill>
                    <a:srgbClr val="FFFFF6"/>
                  </a:solidFill>
                  <a:latin typeface="Open Sans"/>
                </a:rPr>
                <a:t>Integrating Silos</a:t>
              </a:r>
              <a:endParaRPr lang="en-US" sz="5400" b="1" i="0" spc="225" dirty="0">
                <a:solidFill>
                  <a:srgbClr val="FFFFF6"/>
                </a:solidFill>
                <a:latin typeface="Open Sans"/>
              </a:endParaRPr>
            </a:p>
          </p:txBody>
        </p:sp>
      </p:grpSp>
      <p:grpSp>
        <p:nvGrpSpPr>
          <p:cNvPr id="6" name="Group 6"/>
          <p:cNvGrpSpPr/>
          <p:nvPr/>
        </p:nvGrpSpPr>
        <p:grpSpPr>
          <a:xfrm>
            <a:off x="10437023" y="1352158"/>
            <a:ext cx="6822277" cy="7934938"/>
            <a:chOff x="-13548" y="-66675"/>
            <a:chExt cx="9096368" cy="10579918"/>
          </a:xfrm>
        </p:grpSpPr>
        <p:sp>
          <p:nvSpPr>
            <p:cNvPr id="7" name="TextBox 7"/>
            <p:cNvSpPr txBox="1"/>
            <p:nvPr/>
          </p:nvSpPr>
          <p:spPr>
            <a:xfrm>
              <a:off x="-6773" y="2220091"/>
              <a:ext cx="9082820" cy="735585"/>
            </a:xfrm>
            <a:prstGeom prst="rect">
              <a:avLst/>
            </a:prstGeom>
          </p:spPr>
          <p:txBody>
            <a:bodyPr lIns="0" tIns="0" rIns="0" bIns="0" rtlCol="0" anchor="t">
              <a:spAutoFit/>
            </a:bodyPr>
            <a:lstStyle/>
            <a:p>
              <a:pPr>
                <a:lnSpc>
                  <a:spcPts val="4620"/>
                </a:lnSpc>
              </a:pPr>
              <a:r>
                <a:rPr lang="en-US" sz="3300" b="0" i="0" spc="429" dirty="0">
                  <a:solidFill>
                    <a:srgbClr val="69ADC6"/>
                  </a:solidFill>
                  <a:latin typeface="Open Sans"/>
                </a:rPr>
                <a:t>PARTNERING</a:t>
              </a:r>
            </a:p>
          </p:txBody>
        </p:sp>
        <p:sp>
          <p:nvSpPr>
            <p:cNvPr id="8" name="TextBox 8"/>
            <p:cNvSpPr txBox="1"/>
            <p:nvPr/>
          </p:nvSpPr>
          <p:spPr>
            <a:xfrm>
              <a:off x="-6774" y="3198713"/>
              <a:ext cx="9082820" cy="3017836"/>
            </a:xfrm>
            <a:prstGeom prst="rect">
              <a:avLst/>
            </a:prstGeom>
          </p:spPr>
          <p:txBody>
            <a:bodyPr lIns="0" tIns="0" rIns="0" bIns="0" rtlCol="0" anchor="t">
              <a:spAutoFit/>
            </a:bodyPr>
            <a:lstStyle/>
            <a:p>
              <a:pPr>
                <a:lnSpc>
                  <a:spcPts val="4500"/>
                </a:lnSpc>
              </a:pPr>
              <a:r>
                <a:rPr lang="en-US" sz="3000" b="0" i="0" spc="30" dirty="0">
                  <a:solidFill>
                    <a:srgbClr val="387C94"/>
                  </a:solidFill>
                  <a:latin typeface="Open Sans"/>
                </a:rPr>
                <a:t>SAMHSA’s BRSS-TACS</a:t>
              </a:r>
            </a:p>
            <a:p>
              <a:pPr>
                <a:lnSpc>
                  <a:spcPts val="4500"/>
                </a:lnSpc>
              </a:pPr>
              <a:r>
                <a:rPr lang="en-US" sz="3000" spc="30" dirty="0">
                  <a:solidFill>
                    <a:srgbClr val="387C94"/>
                  </a:solidFill>
                  <a:latin typeface="Open Sans"/>
                </a:rPr>
                <a:t>NIH HEALing Communities</a:t>
              </a:r>
              <a:endParaRPr lang="en-US" sz="3000" b="0" i="0" spc="30" dirty="0">
                <a:solidFill>
                  <a:srgbClr val="387C94"/>
                </a:solidFill>
                <a:latin typeface="Open Sans"/>
              </a:endParaRPr>
            </a:p>
            <a:p>
              <a:pPr>
                <a:lnSpc>
                  <a:spcPts val="4500"/>
                </a:lnSpc>
              </a:pPr>
              <a:r>
                <a:rPr lang="en-US" sz="3000" spc="30" dirty="0">
                  <a:solidFill>
                    <a:srgbClr val="387C94"/>
                  </a:solidFill>
                  <a:latin typeface="Open Sans"/>
                </a:rPr>
                <a:t>State NARR Affiliates</a:t>
              </a:r>
            </a:p>
            <a:p>
              <a:pPr>
                <a:lnSpc>
                  <a:spcPts val="4500"/>
                </a:lnSpc>
              </a:pPr>
              <a:r>
                <a:rPr lang="en-US" sz="3000" b="0" i="0" spc="30" dirty="0">
                  <a:solidFill>
                    <a:srgbClr val="387C94"/>
                  </a:solidFill>
                  <a:latin typeface="Open Sans"/>
                </a:rPr>
                <a:t>HHS’s Fin</a:t>
              </a:r>
              <a:r>
                <a:rPr lang="en-US" sz="3000" spc="30" dirty="0">
                  <a:solidFill>
                    <a:srgbClr val="387C94"/>
                  </a:solidFill>
                  <a:latin typeface="Open Sans"/>
                </a:rPr>
                <a:t>dtreatment.gov</a:t>
              </a:r>
              <a:endParaRPr lang="en-US" sz="3000" b="0" i="0" spc="30" dirty="0">
                <a:solidFill>
                  <a:srgbClr val="387C94"/>
                </a:solidFill>
                <a:latin typeface="Open Sans"/>
              </a:endParaRPr>
            </a:p>
          </p:txBody>
        </p:sp>
        <p:sp>
          <p:nvSpPr>
            <p:cNvPr id="9" name="TextBox 9"/>
            <p:cNvSpPr txBox="1"/>
            <p:nvPr/>
          </p:nvSpPr>
          <p:spPr>
            <a:xfrm>
              <a:off x="-13547" y="7038155"/>
              <a:ext cx="9082819" cy="1522127"/>
            </a:xfrm>
            <a:prstGeom prst="rect">
              <a:avLst/>
            </a:prstGeom>
          </p:spPr>
          <p:txBody>
            <a:bodyPr lIns="0" tIns="0" rIns="0" bIns="0" rtlCol="0" anchor="t">
              <a:spAutoFit/>
            </a:bodyPr>
            <a:lstStyle/>
            <a:p>
              <a:pPr>
                <a:lnSpc>
                  <a:spcPts val="4620"/>
                </a:lnSpc>
              </a:pPr>
              <a:r>
                <a:rPr lang="en-US" sz="3300" b="0" i="0" spc="429" dirty="0">
                  <a:solidFill>
                    <a:srgbClr val="69ADC6"/>
                  </a:solidFill>
                  <a:latin typeface="Open Sans"/>
                </a:rPr>
                <a:t>INTEGRATING WITH STAKEHOLDERS</a:t>
              </a:r>
            </a:p>
          </p:txBody>
        </p:sp>
        <p:sp>
          <p:nvSpPr>
            <p:cNvPr id="10" name="TextBox 10"/>
            <p:cNvSpPr txBox="1"/>
            <p:nvPr/>
          </p:nvSpPr>
          <p:spPr>
            <a:xfrm>
              <a:off x="-13548" y="9034291"/>
              <a:ext cx="9082820" cy="1478952"/>
            </a:xfrm>
            <a:prstGeom prst="rect">
              <a:avLst/>
            </a:prstGeom>
          </p:spPr>
          <p:txBody>
            <a:bodyPr lIns="0" tIns="0" rIns="0" bIns="0" rtlCol="0" anchor="t">
              <a:spAutoFit/>
            </a:bodyPr>
            <a:lstStyle/>
            <a:p>
              <a:pPr>
                <a:lnSpc>
                  <a:spcPts val="4500"/>
                </a:lnSpc>
              </a:pPr>
              <a:r>
                <a:rPr lang="en-US" sz="3000" b="0" i="0" spc="30" dirty="0">
                  <a:solidFill>
                    <a:srgbClr val="387C94"/>
                  </a:solidFill>
                  <a:latin typeface="Open Sans"/>
                </a:rPr>
                <a:t>Integrate with community efforts not rebuild</a:t>
              </a:r>
            </a:p>
          </p:txBody>
        </p:sp>
        <p:sp>
          <p:nvSpPr>
            <p:cNvPr id="11" name="TextBox 11"/>
            <p:cNvSpPr txBox="1"/>
            <p:nvPr/>
          </p:nvSpPr>
          <p:spPr>
            <a:xfrm>
              <a:off x="0" y="-66675"/>
              <a:ext cx="9082820" cy="735585"/>
            </a:xfrm>
            <a:prstGeom prst="rect">
              <a:avLst/>
            </a:prstGeom>
          </p:spPr>
          <p:txBody>
            <a:bodyPr lIns="0" tIns="0" rIns="0" bIns="0" rtlCol="0" anchor="t">
              <a:spAutoFit/>
            </a:bodyPr>
            <a:lstStyle/>
            <a:p>
              <a:pPr>
                <a:lnSpc>
                  <a:spcPts val="4620"/>
                </a:lnSpc>
              </a:pPr>
              <a:r>
                <a:rPr lang="en-US" sz="3300" b="0" i="0" spc="429" dirty="0">
                  <a:solidFill>
                    <a:srgbClr val="69ADC6"/>
                  </a:solidFill>
                  <a:latin typeface="Open Sans"/>
                </a:rPr>
                <a:t>NON-COMPETITIVE</a:t>
              </a:r>
            </a:p>
          </p:txBody>
        </p:sp>
        <p:sp>
          <p:nvSpPr>
            <p:cNvPr id="12" name="TextBox 12"/>
            <p:cNvSpPr txBox="1"/>
            <p:nvPr/>
          </p:nvSpPr>
          <p:spPr>
            <a:xfrm>
              <a:off x="0" y="837294"/>
              <a:ext cx="9082820" cy="709511"/>
            </a:xfrm>
            <a:prstGeom prst="rect">
              <a:avLst/>
            </a:prstGeom>
          </p:spPr>
          <p:txBody>
            <a:bodyPr lIns="0" tIns="0" rIns="0" bIns="0" rtlCol="0" anchor="t">
              <a:spAutoFit/>
            </a:bodyPr>
            <a:lstStyle/>
            <a:p>
              <a:pPr>
                <a:lnSpc>
                  <a:spcPts val="4500"/>
                </a:lnSpc>
              </a:pPr>
              <a:r>
                <a:rPr lang="en-US" sz="3000" b="0" i="0" spc="30" dirty="0">
                  <a:solidFill>
                    <a:srgbClr val="387C94"/>
                  </a:solidFill>
                  <a:latin typeface="Open Sans"/>
                </a:rPr>
                <a:t>Who gets the credit? </a:t>
              </a:r>
            </a:p>
          </p:txBody>
        </p:sp>
      </p:grpSp>
    </p:spTree>
    <p:extLst>
      <p:ext uri="{BB962C8B-B14F-4D97-AF65-F5344CB8AC3E}">
        <p14:creationId xmlns:p14="http://schemas.microsoft.com/office/powerpoint/2010/main" val="1843192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15913"/>
            <a:ext cx="2118536" cy="10518826"/>
          </a:xfrm>
          <a:prstGeom prst="rect">
            <a:avLst/>
          </a:prstGeom>
          <a:solidFill>
            <a:srgbClr val="69ADC6">
              <a:alpha val="29803"/>
            </a:srgbClr>
          </a:solidFill>
        </p:spPr>
      </p:sp>
      <p:sp>
        <p:nvSpPr>
          <p:cNvPr id="3" name="AutoShape 3"/>
          <p:cNvSpPr/>
          <p:nvPr/>
        </p:nvSpPr>
        <p:spPr>
          <a:xfrm>
            <a:off x="10850795" y="1123950"/>
            <a:ext cx="5508909" cy="8229600"/>
          </a:xfrm>
          <a:prstGeom prst="rect">
            <a:avLst/>
          </a:prstGeom>
          <a:solidFill>
            <a:srgbClr val="69ADC6"/>
          </a:solidFill>
        </p:spPr>
      </p:sp>
      <p:grpSp>
        <p:nvGrpSpPr>
          <p:cNvPr id="4" name="Group 4"/>
          <p:cNvGrpSpPr/>
          <p:nvPr/>
        </p:nvGrpSpPr>
        <p:grpSpPr>
          <a:xfrm>
            <a:off x="11608359" y="1836271"/>
            <a:ext cx="3993781" cy="3402479"/>
            <a:chOff x="0" y="0"/>
            <a:chExt cx="5325041" cy="4536637"/>
          </a:xfrm>
        </p:grpSpPr>
        <p:sp>
          <p:nvSpPr>
            <p:cNvPr id="5" name="TextBox 5"/>
            <p:cNvSpPr txBox="1"/>
            <p:nvPr/>
          </p:nvSpPr>
          <p:spPr>
            <a:xfrm>
              <a:off x="0" y="0"/>
              <a:ext cx="5325041" cy="757643"/>
            </a:xfrm>
            <a:prstGeom prst="rect">
              <a:avLst/>
            </a:prstGeom>
          </p:spPr>
          <p:txBody>
            <a:bodyPr lIns="0" tIns="0" rIns="0" bIns="0" rtlCol="0" anchor="t">
              <a:spAutoFit/>
            </a:bodyPr>
            <a:lstStyle/>
            <a:p>
              <a:pPr algn="ctr">
                <a:lnSpc>
                  <a:spcPts val="4560"/>
                </a:lnSpc>
              </a:pPr>
              <a:r>
                <a:rPr lang="en-US" sz="3800" b="1" spc="380" dirty="0">
                  <a:solidFill>
                    <a:srgbClr val="FFFFF6"/>
                  </a:solidFill>
                  <a:latin typeface="Open Sans"/>
                </a:rPr>
                <a:t>OES</a:t>
              </a:r>
              <a:endParaRPr lang="en-US" sz="3800" b="1" i="0" spc="380" dirty="0">
                <a:solidFill>
                  <a:srgbClr val="FFFFF6"/>
                </a:solidFill>
                <a:latin typeface="Open Sans"/>
              </a:endParaRPr>
            </a:p>
          </p:txBody>
        </p:sp>
        <p:sp>
          <p:nvSpPr>
            <p:cNvPr id="6" name="TextBox 6"/>
            <p:cNvSpPr txBox="1"/>
            <p:nvPr/>
          </p:nvSpPr>
          <p:spPr>
            <a:xfrm>
              <a:off x="0" y="2997755"/>
              <a:ext cx="5325041" cy="1538882"/>
            </a:xfrm>
            <a:prstGeom prst="rect">
              <a:avLst/>
            </a:prstGeom>
          </p:spPr>
          <p:txBody>
            <a:bodyPr lIns="0" tIns="0" rIns="0" bIns="0" rtlCol="0" anchor="t">
              <a:spAutoFit/>
            </a:bodyPr>
            <a:lstStyle/>
            <a:p>
              <a:pPr algn="ctr">
                <a:lnSpc>
                  <a:spcPts val="4500"/>
                </a:lnSpc>
              </a:pPr>
              <a:r>
                <a:rPr lang="en-US" sz="4000" spc="30" dirty="0">
                  <a:solidFill>
                    <a:srgbClr val="FFFFF6"/>
                  </a:solidFill>
                  <a:latin typeface="Open Sans"/>
                </a:rPr>
                <a:t>Baseline County Data Collection</a:t>
              </a:r>
              <a:endParaRPr lang="en-US" sz="4000" i="0" spc="30" dirty="0">
                <a:solidFill>
                  <a:srgbClr val="FFFFF6"/>
                </a:solidFill>
                <a:latin typeface="Open Sans"/>
              </a:endParaRPr>
            </a:p>
          </p:txBody>
        </p:sp>
      </p:grpSp>
      <p:grpSp>
        <p:nvGrpSpPr>
          <p:cNvPr id="7" name="Group 7"/>
          <p:cNvGrpSpPr/>
          <p:nvPr/>
        </p:nvGrpSpPr>
        <p:grpSpPr>
          <a:xfrm>
            <a:off x="1025540" y="3162300"/>
            <a:ext cx="7697788" cy="3336154"/>
            <a:chOff x="106688" y="-417497"/>
            <a:chExt cx="10263717" cy="4448205"/>
          </a:xfrm>
        </p:grpSpPr>
        <p:sp>
          <p:nvSpPr>
            <p:cNvPr id="8" name="AutoShape 8"/>
            <p:cNvSpPr/>
            <p:nvPr/>
          </p:nvSpPr>
          <p:spPr>
            <a:xfrm>
              <a:off x="106688" y="-417497"/>
              <a:ext cx="10263717" cy="4448205"/>
            </a:xfrm>
            <a:prstGeom prst="rect">
              <a:avLst/>
            </a:prstGeom>
            <a:solidFill>
              <a:srgbClr val="0E72A2">
                <a:alpha val="89803"/>
              </a:srgbClr>
            </a:solidFill>
          </p:spPr>
        </p:sp>
        <p:sp>
          <p:nvSpPr>
            <p:cNvPr id="9" name="TextBox 9"/>
            <p:cNvSpPr txBox="1"/>
            <p:nvPr/>
          </p:nvSpPr>
          <p:spPr>
            <a:xfrm>
              <a:off x="688116" y="812220"/>
              <a:ext cx="8887485" cy="1538883"/>
            </a:xfrm>
            <a:prstGeom prst="rect">
              <a:avLst/>
            </a:prstGeom>
          </p:spPr>
          <p:txBody>
            <a:bodyPr lIns="0" tIns="0" rIns="0" bIns="0" rtlCol="0" anchor="t">
              <a:spAutoFit/>
            </a:bodyPr>
            <a:lstStyle/>
            <a:p>
              <a:pPr algn="ctr">
                <a:lnSpc>
                  <a:spcPts val="9000"/>
                </a:lnSpc>
              </a:pPr>
              <a:r>
                <a:rPr lang="en-US" sz="7500" b="1" i="0" spc="225" dirty="0">
                  <a:solidFill>
                    <a:srgbClr val="FFFFF6"/>
                  </a:solidFill>
                  <a:latin typeface="Open Sans"/>
                </a:rPr>
                <a:t>Surveillance</a:t>
              </a:r>
              <a:endParaRPr lang="en-US" sz="7200" b="1" i="0" spc="225" dirty="0">
                <a:solidFill>
                  <a:srgbClr val="FFFFF6"/>
                </a:solidFill>
                <a:latin typeface="Open Sans"/>
              </a:endParaRPr>
            </a:p>
          </p:txBody>
        </p:sp>
      </p:grpSp>
      <p:sp>
        <p:nvSpPr>
          <p:cNvPr id="10" name="TextBox 9">
            <a:extLst>
              <a:ext uri="{FF2B5EF4-FFF2-40B4-BE49-F238E27FC236}">
                <a16:creationId xmlns:a16="http://schemas.microsoft.com/office/drawing/2014/main" id="{7FC4983C-8E94-4F46-A86B-F851FB55526A}"/>
              </a:ext>
            </a:extLst>
          </p:cNvPr>
          <p:cNvSpPr txBox="1"/>
          <p:nvPr/>
        </p:nvSpPr>
        <p:spPr>
          <a:xfrm>
            <a:off x="2123616" y="8496300"/>
            <a:ext cx="7697788" cy="523220"/>
          </a:xfrm>
          <a:prstGeom prst="rect">
            <a:avLst/>
          </a:prstGeom>
          <a:noFill/>
        </p:spPr>
        <p:txBody>
          <a:bodyPr wrap="square" rtlCol="0">
            <a:spAutoFit/>
          </a:bodyPr>
          <a:lstStyle/>
          <a:p>
            <a:r>
              <a:rPr lang="en-US" sz="2800" spc="30" dirty="0">
                <a:solidFill>
                  <a:srgbClr val="387C94"/>
                </a:solidFill>
                <a:latin typeface="Open Sans"/>
              </a:rPr>
              <a:t>Core Activity: 1) Science-based interventions</a:t>
            </a:r>
            <a:endParaRPr lang="en-US" sz="2800" dirty="0"/>
          </a:p>
        </p:txBody>
      </p:sp>
    </p:spTree>
    <p:extLst>
      <p:ext uri="{BB962C8B-B14F-4D97-AF65-F5344CB8AC3E}">
        <p14:creationId xmlns:p14="http://schemas.microsoft.com/office/powerpoint/2010/main" val="3825846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15913"/>
            <a:ext cx="2118536" cy="10518826"/>
          </a:xfrm>
          <a:prstGeom prst="rect">
            <a:avLst/>
          </a:prstGeom>
          <a:solidFill>
            <a:srgbClr val="69ADC6">
              <a:alpha val="29803"/>
            </a:srgbClr>
          </a:solidFill>
        </p:spPr>
      </p:sp>
      <p:sp>
        <p:nvSpPr>
          <p:cNvPr id="3" name="AutoShape 3"/>
          <p:cNvSpPr/>
          <p:nvPr/>
        </p:nvSpPr>
        <p:spPr>
          <a:xfrm>
            <a:off x="10850795" y="1123950"/>
            <a:ext cx="5508909" cy="8229600"/>
          </a:xfrm>
          <a:prstGeom prst="rect">
            <a:avLst/>
          </a:prstGeom>
          <a:solidFill>
            <a:srgbClr val="69ADC6"/>
          </a:solidFill>
        </p:spPr>
      </p:sp>
      <p:grpSp>
        <p:nvGrpSpPr>
          <p:cNvPr id="4" name="Group 4"/>
          <p:cNvGrpSpPr/>
          <p:nvPr/>
        </p:nvGrpSpPr>
        <p:grpSpPr>
          <a:xfrm>
            <a:off x="11593119" y="1836271"/>
            <a:ext cx="4009021" cy="3902529"/>
            <a:chOff x="-20320" y="0"/>
            <a:chExt cx="5345361" cy="5203372"/>
          </a:xfrm>
        </p:grpSpPr>
        <p:sp>
          <p:nvSpPr>
            <p:cNvPr id="5" name="TextBox 5"/>
            <p:cNvSpPr txBox="1"/>
            <p:nvPr/>
          </p:nvSpPr>
          <p:spPr>
            <a:xfrm>
              <a:off x="0" y="0"/>
              <a:ext cx="5325041" cy="757643"/>
            </a:xfrm>
            <a:prstGeom prst="rect">
              <a:avLst/>
            </a:prstGeom>
          </p:spPr>
          <p:txBody>
            <a:bodyPr lIns="0" tIns="0" rIns="0" bIns="0" rtlCol="0" anchor="t">
              <a:spAutoFit/>
            </a:bodyPr>
            <a:lstStyle/>
            <a:p>
              <a:pPr algn="ctr">
                <a:lnSpc>
                  <a:spcPts val="4560"/>
                </a:lnSpc>
              </a:pPr>
              <a:r>
                <a:rPr lang="en-US" sz="3800" b="1" spc="380" dirty="0">
                  <a:solidFill>
                    <a:srgbClr val="FFFFF6"/>
                  </a:solidFill>
                  <a:latin typeface="Open Sans"/>
                </a:rPr>
                <a:t>KIPRC</a:t>
              </a:r>
              <a:endParaRPr lang="en-US" sz="3800" b="1" i="0" spc="380" dirty="0">
                <a:solidFill>
                  <a:srgbClr val="FFFFF6"/>
                </a:solidFill>
                <a:latin typeface="Open Sans"/>
              </a:endParaRPr>
            </a:p>
          </p:txBody>
        </p:sp>
        <p:sp>
          <p:nvSpPr>
            <p:cNvPr id="6" name="TextBox 6"/>
            <p:cNvSpPr txBox="1"/>
            <p:nvPr/>
          </p:nvSpPr>
          <p:spPr>
            <a:xfrm>
              <a:off x="-20320" y="2185536"/>
              <a:ext cx="5325041" cy="3017836"/>
            </a:xfrm>
            <a:prstGeom prst="rect">
              <a:avLst/>
            </a:prstGeom>
          </p:spPr>
          <p:txBody>
            <a:bodyPr lIns="0" tIns="0" rIns="0" bIns="0" rtlCol="0" anchor="t">
              <a:spAutoFit/>
            </a:bodyPr>
            <a:lstStyle/>
            <a:p>
              <a:pPr algn="ctr">
                <a:lnSpc>
                  <a:spcPts val="4500"/>
                </a:lnSpc>
              </a:pPr>
              <a:r>
                <a:rPr lang="en-US" sz="3000" spc="30" dirty="0">
                  <a:solidFill>
                    <a:srgbClr val="FFFFF6"/>
                  </a:solidFill>
                  <a:latin typeface="Open Sans"/>
                </a:rPr>
                <a:t>Developing a portal and mobile app to collect data from RH and patients.</a:t>
              </a:r>
              <a:endParaRPr lang="en-US" sz="3000" i="0" spc="30" dirty="0">
                <a:solidFill>
                  <a:srgbClr val="FFFFF6"/>
                </a:solidFill>
                <a:latin typeface="Open Sans"/>
              </a:endParaRPr>
            </a:p>
          </p:txBody>
        </p:sp>
      </p:grpSp>
      <p:grpSp>
        <p:nvGrpSpPr>
          <p:cNvPr id="7" name="Group 7"/>
          <p:cNvGrpSpPr/>
          <p:nvPr/>
        </p:nvGrpSpPr>
        <p:grpSpPr>
          <a:xfrm>
            <a:off x="945524" y="3475423"/>
            <a:ext cx="7697788" cy="3336154"/>
            <a:chOff x="0" y="0"/>
            <a:chExt cx="10263717" cy="4448205"/>
          </a:xfrm>
        </p:grpSpPr>
        <p:sp>
          <p:nvSpPr>
            <p:cNvPr id="8" name="AutoShape 8"/>
            <p:cNvSpPr/>
            <p:nvPr/>
          </p:nvSpPr>
          <p:spPr>
            <a:xfrm>
              <a:off x="0" y="0"/>
              <a:ext cx="10263717" cy="4448205"/>
            </a:xfrm>
            <a:prstGeom prst="rect">
              <a:avLst/>
            </a:prstGeom>
            <a:solidFill>
              <a:srgbClr val="0E72A2">
                <a:alpha val="89803"/>
              </a:srgbClr>
            </a:solidFill>
          </p:spPr>
        </p:sp>
        <p:sp>
          <p:nvSpPr>
            <p:cNvPr id="9" name="TextBox 9"/>
            <p:cNvSpPr txBox="1"/>
            <p:nvPr/>
          </p:nvSpPr>
          <p:spPr>
            <a:xfrm>
              <a:off x="688116" y="812220"/>
              <a:ext cx="8887485" cy="3077765"/>
            </a:xfrm>
            <a:prstGeom prst="rect">
              <a:avLst/>
            </a:prstGeom>
          </p:spPr>
          <p:txBody>
            <a:bodyPr lIns="0" tIns="0" rIns="0" bIns="0" rtlCol="0" anchor="t">
              <a:spAutoFit/>
            </a:bodyPr>
            <a:lstStyle/>
            <a:p>
              <a:pPr algn="ctr">
                <a:lnSpc>
                  <a:spcPts val="9000"/>
                </a:lnSpc>
              </a:pPr>
              <a:r>
                <a:rPr lang="en-US" sz="7500" b="1" i="0" spc="225" dirty="0">
                  <a:solidFill>
                    <a:srgbClr val="FFFFF6"/>
                  </a:solidFill>
                  <a:latin typeface="Open Sans"/>
                </a:rPr>
                <a:t>DATA </a:t>
              </a:r>
            </a:p>
            <a:p>
              <a:pPr algn="ctr">
                <a:lnSpc>
                  <a:spcPts val="9000"/>
                </a:lnSpc>
              </a:pPr>
              <a:r>
                <a:rPr lang="en-US" sz="7200" b="1" spc="225" dirty="0">
                  <a:solidFill>
                    <a:srgbClr val="FFFFF6"/>
                  </a:solidFill>
                  <a:latin typeface="Open Sans"/>
                </a:rPr>
                <a:t>Outcomes</a:t>
              </a:r>
              <a:endParaRPr lang="en-US" sz="7200" b="1" i="0" spc="225" dirty="0">
                <a:solidFill>
                  <a:srgbClr val="FFFFF6"/>
                </a:solidFill>
                <a:latin typeface="Open Sans"/>
              </a:endParaRPr>
            </a:p>
          </p:txBody>
        </p:sp>
      </p:grpSp>
      <p:sp>
        <p:nvSpPr>
          <p:cNvPr id="10" name="TextBox 9">
            <a:extLst>
              <a:ext uri="{FF2B5EF4-FFF2-40B4-BE49-F238E27FC236}">
                <a16:creationId xmlns:a16="http://schemas.microsoft.com/office/drawing/2014/main" id="{7FC4983C-8E94-4F46-A86B-F851FB55526A}"/>
              </a:ext>
            </a:extLst>
          </p:cNvPr>
          <p:cNvSpPr txBox="1"/>
          <p:nvPr/>
        </p:nvSpPr>
        <p:spPr>
          <a:xfrm>
            <a:off x="2123616" y="8496300"/>
            <a:ext cx="7697788" cy="523220"/>
          </a:xfrm>
          <a:prstGeom prst="rect">
            <a:avLst/>
          </a:prstGeom>
          <a:noFill/>
        </p:spPr>
        <p:txBody>
          <a:bodyPr wrap="square" rtlCol="0">
            <a:spAutoFit/>
          </a:bodyPr>
          <a:lstStyle/>
          <a:p>
            <a:r>
              <a:rPr lang="en-US" sz="2800" spc="30" dirty="0">
                <a:solidFill>
                  <a:srgbClr val="387C94"/>
                </a:solidFill>
                <a:latin typeface="Open Sans"/>
              </a:rPr>
              <a:t>Core Activity: 1) Science-based interventions</a:t>
            </a:r>
            <a:endParaRPr lang="en-US" sz="2800" dirty="0"/>
          </a:p>
        </p:txBody>
      </p:sp>
    </p:spTree>
    <p:extLst>
      <p:ext uri="{BB962C8B-B14F-4D97-AF65-F5344CB8AC3E}">
        <p14:creationId xmlns:p14="http://schemas.microsoft.com/office/powerpoint/2010/main" val="2188685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15913"/>
            <a:ext cx="2118536" cy="10518826"/>
          </a:xfrm>
          <a:prstGeom prst="rect">
            <a:avLst/>
          </a:prstGeom>
          <a:solidFill>
            <a:srgbClr val="69ADC6">
              <a:alpha val="29803"/>
            </a:srgbClr>
          </a:solidFill>
        </p:spPr>
      </p:sp>
      <p:sp>
        <p:nvSpPr>
          <p:cNvPr id="3" name="AutoShape 3"/>
          <p:cNvSpPr/>
          <p:nvPr/>
        </p:nvSpPr>
        <p:spPr>
          <a:xfrm>
            <a:off x="10850795" y="1123950"/>
            <a:ext cx="5508909" cy="8229600"/>
          </a:xfrm>
          <a:prstGeom prst="rect">
            <a:avLst/>
          </a:prstGeom>
          <a:solidFill>
            <a:srgbClr val="69ADC6"/>
          </a:solidFill>
        </p:spPr>
      </p:sp>
      <p:grpSp>
        <p:nvGrpSpPr>
          <p:cNvPr id="4" name="Group 4"/>
          <p:cNvGrpSpPr/>
          <p:nvPr/>
        </p:nvGrpSpPr>
        <p:grpSpPr>
          <a:xfrm>
            <a:off x="11608359" y="1836271"/>
            <a:ext cx="3993781" cy="5611949"/>
            <a:chOff x="0" y="0"/>
            <a:chExt cx="5325041" cy="7482598"/>
          </a:xfrm>
        </p:grpSpPr>
        <p:sp>
          <p:nvSpPr>
            <p:cNvPr id="5" name="TextBox 5"/>
            <p:cNvSpPr txBox="1"/>
            <p:nvPr/>
          </p:nvSpPr>
          <p:spPr>
            <a:xfrm>
              <a:off x="0" y="0"/>
              <a:ext cx="5325041" cy="2330724"/>
            </a:xfrm>
            <a:prstGeom prst="rect">
              <a:avLst/>
            </a:prstGeom>
          </p:spPr>
          <p:txBody>
            <a:bodyPr lIns="0" tIns="0" rIns="0" bIns="0" rtlCol="0" anchor="t">
              <a:spAutoFit/>
            </a:bodyPr>
            <a:lstStyle/>
            <a:p>
              <a:pPr algn="ctr">
                <a:lnSpc>
                  <a:spcPts val="4560"/>
                </a:lnSpc>
              </a:pPr>
              <a:r>
                <a:rPr lang="en-US" sz="3800" b="1" spc="380" dirty="0">
                  <a:solidFill>
                    <a:srgbClr val="FFFFF6"/>
                  </a:solidFill>
                  <a:latin typeface="Open Sans"/>
                </a:rPr>
                <a:t>KIPRC </a:t>
              </a:r>
            </a:p>
            <a:p>
              <a:pPr algn="ctr">
                <a:lnSpc>
                  <a:spcPts val="4560"/>
                </a:lnSpc>
              </a:pPr>
              <a:r>
                <a:rPr lang="en-US" sz="3800" b="1" spc="380" dirty="0">
                  <a:solidFill>
                    <a:srgbClr val="FFFFF6"/>
                  </a:solidFill>
                  <a:latin typeface="Open Sans"/>
                </a:rPr>
                <a:t>&amp;</a:t>
              </a:r>
            </a:p>
            <a:p>
              <a:pPr algn="ctr">
                <a:lnSpc>
                  <a:spcPts val="4560"/>
                </a:lnSpc>
              </a:pPr>
              <a:r>
                <a:rPr lang="en-US" sz="3800" b="1" i="0" spc="380" dirty="0">
                  <a:solidFill>
                    <a:srgbClr val="FFFFF6"/>
                  </a:solidFill>
                  <a:latin typeface="Open Sans"/>
                </a:rPr>
                <a:t>NARR</a:t>
              </a:r>
            </a:p>
          </p:txBody>
        </p:sp>
        <p:sp>
          <p:nvSpPr>
            <p:cNvPr id="6" name="TextBox 6"/>
            <p:cNvSpPr txBox="1"/>
            <p:nvPr/>
          </p:nvSpPr>
          <p:spPr>
            <a:xfrm>
              <a:off x="0" y="3695321"/>
              <a:ext cx="5325041" cy="3787277"/>
            </a:xfrm>
            <a:prstGeom prst="rect">
              <a:avLst/>
            </a:prstGeom>
          </p:spPr>
          <p:txBody>
            <a:bodyPr lIns="0" tIns="0" rIns="0" bIns="0" rtlCol="0" anchor="t">
              <a:spAutoFit/>
            </a:bodyPr>
            <a:lstStyle/>
            <a:p>
              <a:pPr algn="ctr">
                <a:lnSpc>
                  <a:spcPts val="4500"/>
                </a:lnSpc>
              </a:pPr>
              <a:r>
                <a:rPr lang="en-US" sz="3000" spc="30" dirty="0">
                  <a:solidFill>
                    <a:srgbClr val="FFFFF6"/>
                  </a:solidFill>
                  <a:latin typeface="Open Sans"/>
                </a:rPr>
                <a:t>Developing an educational portal for access to educational models </a:t>
              </a:r>
              <a:r>
                <a:rPr lang="en-US" sz="3000" spc="30">
                  <a:solidFill>
                    <a:srgbClr val="FFFFF6"/>
                  </a:solidFill>
                  <a:latin typeface="Open Sans"/>
                </a:rPr>
                <a:t>refletcting </a:t>
              </a:r>
              <a:r>
                <a:rPr lang="en-US" sz="3000" spc="30" dirty="0">
                  <a:solidFill>
                    <a:srgbClr val="FFFFF6"/>
                  </a:solidFill>
                  <a:latin typeface="Open Sans"/>
                </a:rPr>
                <a:t>best practices in RH</a:t>
              </a:r>
              <a:endParaRPr lang="en-US" sz="3000" i="0" spc="30" dirty="0">
                <a:solidFill>
                  <a:srgbClr val="FFFFF6"/>
                </a:solidFill>
                <a:latin typeface="Open Sans"/>
              </a:endParaRPr>
            </a:p>
          </p:txBody>
        </p:sp>
      </p:grpSp>
      <p:grpSp>
        <p:nvGrpSpPr>
          <p:cNvPr id="7" name="Group 7"/>
          <p:cNvGrpSpPr/>
          <p:nvPr/>
        </p:nvGrpSpPr>
        <p:grpSpPr>
          <a:xfrm>
            <a:off x="945524" y="3475423"/>
            <a:ext cx="7697788" cy="3336154"/>
            <a:chOff x="0" y="0"/>
            <a:chExt cx="10263717" cy="4448205"/>
          </a:xfrm>
        </p:grpSpPr>
        <p:sp>
          <p:nvSpPr>
            <p:cNvPr id="8" name="AutoShape 8"/>
            <p:cNvSpPr/>
            <p:nvPr/>
          </p:nvSpPr>
          <p:spPr>
            <a:xfrm>
              <a:off x="0" y="0"/>
              <a:ext cx="10263717" cy="4448205"/>
            </a:xfrm>
            <a:prstGeom prst="rect">
              <a:avLst/>
            </a:prstGeom>
            <a:solidFill>
              <a:srgbClr val="0E72A2">
                <a:alpha val="89803"/>
              </a:srgbClr>
            </a:solidFill>
          </p:spPr>
        </p:sp>
        <p:sp>
          <p:nvSpPr>
            <p:cNvPr id="9" name="TextBox 9"/>
            <p:cNvSpPr txBox="1"/>
            <p:nvPr/>
          </p:nvSpPr>
          <p:spPr>
            <a:xfrm>
              <a:off x="688116" y="812220"/>
              <a:ext cx="8887485" cy="3077765"/>
            </a:xfrm>
            <a:prstGeom prst="rect">
              <a:avLst/>
            </a:prstGeom>
          </p:spPr>
          <p:txBody>
            <a:bodyPr lIns="0" tIns="0" rIns="0" bIns="0" rtlCol="0" anchor="t">
              <a:spAutoFit/>
            </a:bodyPr>
            <a:lstStyle/>
            <a:p>
              <a:pPr algn="ctr">
                <a:lnSpc>
                  <a:spcPts val="9000"/>
                </a:lnSpc>
              </a:pPr>
              <a:r>
                <a:rPr lang="en-US" sz="7500" b="1" i="0" spc="225" dirty="0">
                  <a:solidFill>
                    <a:srgbClr val="FFFFF6"/>
                  </a:solidFill>
                  <a:latin typeface="Open Sans"/>
                </a:rPr>
                <a:t>Education</a:t>
              </a:r>
            </a:p>
            <a:p>
              <a:pPr algn="ctr">
                <a:lnSpc>
                  <a:spcPts val="9000"/>
                </a:lnSpc>
              </a:pPr>
              <a:r>
                <a:rPr lang="en-US" sz="7500" b="1" spc="225" dirty="0">
                  <a:solidFill>
                    <a:srgbClr val="FFFFF6"/>
                  </a:solidFill>
                  <a:latin typeface="Open Sans"/>
                </a:rPr>
                <a:t>Training</a:t>
              </a:r>
              <a:endParaRPr lang="en-US" sz="7500" b="1" i="0" spc="225" dirty="0">
                <a:solidFill>
                  <a:srgbClr val="FFFFF6"/>
                </a:solidFill>
                <a:latin typeface="Open Sans"/>
              </a:endParaRPr>
            </a:p>
          </p:txBody>
        </p:sp>
      </p:grpSp>
      <p:sp>
        <p:nvSpPr>
          <p:cNvPr id="11" name="TextBox 10">
            <a:extLst>
              <a:ext uri="{FF2B5EF4-FFF2-40B4-BE49-F238E27FC236}">
                <a16:creationId xmlns:a16="http://schemas.microsoft.com/office/drawing/2014/main" id="{D5453D05-0CBC-45DF-A83C-412ECCB12127}"/>
              </a:ext>
            </a:extLst>
          </p:cNvPr>
          <p:cNvSpPr txBox="1"/>
          <p:nvPr/>
        </p:nvSpPr>
        <p:spPr>
          <a:xfrm>
            <a:off x="2118536" y="7127352"/>
            <a:ext cx="8461886" cy="3021340"/>
          </a:xfrm>
          <a:prstGeom prst="rect">
            <a:avLst/>
          </a:prstGeom>
          <a:noFill/>
        </p:spPr>
        <p:txBody>
          <a:bodyPr wrap="square" rtlCol="0">
            <a:spAutoFit/>
          </a:bodyPr>
          <a:lstStyle/>
          <a:p>
            <a:pPr marL="247650" lvl="1">
              <a:lnSpc>
                <a:spcPts val="4300"/>
              </a:lnSpc>
              <a:spcAft>
                <a:spcPts val="600"/>
              </a:spcAft>
            </a:pPr>
            <a:r>
              <a:rPr lang="en-US" sz="2800" spc="30" dirty="0">
                <a:solidFill>
                  <a:srgbClr val="387C94"/>
                </a:solidFill>
                <a:latin typeface="Open Sans"/>
              </a:rPr>
              <a:t>Core Activities: </a:t>
            </a:r>
          </a:p>
          <a:p>
            <a:pPr marL="247650" lvl="1">
              <a:lnSpc>
                <a:spcPts val="4300"/>
              </a:lnSpc>
              <a:spcAft>
                <a:spcPts val="600"/>
              </a:spcAft>
            </a:pPr>
            <a:r>
              <a:rPr lang="en-US" sz="2800" spc="30" dirty="0">
                <a:solidFill>
                  <a:srgbClr val="387C94"/>
                </a:solidFill>
                <a:latin typeface="Open Sans"/>
              </a:rPr>
              <a:t>2) Dissemination of best practices in rural communities </a:t>
            </a:r>
          </a:p>
          <a:p>
            <a:pPr marL="247650" lvl="1">
              <a:lnSpc>
                <a:spcPts val="4300"/>
              </a:lnSpc>
              <a:spcAft>
                <a:spcPts val="600"/>
              </a:spcAft>
            </a:pPr>
            <a:r>
              <a:rPr lang="en-US" sz="2800" spc="30" dirty="0">
                <a:solidFill>
                  <a:srgbClr val="387C94"/>
                </a:solidFill>
                <a:latin typeface="Open Sans"/>
              </a:rPr>
              <a:t>3) Providing scientific and technical assistance</a:t>
            </a:r>
          </a:p>
          <a:p>
            <a:endParaRPr lang="en-US" sz="3200" dirty="0"/>
          </a:p>
        </p:txBody>
      </p:sp>
    </p:spTree>
    <p:extLst>
      <p:ext uri="{BB962C8B-B14F-4D97-AF65-F5344CB8AC3E}">
        <p14:creationId xmlns:p14="http://schemas.microsoft.com/office/powerpoint/2010/main" val="1381606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15913"/>
            <a:ext cx="2118536" cy="10402913"/>
          </a:xfrm>
          <a:prstGeom prst="rect">
            <a:avLst/>
          </a:prstGeom>
          <a:solidFill>
            <a:srgbClr val="69ADC6">
              <a:alpha val="29803"/>
            </a:srgbClr>
          </a:solidFill>
        </p:spPr>
      </p:sp>
      <p:sp>
        <p:nvSpPr>
          <p:cNvPr id="3" name="AutoShape 3"/>
          <p:cNvSpPr/>
          <p:nvPr/>
        </p:nvSpPr>
        <p:spPr>
          <a:xfrm>
            <a:off x="10850795" y="1123950"/>
            <a:ext cx="5508909" cy="8229600"/>
          </a:xfrm>
          <a:prstGeom prst="rect">
            <a:avLst/>
          </a:prstGeom>
          <a:solidFill>
            <a:srgbClr val="69ADC6"/>
          </a:solidFill>
        </p:spPr>
      </p:sp>
      <p:grpSp>
        <p:nvGrpSpPr>
          <p:cNvPr id="4" name="Group 4"/>
          <p:cNvGrpSpPr/>
          <p:nvPr/>
        </p:nvGrpSpPr>
        <p:grpSpPr>
          <a:xfrm>
            <a:off x="11608359" y="1836271"/>
            <a:ext cx="4009021" cy="6147687"/>
            <a:chOff x="0" y="0"/>
            <a:chExt cx="5345361" cy="8196915"/>
          </a:xfrm>
        </p:grpSpPr>
        <p:sp>
          <p:nvSpPr>
            <p:cNvPr id="5" name="TextBox 5"/>
            <p:cNvSpPr txBox="1"/>
            <p:nvPr/>
          </p:nvSpPr>
          <p:spPr>
            <a:xfrm>
              <a:off x="0" y="0"/>
              <a:ext cx="5325041" cy="2330724"/>
            </a:xfrm>
            <a:prstGeom prst="rect">
              <a:avLst/>
            </a:prstGeom>
          </p:spPr>
          <p:txBody>
            <a:bodyPr lIns="0" tIns="0" rIns="0" bIns="0" rtlCol="0" anchor="t">
              <a:spAutoFit/>
            </a:bodyPr>
            <a:lstStyle/>
            <a:p>
              <a:pPr algn="ctr">
                <a:lnSpc>
                  <a:spcPts val="4560"/>
                </a:lnSpc>
              </a:pPr>
              <a:r>
                <a:rPr lang="en-US" sz="3800" b="1" spc="380" dirty="0">
                  <a:solidFill>
                    <a:srgbClr val="FFFFF6"/>
                  </a:solidFill>
                  <a:latin typeface="Open Sans"/>
                </a:rPr>
                <a:t>KIPRC</a:t>
              </a:r>
            </a:p>
            <a:p>
              <a:pPr algn="ctr">
                <a:lnSpc>
                  <a:spcPts val="4560"/>
                </a:lnSpc>
              </a:pPr>
              <a:r>
                <a:rPr lang="en-US" sz="3800" b="1" i="0" spc="380" dirty="0">
                  <a:solidFill>
                    <a:srgbClr val="FFFFF6"/>
                  </a:solidFill>
                  <a:latin typeface="Open Sans"/>
                </a:rPr>
                <a:t>NARR</a:t>
              </a:r>
            </a:p>
            <a:p>
              <a:pPr algn="ctr">
                <a:lnSpc>
                  <a:spcPts val="4560"/>
                </a:lnSpc>
              </a:pPr>
              <a:r>
                <a:rPr lang="en-US" sz="3800" b="1" spc="380" dirty="0" err="1">
                  <a:solidFill>
                    <a:srgbClr val="FFFFF6"/>
                  </a:solidFill>
                  <a:latin typeface="Open Sans"/>
                </a:rPr>
                <a:t>SAFEProject</a:t>
              </a:r>
              <a:endParaRPr lang="en-US" sz="3800" b="1" i="0" spc="380" dirty="0">
                <a:solidFill>
                  <a:srgbClr val="FFFFF6"/>
                </a:solidFill>
                <a:latin typeface="Open Sans"/>
              </a:endParaRPr>
            </a:p>
          </p:txBody>
        </p:sp>
        <p:sp>
          <p:nvSpPr>
            <p:cNvPr id="6" name="TextBox 6"/>
            <p:cNvSpPr txBox="1"/>
            <p:nvPr/>
          </p:nvSpPr>
          <p:spPr>
            <a:xfrm>
              <a:off x="20320" y="3640197"/>
              <a:ext cx="5325041" cy="4556718"/>
            </a:xfrm>
            <a:prstGeom prst="rect">
              <a:avLst/>
            </a:prstGeom>
          </p:spPr>
          <p:txBody>
            <a:bodyPr lIns="0" tIns="0" rIns="0" bIns="0" rtlCol="0" anchor="t">
              <a:spAutoFit/>
            </a:bodyPr>
            <a:lstStyle/>
            <a:p>
              <a:pPr algn="ctr">
                <a:lnSpc>
                  <a:spcPts val="4500"/>
                </a:lnSpc>
              </a:pPr>
              <a:r>
                <a:rPr lang="en-US" sz="3000" spc="30" dirty="0">
                  <a:solidFill>
                    <a:srgbClr val="FFFFF6"/>
                  </a:solidFill>
                  <a:latin typeface="Open Sans"/>
                </a:rPr>
                <a:t>Integrate state and national data to create a national registry of RH for consumer access to quality and value.</a:t>
              </a:r>
              <a:endParaRPr lang="en-US" sz="3000" i="0" spc="30" dirty="0">
                <a:solidFill>
                  <a:srgbClr val="FFFFF6"/>
                </a:solidFill>
                <a:latin typeface="Open Sans"/>
              </a:endParaRPr>
            </a:p>
          </p:txBody>
        </p:sp>
      </p:grpSp>
      <p:grpSp>
        <p:nvGrpSpPr>
          <p:cNvPr id="7" name="Group 7"/>
          <p:cNvGrpSpPr/>
          <p:nvPr/>
        </p:nvGrpSpPr>
        <p:grpSpPr>
          <a:xfrm>
            <a:off x="914400" y="3305936"/>
            <a:ext cx="7697788" cy="3399320"/>
            <a:chOff x="0" y="0"/>
            <a:chExt cx="10263717" cy="4532426"/>
          </a:xfrm>
        </p:grpSpPr>
        <p:sp>
          <p:nvSpPr>
            <p:cNvPr id="8" name="AutoShape 8"/>
            <p:cNvSpPr/>
            <p:nvPr/>
          </p:nvSpPr>
          <p:spPr>
            <a:xfrm>
              <a:off x="0" y="0"/>
              <a:ext cx="10263717" cy="4448205"/>
            </a:xfrm>
            <a:prstGeom prst="rect">
              <a:avLst/>
            </a:prstGeom>
            <a:solidFill>
              <a:srgbClr val="0E72A2">
                <a:alpha val="89803"/>
              </a:srgbClr>
            </a:solidFill>
          </p:spPr>
        </p:sp>
        <p:sp>
          <p:nvSpPr>
            <p:cNvPr id="9" name="TextBox 9"/>
            <p:cNvSpPr txBox="1"/>
            <p:nvPr/>
          </p:nvSpPr>
          <p:spPr>
            <a:xfrm>
              <a:off x="688116" y="1454661"/>
              <a:ext cx="8887485" cy="3077765"/>
            </a:xfrm>
            <a:prstGeom prst="rect">
              <a:avLst/>
            </a:prstGeom>
          </p:spPr>
          <p:txBody>
            <a:bodyPr lIns="0" tIns="0" rIns="0" bIns="0" rtlCol="0" anchor="t">
              <a:spAutoFit/>
            </a:bodyPr>
            <a:lstStyle/>
            <a:p>
              <a:pPr algn="ctr">
                <a:lnSpc>
                  <a:spcPts val="9000"/>
                </a:lnSpc>
              </a:pPr>
              <a:r>
                <a:rPr lang="en-US" sz="7500" b="1" i="0" spc="225" dirty="0">
                  <a:solidFill>
                    <a:srgbClr val="FFFFF6"/>
                  </a:solidFill>
                  <a:latin typeface="Open Sans"/>
                </a:rPr>
                <a:t>RH Directory</a:t>
              </a:r>
            </a:p>
            <a:p>
              <a:pPr algn="ctr">
                <a:lnSpc>
                  <a:spcPts val="9000"/>
                </a:lnSpc>
              </a:pPr>
              <a:endParaRPr lang="en-US" sz="7500" b="1" i="0" spc="225" dirty="0">
                <a:solidFill>
                  <a:srgbClr val="FFFFF6"/>
                </a:solidFill>
                <a:latin typeface="Open Sans"/>
              </a:endParaRPr>
            </a:p>
          </p:txBody>
        </p:sp>
      </p:grpSp>
      <p:pic>
        <p:nvPicPr>
          <p:cNvPr id="14" name="Picture 13" descr="A picture containing drawing&#10;&#10;Description automatically generated">
            <a:extLst>
              <a:ext uri="{FF2B5EF4-FFF2-40B4-BE49-F238E27FC236}">
                <a16:creationId xmlns:a16="http://schemas.microsoft.com/office/drawing/2014/main" id="{77FC2569-1F11-40D9-893D-73CD331CC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301" y="431215"/>
            <a:ext cx="4386054" cy="729297"/>
          </a:xfrm>
          <a:prstGeom prst="rect">
            <a:avLst/>
          </a:prstGeom>
        </p:spPr>
      </p:pic>
      <p:pic>
        <p:nvPicPr>
          <p:cNvPr id="15" name="Picture 4">
            <a:extLst>
              <a:ext uri="{FF2B5EF4-FFF2-40B4-BE49-F238E27FC236}">
                <a16:creationId xmlns:a16="http://schemas.microsoft.com/office/drawing/2014/main" id="{7AFB0EB1-0163-4E8F-B130-DD14130BCCA8}"/>
              </a:ext>
            </a:extLst>
          </p:cNvPr>
          <p:cNvPicPr>
            <a:picLocks noChangeAspect="1"/>
          </p:cNvPicPr>
          <p:nvPr/>
        </p:nvPicPr>
        <p:blipFill>
          <a:blip r:embed="rId4"/>
          <a:srcRect/>
          <a:stretch>
            <a:fillRect/>
          </a:stretch>
        </p:blipFill>
        <p:spPr>
          <a:xfrm>
            <a:off x="2560230" y="1288876"/>
            <a:ext cx="3531578" cy="1094789"/>
          </a:xfrm>
          <a:prstGeom prst="rect">
            <a:avLst/>
          </a:prstGeom>
        </p:spPr>
      </p:pic>
      <p:sp>
        <p:nvSpPr>
          <p:cNvPr id="16" name="TextBox 15">
            <a:extLst>
              <a:ext uri="{FF2B5EF4-FFF2-40B4-BE49-F238E27FC236}">
                <a16:creationId xmlns:a16="http://schemas.microsoft.com/office/drawing/2014/main" id="{7A64AE99-1006-4218-A6B3-C5F407749A48}"/>
              </a:ext>
            </a:extLst>
          </p:cNvPr>
          <p:cNvSpPr txBox="1"/>
          <p:nvPr/>
        </p:nvSpPr>
        <p:spPr>
          <a:xfrm>
            <a:off x="2560230" y="2299065"/>
            <a:ext cx="4922606" cy="584775"/>
          </a:xfrm>
          <a:prstGeom prst="rect">
            <a:avLst/>
          </a:prstGeom>
          <a:noFill/>
        </p:spPr>
        <p:txBody>
          <a:bodyPr wrap="square" rtlCol="0">
            <a:spAutoFit/>
          </a:bodyPr>
          <a:lstStyle/>
          <a:p>
            <a:r>
              <a:rPr lang="en-US" sz="3200" dirty="0">
                <a:latin typeface="Open Sans" panose="020B0604020202020204" charset="0"/>
                <a:ea typeface="Open Sans" panose="020B0604020202020204" charset="0"/>
                <a:cs typeface="Open Sans" panose="020B0604020202020204" charset="0"/>
              </a:rPr>
              <a:t>FindTreatment.gov</a:t>
            </a:r>
          </a:p>
        </p:txBody>
      </p:sp>
      <p:sp>
        <p:nvSpPr>
          <p:cNvPr id="17" name="TextBox 16">
            <a:extLst>
              <a:ext uri="{FF2B5EF4-FFF2-40B4-BE49-F238E27FC236}">
                <a16:creationId xmlns:a16="http://schemas.microsoft.com/office/drawing/2014/main" id="{000D6F6F-20BD-48EA-B405-7093E87E7DBB}"/>
              </a:ext>
            </a:extLst>
          </p:cNvPr>
          <p:cNvSpPr txBox="1"/>
          <p:nvPr/>
        </p:nvSpPr>
        <p:spPr>
          <a:xfrm>
            <a:off x="2118536" y="7127352"/>
            <a:ext cx="8461886" cy="3021340"/>
          </a:xfrm>
          <a:prstGeom prst="rect">
            <a:avLst/>
          </a:prstGeom>
          <a:noFill/>
        </p:spPr>
        <p:txBody>
          <a:bodyPr wrap="square" rtlCol="0">
            <a:spAutoFit/>
          </a:bodyPr>
          <a:lstStyle/>
          <a:p>
            <a:pPr marL="247650" lvl="1">
              <a:lnSpc>
                <a:spcPts val="4300"/>
              </a:lnSpc>
              <a:spcAft>
                <a:spcPts val="600"/>
              </a:spcAft>
            </a:pPr>
            <a:r>
              <a:rPr lang="en-US" sz="2800" spc="30" dirty="0">
                <a:solidFill>
                  <a:srgbClr val="387C94"/>
                </a:solidFill>
                <a:latin typeface="Open Sans"/>
              </a:rPr>
              <a:t>Core Activities: </a:t>
            </a:r>
          </a:p>
          <a:p>
            <a:pPr marL="247650" lvl="1">
              <a:lnSpc>
                <a:spcPts val="4300"/>
              </a:lnSpc>
              <a:spcAft>
                <a:spcPts val="600"/>
              </a:spcAft>
            </a:pPr>
            <a:r>
              <a:rPr lang="en-US" sz="2800" spc="30" dirty="0">
                <a:solidFill>
                  <a:srgbClr val="387C94"/>
                </a:solidFill>
                <a:latin typeface="Open Sans"/>
              </a:rPr>
              <a:t>2) Dissemination of best practices in rural communities </a:t>
            </a:r>
          </a:p>
          <a:p>
            <a:pPr marL="247650" lvl="1">
              <a:lnSpc>
                <a:spcPts val="4300"/>
              </a:lnSpc>
              <a:spcAft>
                <a:spcPts val="600"/>
              </a:spcAft>
            </a:pPr>
            <a:r>
              <a:rPr lang="en-US" sz="2800" spc="30" dirty="0">
                <a:solidFill>
                  <a:srgbClr val="387C94"/>
                </a:solidFill>
                <a:latin typeface="Open Sans"/>
              </a:rPr>
              <a:t>3) Providing scientific and technical assistance</a:t>
            </a:r>
          </a:p>
          <a:p>
            <a:endParaRPr lang="en-US" sz="3200" dirty="0"/>
          </a:p>
        </p:txBody>
      </p:sp>
    </p:spTree>
    <p:extLst>
      <p:ext uri="{BB962C8B-B14F-4D97-AF65-F5344CB8AC3E}">
        <p14:creationId xmlns:p14="http://schemas.microsoft.com/office/powerpoint/2010/main" val="2025522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blip>
          <a:srcRect l="19934" r="19934"/>
          <a:stretch>
            <a:fillRect/>
          </a:stretch>
        </p:blipFill>
        <p:spPr>
          <a:xfrm>
            <a:off x="9156904" y="-28980"/>
            <a:ext cx="8463370" cy="10344961"/>
          </a:xfrm>
          <a:prstGeom prst="rect">
            <a:avLst/>
          </a:prstGeom>
        </p:spPr>
      </p:pic>
      <p:grpSp>
        <p:nvGrpSpPr>
          <p:cNvPr id="3" name="Group 3"/>
          <p:cNvGrpSpPr/>
          <p:nvPr/>
        </p:nvGrpSpPr>
        <p:grpSpPr>
          <a:xfrm>
            <a:off x="10582700" y="4046923"/>
            <a:ext cx="7850188" cy="2193154"/>
            <a:chOff x="0" y="0"/>
            <a:chExt cx="10466917" cy="2924205"/>
          </a:xfrm>
        </p:grpSpPr>
        <p:sp>
          <p:nvSpPr>
            <p:cNvPr id="4" name="AutoShape 4"/>
            <p:cNvSpPr/>
            <p:nvPr/>
          </p:nvSpPr>
          <p:spPr>
            <a:xfrm>
              <a:off x="0" y="0"/>
              <a:ext cx="10466917" cy="2924205"/>
            </a:xfrm>
            <a:prstGeom prst="rect">
              <a:avLst/>
            </a:prstGeom>
            <a:solidFill>
              <a:srgbClr val="0E72A2">
                <a:alpha val="89803"/>
              </a:srgbClr>
            </a:solidFill>
          </p:spPr>
        </p:sp>
        <p:sp>
          <p:nvSpPr>
            <p:cNvPr id="5" name="TextBox 5"/>
            <p:cNvSpPr txBox="1"/>
            <p:nvPr/>
          </p:nvSpPr>
          <p:spPr>
            <a:xfrm>
              <a:off x="501014" y="690578"/>
              <a:ext cx="9039885" cy="1533525"/>
            </a:xfrm>
            <a:prstGeom prst="rect">
              <a:avLst/>
            </a:prstGeom>
          </p:spPr>
          <p:txBody>
            <a:bodyPr lIns="0" tIns="0" rIns="0" bIns="0" rtlCol="0" anchor="t">
              <a:spAutoFit/>
            </a:bodyPr>
            <a:lstStyle/>
            <a:p>
              <a:pPr algn="r">
                <a:lnSpc>
                  <a:spcPts val="9000"/>
                </a:lnSpc>
              </a:pPr>
              <a:r>
                <a:rPr lang="en-US" sz="7500" b="1" i="0" spc="225" dirty="0">
                  <a:solidFill>
                    <a:srgbClr val="FFFFF6"/>
                  </a:solidFill>
                  <a:latin typeface="Open Sans"/>
                </a:rPr>
                <a:t>Our History</a:t>
              </a:r>
            </a:p>
          </p:txBody>
        </p:sp>
      </p:grpSp>
      <p:grpSp>
        <p:nvGrpSpPr>
          <p:cNvPr id="6" name="Group 6"/>
          <p:cNvGrpSpPr/>
          <p:nvPr/>
        </p:nvGrpSpPr>
        <p:grpSpPr>
          <a:xfrm>
            <a:off x="1231017" y="2574465"/>
            <a:ext cx="6541383" cy="5236035"/>
            <a:chOff x="771544" y="-2383909"/>
            <a:chExt cx="8721844" cy="6981380"/>
          </a:xfrm>
        </p:grpSpPr>
        <p:sp>
          <p:nvSpPr>
            <p:cNvPr id="7" name="TextBox 7"/>
            <p:cNvSpPr txBox="1"/>
            <p:nvPr/>
          </p:nvSpPr>
          <p:spPr>
            <a:xfrm>
              <a:off x="771544" y="-2383909"/>
              <a:ext cx="8643825" cy="786540"/>
            </a:xfrm>
            <a:prstGeom prst="rect">
              <a:avLst/>
            </a:prstGeom>
          </p:spPr>
          <p:txBody>
            <a:bodyPr lIns="0" tIns="0" rIns="0" bIns="0" rtlCol="0" anchor="t">
              <a:spAutoFit/>
            </a:bodyPr>
            <a:lstStyle/>
            <a:p>
              <a:pPr algn="just">
                <a:lnSpc>
                  <a:spcPts val="4560"/>
                </a:lnSpc>
              </a:pPr>
              <a:r>
                <a:rPr lang="en-US" sz="4000" b="1" i="0" spc="380" dirty="0">
                  <a:solidFill>
                    <a:srgbClr val="2E8EB3"/>
                  </a:solidFill>
                  <a:latin typeface="Open Sans"/>
                </a:rPr>
                <a:t>KENTUCKY ORIGINS</a:t>
              </a:r>
            </a:p>
          </p:txBody>
        </p:sp>
        <p:sp>
          <p:nvSpPr>
            <p:cNvPr id="8" name="TextBox 8"/>
            <p:cNvSpPr txBox="1"/>
            <p:nvPr/>
          </p:nvSpPr>
          <p:spPr>
            <a:xfrm>
              <a:off x="814004" y="-769810"/>
              <a:ext cx="8679384" cy="5367281"/>
            </a:xfrm>
            <a:prstGeom prst="rect">
              <a:avLst/>
            </a:prstGeom>
          </p:spPr>
          <p:txBody>
            <a:bodyPr lIns="0" tIns="0" rIns="0" bIns="0" rtlCol="0" anchor="t">
              <a:spAutoFit/>
            </a:bodyPr>
            <a:lstStyle/>
            <a:p>
              <a:pPr>
                <a:lnSpc>
                  <a:spcPts val="4500"/>
                </a:lnSpc>
              </a:pPr>
              <a:r>
                <a:rPr lang="en-US" sz="3200" i="0" spc="30" dirty="0">
                  <a:solidFill>
                    <a:srgbClr val="2E8EB3"/>
                  </a:solidFill>
                  <a:latin typeface="Open Sans"/>
                </a:rPr>
                <a:t>Our recovery expertise began in 2004 when </a:t>
              </a:r>
              <a:r>
                <a:rPr lang="en-US" sz="3200" spc="30" dirty="0">
                  <a:solidFill>
                    <a:srgbClr val="2E8EB3"/>
                  </a:solidFill>
                  <a:latin typeface="Open Sans"/>
                </a:rPr>
                <a:t>Don Ball and </a:t>
              </a:r>
              <a:r>
                <a:rPr lang="en-US" sz="3200" i="0" spc="30" dirty="0">
                  <a:solidFill>
                    <a:srgbClr val="2E8EB3"/>
                  </a:solidFill>
                  <a:latin typeface="Open Sans"/>
                </a:rPr>
                <a:t>Governor Ernie Fletcher launched </a:t>
              </a:r>
              <a:r>
                <a:rPr lang="en-US" sz="3200" b="1" i="0" spc="30" dirty="0">
                  <a:solidFill>
                    <a:srgbClr val="2E8EB3"/>
                  </a:solidFill>
                  <a:latin typeface="Open Sans"/>
                </a:rPr>
                <a:t>Recovery Kentucky</a:t>
              </a:r>
              <a:r>
                <a:rPr lang="en-US" sz="3200" i="0" spc="30" dirty="0">
                  <a:solidFill>
                    <a:srgbClr val="2E8EB3"/>
                  </a:solidFill>
                  <a:latin typeface="Open Sans"/>
                </a:rPr>
                <a:t>—18 recovery residences that helped thousands of people rebuild their lives while saving millions in taxpayer dollars.</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8A9B870-6D14-42CC-B743-0EF419402D45}"/>
              </a:ext>
            </a:extLst>
          </p:cNvPr>
          <p:cNvSpPr/>
          <p:nvPr/>
        </p:nvSpPr>
        <p:spPr>
          <a:xfrm>
            <a:off x="3110221" y="7772306"/>
            <a:ext cx="2590800" cy="1790794"/>
          </a:xfrm>
          <a:prstGeom prst="roundRect">
            <a:avLst/>
          </a:prstGeom>
          <a:solidFill>
            <a:srgbClr val="7030A0"/>
          </a:solidFill>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5400" b="1" dirty="0">
                <a:ln w="22225">
                  <a:solidFill>
                    <a:schemeClr val="accent2"/>
                  </a:solidFill>
                  <a:prstDash val="solid"/>
                </a:ln>
                <a:solidFill>
                  <a:schemeClr val="bg1"/>
                </a:solidFill>
                <a:effectLst>
                  <a:outerShdw blurRad="50800" dist="38100" algn="l" rotWithShape="0">
                    <a:prstClr val="black">
                      <a:alpha val="40000"/>
                    </a:prstClr>
                  </a:outerShdw>
                </a:effectLst>
              </a:rPr>
              <a:t>Oxford House</a:t>
            </a:r>
          </a:p>
        </p:txBody>
      </p:sp>
      <p:pic>
        <p:nvPicPr>
          <p:cNvPr id="7" name="Picture 6" descr="A picture containing drawing&#10;&#10;Description automatically generated">
            <a:extLst>
              <a:ext uri="{FF2B5EF4-FFF2-40B4-BE49-F238E27FC236}">
                <a16:creationId xmlns:a16="http://schemas.microsoft.com/office/drawing/2014/main" id="{0BEDC564-6A70-4874-BD62-C5DAD2AE74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3548" y="445352"/>
            <a:ext cx="5542003" cy="921504"/>
          </a:xfrm>
          <a:prstGeom prst="rect">
            <a:avLst/>
          </a:prstGeom>
        </p:spPr>
      </p:pic>
      <p:pic>
        <p:nvPicPr>
          <p:cNvPr id="8" name="Picture 13">
            <a:extLst>
              <a:ext uri="{FF2B5EF4-FFF2-40B4-BE49-F238E27FC236}">
                <a16:creationId xmlns:a16="http://schemas.microsoft.com/office/drawing/2014/main" id="{7E4C93BA-281C-4D3A-9B13-BD773B08B7C1}"/>
              </a:ext>
            </a:extLst>
          </p:cNvPr>
          <p:cNvPicPr>
            <a:picLocks noChangeAspect="1"/>
          </p:cNvPicPr>
          <p:nvPr/>
        </p:nvPicPr>
        <p:blipFill>
          <a:blip r:embed="rId4"/>
          <a:srcRect/>
          <a:stretch>
            <a:fillRect/>
          </a:stretch>
        </p:blipFill>
        <p:spPr>
          <a:xfrm>
            <a:off x="1453189" y="2989450"/>
            <a:ext cx="2746322" cy="1278739"/>
          </a:xfrm>
          <a:prstGeom prst="rect">
            <a:avLst/>
          </a:prstGeom>
        </p:spPr>
      </p:pic>
      <p:sp>
        <p:nvSpPr>
          <p:cNvPr id="9" name="TextBox 8">
            <a:extLst>
              <a:ext uri="{FF2B5EF4-FFF2-40B4-BE49-F238E27FC236}">
                <a16:creationId xmlns:a16="http://schemas.microsoft.com/office/drawing/2014/main" id="{6FA10E00-DBA0-42CF-B128-5B4D8598830C}"/>
              </a:ext>
            </a:extLst>
          </p:cNvPr>
          <p:cNvSpPr txBox="1"/>
          <p:nvPr/>
        </p:nvSpPr>
        <p:spPr>
          <a:xfrm>
            <a:off x="1224590" y="4303826"/>
            <a:ext cx="3203521" cy="1077218"/>
          </a:xfrm>
          <a:prstGeom prst="rect">
            <a:avLst/>
          </a:prstGeom>
          <a:noFill/>
        </p:spPr>
        <p:txBody>
          <a:bodyPr wrap="square" rtlCol="0">
            <a:spAutoFit/>
          </a:bodyPr>
          <a:lstStyle/>
          <a:p>
            <a:pPr algn="ctr"/>
            <a:r>
              <a:rPr lang="en-US" sz="3200" dirty="0"/>
              <a:t>State Affiliates</a:t>
            </a:r>
          </a:p>
          <a:p>
            <a:pPr algn="ctr"/>
            <a:r>
              <a:rPr lang="en-US" sz="3200" dirty="0"/>
              <a:t>Ohio</a:t>
            </a:r>
          </a:p>
        </p:txBody>
      </p:sp>
      <p:pic>
        <p:nvPicPr>
          <p:cNvPr id="10" name="Picture 4">
            <a:extLst>
              <a:ext uri="{FF2B5EF4-FFF2-40B4-BE49-F238E27FC236}">
                <a16:creationId xmlns:a16="http://schemas.microsoft.com/office/drawing/2014/main" id="{FDFA22E7-6052-4F48-AC69-F248DD3442A5}"/>
              </a:ext>
            </a:extLst>
          </p:cNvPr>
          <p:cNvPicPr>
            <a:picLocks noChangeAspect="1"/>
          </p:cNvPicPr>
          <p:nvPr/>
        </p:nvPicPr>
        <p:blipFill>
          <a:blip r:embed="rId5"/>
          <a:srcRect/>
          <a:stretch>
            <a:fillRect/>
          </a:stretch>
        </p:blipFill>
        <p:spPr>
          <a:xfrm>
            <a:off x="1855557" y="1050398"/>
            <a:ext cx="4386052" cy="1359676"/>
          </a:xfrm>
          <a:prstGeom prst="rect">
            <a:avLst/>
          </a:prstGeom>
        </p:spPr>
      </p:pic>
      <p:sp>
        <p:nvSpPr>
          <p:cNvPr id="11" name="Rectangle: Rounded Corners 10">
            <a:extLst>
              <a:ext uri="{FF2B5EF4-FFF2-40B4-BE49-F238E27FC236}">
                <a16:creationId xmlns:a16="http://schemas.microsoft.com/office/drawing/2014/main" id="{CF1C80CD-ABED-4F5E-83D8-EBFB7E0D2CAD}"/>
              </a:ext>
            </a:extLst>
          </p:cNvPr>
          <p:cNvSpPr/>
          <p:nvPr/>
        </p:nvSpPr>
        <p:spPr>
          <a:xfrm>
            <a:off x="1831754" y="5614546"/>
            <a:ext cx="2590800" cy="1094789"/>
          </a:xfrm>
          <a:prstGeom prst="roundRect">
            <a:avLst/>
          </a:prstGeom>
          <a:solidFill>
            <a:srgbClr val="FF0000"/>
          </a:solidFill>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5400" b="1" dirty="0">
                <a:ln w="22225">
                  <a:solidFill>
                    <a:schemeClr val="accent2"/>
                  </a:solidFill>
                  <a:prstDash val="solid"/>
                </a:ln>
                <a:solidFill>
                  <a:schemeClr val="accent2">
                    <a:lumMod val="40000"/>
                    <a:lumOff val="60000"/>
                  </a:schemeClr>
                </a:solidFill>
                <a:effectLst>
                  <a:outerShdw blurRad="50800" dist="38100" algn="l" rotWithShape="0">
                    <a:prstClr val="black">
                      <a:alpha val="40000"/>
                    </a:prstClr>
                  </a:outerShdw>
                </a:effectLst>
              </a:rPr>
              <a:t>Oregon</a:t>
            </a:r>
          </a:p>
        </p:txBody>
      </p:sp>
      <p:sp>
        <p:nvSpPr>
          <p:cNvPr id="12" name="Rectangle: Rounded Corners 11">
            <a:extLst>
              <a:ext uri="{FF2B5EF4-FFF2-40B4-BE49-F238E27FC236}">
                <a16:creationId xmlns:a16="http://schemas.microsoft.com/office/drawing/2014/main" id="{588E932A-56B1-4D06-8277-6514FAEDE5BF}"/>
              </a:ext>
            </a:extLst>
          </p:cNvPr>
          <p:cNvSpPr/>
          <p:nvPr/>
        </p:nvSpPr>
        <p:spPr>
          <a:xfrm>
            <a:off x="6866541" y="8562752"/>
            <a:ext cx="5285602" cy="1094789"/>
          </a:xfrm>
          <a:prstGeom prst="roundRect">
            <a:avLst/>
          </a:prstGeom>
          <a:solidFill>
            <a:srgbClr val="00B0F0"/>
          </a:solidFill>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800" b="1" dirty="0">
                <a:ln w="22225">
                  <a:solidFill>
                    <a:schemeClr val="accent2"/>
                  </a:solidFill>
                  <a:prstDash val="solid"/>
                </a:ln>
                <a:solidFill>
                  <a:schemeClr val="bg1">
                    <a:lumMod val="95000"/>
                  </a:schemeClr>
                </a:solidFill>
                <a:effectLst>
                  <a:outerShdw blurRad="50800" dist="38100" algn="l" rotWithShape="0">
                    <a:prstClr val="black">
                      <a:alpha val="40000"/>
                    </a:prstClr>
                  </a:outerShdw>
                </a:effectLst>
              </a:rPr>
              <a:t>FindTreatment.gov</a:t>
            </a:r>
          </a:p>
        </p:txBody>
      </p:sp>
      <p:sp>
        <p:nvSpPr>
          <p:cNvPr id="13" name="Flowchart: Connector 12">
            <a:extLst>
              <a:ext uri="{FF2B5EF4-FFF2-40B4-BE49-F238E27FC236}">
                <a16:creationId xmlns:a16="http://schemas.microsoft.com/office/drawing/2014/main" id="{5BAF7259-E6A7-4B36-83E8-D9C55A52C836}"/>
              </a:ext>
            </a:extLst>
          </p:cNvPr>
          <p:cNvSpPr/>
          <p:nvPr/>
        </p:nvSpPr>
        <p:spPr>
          <a:xfrm>
            <a:off x="7007797" y="2655607"/>
            <a:ext cx="4374656" cy="435905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n w="22225">
                  <a:solidFill>
                    <a:schemeClr val="accent2"/>
                  </a:solidFill>
                  <a:prstDash val="solid"/>
                </a:ln>
                <a:solidFill>
                  <a:schemeClr val="bg1"/>
                </a:solidFill>
                <a:effectLst>
                  <a:outerShdw blurRad="50800" dist="38100" algn="l" rotWithShape="0">
                    <a:prstClr val="black">
                      <a:alpha val="40000"/>
                    </a:prstClr>
                  </a:outerShdw>
                </a:effectLst>
              </a:rPr>
              <a:t>RH Directory</a:t>
            </a:r>
          </a:p>
        </p:txBody>
      </p:sp>
      <p:sp>
        <p:nvSpPr>
          <p:cNvPr id="16" name="Arrow: Left-Right 15">
            <a:extLst>
              <a:ext uri="{FF2B5EF4-FFF2-40B4-BE49-F238E27FC236}">
                <a16:creationId xmlns:a16="http://schemas.microsoft.com/office/drawing/2014/main" id="{49EFF20A-A7D8-4961-ADAB-019C2F5373C1}"/>
              </a:ext>
            </a:extLst>
          </p:cNvPr>
          <p:cNvSpPr/>
          <p:nvPr/>
        </p:nvSpPr>
        <p:spPr>
          <a:xfrm rot="19144730">
            <a:off x="6084118" y="6704715"/>
            <a:ext cx="1061983" cy="60523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Left-Right 16">
            <a:extLst>
              <a:ext uri="{FF2B5EF4-FFF2-40B4-BE49-F238E27FC236}">
                <a16:creationId xmlns:a16="http://schemas.microsoft.com/office/drawing/2014/main" id="{B4311CBB-66AF-4136-880B-B07B67584B42}"/>
              </a:ext>
            </a:extLst>
          </p:cNvPr>
          <p:cNvSpPr/>
          <p:nvPr/>
        </p:nvSpPr>
        <p:spPr>
          <a:xfrm rot="20660566">
            <a:off x="5053933" y="5385233"/>
            <a:ext cx="1294177" cy="60523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Left-Right 17">
            <a:extLst>
              <a:ext uri="{FF2B5EF4-FFF2-40B4-BE49-F238E27FC236}">
                <a16:creationId xmlns:a16="http://schemas.microsoft.com/office/drawing/2014/main" id="{DCBEA153-BE48-4254-ABA2-79C7ADF1FCB2}"/>
              </a:ext>
            </a:extLst>
          </p:cNvPr>
          <p:cNvSpPr/>
          <p:nvPr/>
        </p:nvSpPr>
        <p:spPr>
          <a:xfrm rot="625578">
            <a:off x="5118284" y="3706417"/>
            <a:ext cx="1193782" cy="60523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Left-Right 18">
            <a:extLst>
              <a:ext uri="{FF2B5EF4-FFF2-40B4-BE49-F238E27FC236}">
                <a16:creationId xmlns:a16="http://schemas.microsoft.com/office/drawing/2014/main" id="{8F088829-4E32-4C61-A91C-E073AEA84AC2}"/>
              </a:ext>
            </a:extLst>
          </p:cNvPr>
          <p:cNvSpPr/>
          <p:nvPr/>
        </p:nvSpPr>
        <p:spPr>
          <a:xfrm rot="2330289">
            <a:off x="6169796" y="2163944"/>
            <a:ext cx="1048545" cy="5768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Left-Right 19">
            <a:extLst>
              <a:ext uri="{FF2B5EF4-FFF2-40B4-BE49-F238E27FC236}">
                <a16:creationId xmlns:a16="http://schemas.microsoft.com/office/drawing/2014/main" id="{C4334DEA-2747-4B49-BA8D-A43E351C282F}"/>
              </a:ext>
            </a:extLst>
          </p:cNvPr>
          <p:cNvSpPr/>
          <p:nvPr/>
        </p:nvSpPr>
        <p:spPr>
          <a:xfrm rot="16200000">
            <a:off x="8675733" y="7486092"/>
            <a:ext cx="1061983" cy="60523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BDCDAEDA-9148-4AEF-9B0B-63D2FE748F91}"/>
              </a:ext>
            </a:extLst>
          </p:cNvPr>
          <p:cNvSpPr/>
          <p:nvPr/>
        </p:nvSpPr>
        <p:spPr>
          <a:xfrm>
            <a:off x="13775845" y="4032619"/>
            <a:ext cx="3750155" cy="1527267"/>
          </a:xfrm>
          <a:prstGeom prst="roundRect">
            <a:avLst/>
          </a:prstGeom>
          <a:solidFill>
            <a:srgbClr val="00B050"/>
          </a:solidFill>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contourW="12700">
              <a:contourClr>
                <a:srgbClr val="F3110B"/>
              </a:contourClr>
            </a:sp3d>
          </a:bodyPr>
          <a:lstStyle/>
          <a:p>
            <a:pPr algn="ctr"/>
            <a:r>
              <a:rPr lang="en-US" sz="5400" b="1" dirty="0">
                <a:ln w="22225">
                  <a:solidFill>
                    <a:schemeClr val="accent2"/>
                  </a:solidFill>
                  <a:prstDash val="solid"/>
                </a:ln>
                <a:solidFill>
                  <a:schemeClr val="bg1"/>
                </a:solidFill>
                <a:effectLst>
                  <a:outerShdw blurRad="50800" dist="38100" algn="l" rotWithShape="0">
                    <a:prstClr val="black">
                      <a:alpha val="40000"/>
                    </a:prstClr>
                  </a:outerShdw>
                </a:effectLst>
              </a:rPr>
              <a:t>Consumer</a:t>
            </a:r>
          </a:p>
        </p:txBody>
      </p:sp>
      <p:sp>
        <p:nvSpPr>
          <p:cNvPr id="23" name="Arrow: Right 22">
            <a:extLst>
              <a:ext uri="{FF2B5EF4-FFF2-40B4-BE49-F238E27FC236}">
                <a16:creationId xmlns:a16="http://schemas.microsoft.com/office/drawing/2014/main" id="{2F7F5BF6-0F8F-4D90-A5B2-590AC0992C6D}"/>
              </a:ext>
            </a:extLst>
          </p:cNvPr>
          <p:cNvSpPr/>
          <p:nvPr/>
        </p:nvSpPr>
        <p:spPr>
          <a:xfrm>
            <a:off x="12000792" y="4449007"/>
            <a:ext cx="1156714" cy="694493"/>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Left-Right 23">
            <a:extLst>
              <a:ext uri="{FF2B5EF4-FFF2-40B4-BE49-F238E27FC236}">
                <a16:creationId xmlns:a16="http://schemas.microsoft.com/office/drawing/2014/main" id="{DC8A2ACB-F6A1-4D97-B832-0B1D01AC3798}"/>
              </a:ext>
            </a:extLst>
          </p:cNvPr>
          <p:cNvSpPr/>
          <p:nvPr/>
        </p:nvSpPr>
        <p:spPr>
          <a:xfrm rot="16200000">
            <a:off x="8675734" y="1543331"/>
            <a:ext cx="1061983" cy="60523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6090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17792"/>
            <a:ext cx="5959135" cy="10522585"/>
          </a:xfrm>
          <a:prstGeom prst="rect">
            <a:avLst/>
          </a:prstGeom>
          <a:solidFill>
            <a:srgbClr val="0E72A2">
              <a:alpha val="89803"/>
            </a:srgbClr>
          </a:solidFill>
        </p:spPr>
      </p:sp>
      <p:sp>
        <p:nvSpPr>
          <p:cNvPr id="3" name="TextBox 3"/>
          <p:cNvSpPr txBox="1"/>
          <p:nvPr/>
        </p:nvSpPr>
        <p:spPr>
          <a:xfrm>
            <a:off x="800100" y="1942830"/>
            <a:ext cx="4374781" cy="5575629"/>
          </a:xfrm>
          <a:prstGeom prst="rect">
            <a:avLst/>
          </a:prstGeom>
        </p:spPr>
        <p:txBody>
          <a:bodyPr lIns="0" tIns="0" rIns="0" bIns="0" rtlCol="0" anchor="t">
            <a:spAutoFit/>
          </a:bodyPr>
          <a:lstStyle/>
          <a:p>
            <a:pPr>
              <a:lnSpc>
                <a:spcPts val="8840"/>
              </a:lnSpc>
            </a:pPr>
            <a:r>
              <a:rPr lang="en-US" sz="6500" b="1" i="0" spc="65" dirty="0">
                <a:solidFill>
                  <a:srgbClr val="FFFFF6"/>
                </a:solidFill>
                <a:latin typeface="Open Sans"/>
              </a:rPr>
              <a:t>“Boots</a:t>
            </a:r>
          </a:p>
          <a:p>
            <a:pPr>
              <a:lnSpc>
                <a:spcPts val="8840"/>
              </a:lnSpc>
            </a:pPr>
            <a:r>
              <a:rPr lang="en-US" sz="6500" b="1" i="0" spc="65" dirty="0">
                <a:solidFill>
                  <a:srgbClr val="FFFFF6"/>
                </a:solidFill>
                <a:latin typeface="Open Sans"/>
              </a:rPr>
              <a:t> on</a:t>
            </a:r>
          </a:p>
          <a:p>
            <a:pPr>
              <a:lnSpc>
                <a:spcPts val="8840"/>
              </a:lnSpc>
            </a:pPr>
            <a:r>
              <a:rPr lang="en-US" sz="6500" b="1" i="0" spc="65" dirty="0">
                <a:solidFill>
                  <a:srgbClr val="FFFFF6"/>
                </a:solidFill>
                <a:latin typeface="Open Sans"/>
              </a:rPr>
              <a:t> the Ground”</a:t>
            </a:r>
          </a:p>
          <a:p>
            <a:pPr>
              <a:lnSpc>
                <a:spcPts val="8840"/>
              </a:lnSpc>
            </a:pPr>
            <a:endParaRPr lang="en-US" sz="6500" b="1" i="0" spc="65" dirty="0">
              <a:solidFill>
                <a:srgbClr val="FFFFF6"/>
              </a:solidFill>
              <a:latin typeface="Open Sans"/>
            </a:endParaRPr>
          </a:p>
        </p:txBody>
      </p:sp>
      <p:grpSp>
        <p:nvGrpSpPr>
          <p:cNvPr id="4" name="Group 4"/>
          <p:cNvGrpSpPr/>
          <p:nvPr/>
        </p:nvGrpSpPr>
        <p:grpSpPr>
          <a:xfrm>
            <a:off x="6944981" y="2088979"/>
            <a:ext cx="4972030" cy="1158138"/>
            <a:chOff x="0" y="0"/>
            <a:chExt cx="6629373" cy="1544185"/>
          </a:xfrm>
        </p:grpSpPr>
        <p:sp>
          <p:nvSpPr>
            <p:cNvPr id="5" name="TextBox 5"/>
            <p:cNvSpPr txBox="1"/>
            <p:nvPr/>
          </p:nvSpPr>
          <p:spPr>
            <a:xfrm>
              <a:off x="792039" y="0"/>
              <a:ext cx="5837334" cy="1544185"/>
            </a:xfrm>
            <a:prstGeom prst="rect">
              <a:avLst/>
            </a:prstGeom>
          </p:spPr>
          <p:txBody>
            <a:bodyPr lIns="0" tIns="0" rIns="0" bIns="0" rtlCol="0" anchor="t">
              <a:spAutoFit/>
            </a:bodyPr>
            <a:lstStyle/>
            <a:p>
              <a:pPr>
                <a:lnSpc>
                  <a:spcPts val="4560"/>
                </a:lnSpc>
              </a:pPr>
              <a:r>
                <a:rPr lang="en-US" sz="3800" i="0" spc="380" dirty="0">
                  <a:solidFill>
                    <a:srgbClr val="69ADC6"/>
                  </a:solidFill>
                  <a:latin typeface="Open Sans"/>
                </a:rPr>
                <a:t>Helping “Face to Face”</a:t>
              </a:r>
            </a:p>
          </p:txBody>
        </p:sp>
        <p:grpSp>
          <p:nvGrpSpPr>
            <p:cNvPr id="6" name="Group 6"/>
            <p:cNvGrpSpPr/>
            <p:nvPr/>
          </p:nvGrpSpPr>
          <p:grpSpPr>
            <a:xfrm>
              <a:off x="0" y="197491"/>
              <a:ext cx="367019" cy="367019"/>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9ADC6">
                  <a:alpha val="89803"/>
                </a:srgbClr>
              </a:solidFill>
            </p:spPr>
          </p:sp>
        </p:grpSp>
      </p:grpSp>
      <p:grpSp>
        <p:nvGrpSpPr>
          <p:cNvPr id="8" name="Group 8"/>
          <p:cNvGrpSpPr/>
          <p:nvPr/>
        </p:nvGrpSpPr>
        <p:grpSpPr>
          <a:xfrm>
            <a:off x="12574266" y="2088979"/>
            <a:ext cx="4972030" cy="1748043"/>
            <a:chOff x="0" y="0"/>
            <a:chExt cx="6629373" cy="2330726"/>
          </a:xfrm>
        </p:grpSpPr>
        <p:sp>
          <p:nvSpPr>
            <p:cNvPr id="9" name="TextBox 9"/>
            <p:cNvSpPr txBox="1"/>
            <p:nvPr/>
          </p:nvSpPr>
          <p:spPr>
            <a:xfrm>
              <a:off x="792039" y="0"/>
              <a:ext cx="5837334" cy="2330726"/>
            </a:xfrm>
            <a:prstGeom prst="rect">
              <a:avLst/>
            </a:prstGeom>
          </p:spPr>
          <p:txBody>
            <a:bodyPr lIns="0" tIns="0" rIns="0" bIns="0" rtlCol="0" anchor="t">
              <a:spAutoFit/>
            </a:bodyPr>
            <a:lstStyle/>
            <a:p>
              <a:pPr>
                <a:lnSpc>
                  <a:spcPts val="4560"/>
                </a:lnSpc>
              </a:pPr>
              <a:r>
                <a:rPr lang="en-US" sz="3800" i="0" spc="380" dirty="0">
                  <a:solidFill>
                    <a:srgbClr val="69ADC6"/>
                  </a:solidFill>
                  <a:latin typeface="Open Sans"/>
                </a:rPr>
                <a:t>Becoming part of the community</a:t>
              </a:r>
            </a:p>
          </p:txBody>
        </p:sp>
        <p:grpSp>
          <p:nvGrpSpPr>
            <p:cNvPr id="10" name="Group 10"/>
            <p:cNvGrpSpPr/>
            <p:nvPr/>
          </p:nvGrpSpPr>
          <p:grpSpPr>
            <a:xfrm>
              <a:off x="0" y="197491"/>
              <a:ext cx="367019" cy="367019"/>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9ADC6">
                  <a:alpha val="89803"/>
                </a:srgbClr>
              </a:solidFill>
            </p:spPr>
          </p:sp>
        </p:grpSp>
      </p:grpSp>
      <p:grpSp>
        <p:nvGrpSpPr>
          <p:cNvPr id="12" name="Group 12"/>
          <p:cNvGrpSpPr/>
          <p:nvPr/>
        </p:nvGrpSpPr>
        <p:grpSpPr>
          <a:xfrm>
            <a:off x="6944981" y="5452376"/>
            <a:ext cx="4972030" cy="1748043"/>
            <a:chOff x="0" y="0"/>
            <a:chExt cx="6629373" cy="2330726"/>
          </a:xfrm>
        </p:grpSpPr>
        <p:sp>
          <p:nvSpPr>
            <p:cNvPr id="13" name="TextBox 13"/>
            <p:cNvSpPr txBox="1"/>
            <p:nvPr/>
          </p:nvSpPr>
          <p:spPr>
            <a:xfrm>
              <a:off x="792039" y="0"/>
              <a:ext cx="5837334" cy="2330726"/>
            </a:xfrm>
            <a:prstGeom prst="rect">
              <a:avLst/>
            </a:prstGeom>
          </p:spPr>
          <p:txBody>
            <a:bodyPr lIns="0" tIns="0" rIns="0" bIns="0" rtlCol="0" anchor="t">
              <a:spAutoFit/>
            </a:bodyPr>
            <a:lstStyle/>
            <a:p>
              <a:pPr>
                <a:lnSpc>
                  <a:spcPts val="4560"/>
                </a:lnSpc>
              </a:pPr>
              <a:r>
                <a:rPr lang="en-US" sz="3800" i="0" spc="380" dirty="0">
                  <a:solidFill>
                    <a:srgbClr val="69ADC6"/>
                  </a:solidFill>
                  <a:latin typeface="Open Sans"/>
                </a:rPr>
                <a:t>Understanding the cultural nuances</a:t>
              </a:r>
            </a:p>
          </p:txBody>
        </p:sp>
        <p:grpSp>
          <p:nvGrpSpPr>
            <p:cNvPr id="14" name="Group 14"/>
            <p:cNvGrpSpPr/>
            <p:nvPr/>
          </p:nvGrpSpPr>
          <p:grpSpPr>
            <a:xfrm>
              <a:off x="0" y="197491"/>
              <a:ext cx="367019" cy="367019"/>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9ADC6">
                  <a:alpha val="89803"/>
                </a:srgbClr>
              </a:solidFill>
            </p:spPr>
          </p:sp>
        </p:grpSp>
      </p:grpSp>
      <p:grpSp>
        <p:nvGrpSpPr>
          <p:cNvPr id="16" name="Group 16"/>
          <p:cNvGrpSpPr/>
          <p:nvPr/>
        </p:nvGrpSpPr>
        <p:grpSpPr>
          <a:xfrm>
            <a:off x="12574266" y="5452376"/>
            <a:ext cx="4972030" cy="2337948"/>
            <a:chOff x="0" y="0"/>
            <a:chExt cx="6629373" cy="3117267"/>
          </a:xfrm>
        </p:grpSpPr>
        <p:sp>
          <p:nvSpPr>
            <p:cNvPr id="17" name="TextBox 17"/>
            <p:cNvSpPr txBox="1"/>
            <p:nvPr/>
          </p:nvSpPr>
          <p:spPr>
            <a:xfrm>
              <a:off x="792039" y="0"/>
              <a:ext cx="5837334" cy="3117267"/>
            </a:xfrm>
            <a:prstGeom prst="rect">
              <a:avLst/>
            </a:prstGeom>
          </p:spPr>
          <p:txBody>
            <a:bodyPr lIns="0" tIns="0" rIns="0" bIns="0" rtlCol="0" anchor="t">
              <a:spAutoFit/>
            </a:bodyPr>
            <a:lstStyle/>
            <a:p>
              <a:pPr>
                <a:lnSpc>
                  <a:spcPts val="4560"/>
                </a:lnSpc>
              </a:pPr>
              <a:r>
                <a:rPr lang="en-US" sz="3800" i="0" spc="380" dirty="0">
                  <a:solidFill>
                    <a:srgbClr val="69ADC6"/>
                  </a:solidFill>
                  <a:latin typeface="Open Sans"/>
                </a:rPr>
                <a:t>Working to bring down state and local silos</a:t>
              </a:r>
            </a:p>
          </p:txBody>
        </p:sp>
        <p:grpSp>
          <p:nvGrpSpPr>
            <p:cNvPr id="18" name="Group 18"/>
            <p:cNvGrpSpPr/>
            <p:nvPr/>
          </p:nvGrpSpPr>
          <p:grpSpPr>
            <a:xfrm>
              <a:off x="0" y="197491"/>
              <a:ext cx="367019" cy="367019"/>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9ADC6">
                  <a:alpha val="89803"/>
                </a:srgbClr>
              </a:solidFill>
            </p:spPr>
          </p:sp>
        </p:gr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17793"/>
            <a:ext cx="5959135" cy="10522585"/>
          </a:xfrm>
          <a:prstGeom prst="rect">
            <a:avLst/>
          </a:prstGeom>
          <a:solidFill>
            <a:srgbClr val="0E72A2">
              <a:alpha val="89803"/>
            </a:srgbClr>
          </a:solidFill>
        </p:spPr>
      </p:sp>
      <p:sp>
        <p:nvSpPr>
          <p:cNvPr id="3" name="TextBox 3"/>
          <p:cNvSpPr txBox="1"/>
          <p:nvPr/>
        </p:nvSpPr>
        <p:spPr>
          <a:xfrm>
            <a:off x="800100" y="1942830"/>
            <a:ext cx="4374781" cy="5575629"/>
          </a:xfrm>
          <a:prstGeom prst="rect">
            <a:avLst/>
          </a:prstGeom>
        </p:spPr>
        <p:txBody>
          <a:bodyPr lIns="0" tIns="0" rIns="0" bIns="0" rtlCol="0" anchor="t">
            <a:spAutoFit/>
          </a:bodyPr>
          <a:lstStyle/>
          <a:p>
            <a:pPr>
              <a:lnSpc>
                <a:spcPts val="8840"/>
              </a:lnSpc>
            </a:pPr>
            <a:r>
              <a:rPr lang="en-US" sz="6500" b="1" i="0" spc="65" dirty="0">
                <a:solidFill>
                  <a:srgbClr val="FFFFF6"/>
                </a:solidFill>
                <a:latin typeface="Open Sans"/>
              </a:rPr>
              <a:t>Top Down</a:t>
            </a:r>
          </a:p>
          <a:p>
            <a:pPr>
              <a:lnSpc>
                <a:spcPts val="8840"/>
              </a:lnSpc>
            </a:pPr>
            <a:endParaRPr lang="en-US" sz="6500" b="1" i="0" spc="65" dirty="0">
              <a:solidFill>
                <a:srgbClr val="FFFFF6"/>
              </a:solidFill>
              <a:latin typeface="Open Sans"/>
            </a:endParaRPr>
          </a:p>
          <a:p>
            <a:pPr>
              <a:lnSpc>
                <a:spcPts val="8840"/>
              </a:lnSpc>
            </a:pPr>
            <a:r>
              <a:rPr lang="en-US" sz="6500" b="1" spc="65" dirty="0">
                <a:solidFill>
                  <a:srgbClr val="FFFFF6"/>
                </a:solidFill>
                <a:latin typeface="Open Sans"/>
              </a:rPr>
              <a:t>Bottom Up</a:t>
            </a:r>
            <a:endParaRPr lang="en-US" sz="6500" b="1" i="0" spc="65" dirty="0">
              <a:solidFill>
                <a:srgbClr val="FFFFF6"/>
              </a:solidFill>
              <a:latin typeface="Open Sans"/>
            </a:endParaRPr>
          </a:p>
          <a:p>
            <a:pPr>
              <a:lnSpc>
                <a:spcPts val="8840"/>
              </a:lnSpc>
            </a:pPr>
            <a:endParaRPr lang="en-US" sz="6500" b="1" i="0" spc="65" dirty="0">
              <a:solidFill>
                <a:srgbClr val="FFFFF6"/>
              </a:solidFill>
              <a:latin typeface="Open Sans"/>
            </a:endParaRPr>
          </a:p>
        </p:txBody>
      </p:sp>
      <p:sp>
        <p:nvSpPr>
          <p:cNvPr id="5" name="TextBox 5"/>
          <p:cNvSpPr txBox="1"/>
          <p:nvPr/>
        </p:nvSpPr>
        <p:spPr>
          <a:xfrm>
            <a:off x="6734251" y="5653569"/>
            <a:ext cx="4378001" cy="1748043"/>
          </a:xfrm>
          <a:prstGeom prst="rect">
            <a:avLst/>
          </a:prstGeom>
        </p:spPr>
        <p:txBody>
          <a:bodyPr lIns="0" tIns="0" rIns="0" bIns="0" rtlCol="0" anchor="t">
            <a:spAutoFit/>
          </a:bodyPr>
          <a:lstStyle/>
          <a:p>
            <a:pPr>
              <a:lnSpc>
                <a:spcPts val="4560"/>
              </a:lnSpc>
            </a:pPr>
            <a:r>
              <a:rPr lang="en-US" sz="3800" i="0" spc="380" dirty="0">
                <a:solidFill>
                  <a:schemeClr val="accent1">
                    <a:lumMod val="75000"/>
                  </a:schemeClr>
                </a:solidFill>
                <a:latin typeface="Open Sans"/>
              </a:rPr>
              <a:t>Local Community efforts</a:t>
            </a:r>
          </a:p>
        </p:txBody>
      </p:sp>
      <p:sp>
        <p:nvSpPr>
          <p:cNvPr id="9" name="TextBox 9"/>
          <p:cNvSpPr txBox="1"/>
          <p:nvPr/>
        </p:nvSpPr>
        <p:spPr>
          <a:xfrm>
            <a:off x="12704606" y="5920268"/>
            <a:ext cx="4378001" cy="1158138"/>
          </a:xfrm>
          <a:prstGeom prst="rect">
            <a:avLst/>
          </a:prstGeom>
        </p:spPr>
        <p:txBody>
          <a:bodyPr lIns="0" tIns="0" rIns="0" bIns="0" rtlCol="0" anchor="t">
            <a:spAutoFit/>
          </a:bodyPr>
          <a:lstStyle/>
          <a:p>
            <a:pPr>
              <a:lnSpc>
                <a:spcPts val="4560"/>
              </a:lnSpc>
            </a:pPr>
            <a:r>
              <a:rPr lang="en-US" sz="3800" i="0" spc="380" dirty="0">
                <a:solidFill>
                  <a:srgbClr val="69ADC6"/>
                </a:solidFill>
                <a:latin typeface="Open Sans"/>
              </a:rPr>
              <a:t>Integrate with existing efforts</a:t>
            </a:r>
          </a:p>
        </p:txBody>
      </p:sp>
      <p:sp>
        <p:nvSpPr>
          <p:cNvPr id="13" name="TextBox 13"/>
          <p:cNvSpPr txBox="1"/>
          <p:nvPr/>
        </p:nvSpPr>
        <p:spPr>
          <a:xfrm>
            <a:off x="6734251" y="2287396"/>
            <a:ext cx="4083367" cy="1158138"/>
          </a:xfrm>
          <a:prstGeom prst="rect">
            <a:avLst/>
          </a:prstGeom>
        </p:spPr>
        <p:txBody>
          <a:bodyPr lIns="0" tIns="0" rIns="0" bIns="0" rtlCol="0" anchor="t">
            <a:spAutoFit/>
          </a:bodyPr>
          <a:lstStyle/>
          <a:p>
            <a:pPr>
              <a:lnSpc>
                <a:spcPts val="4560"/>
              </a:lnSpc>
            </a:pPr>
            <a:r>
              <a:rPr lang="en-US" sz="3800" i="0" spc="380" dirty="0">
                <a:solidFill>
                  <a:schemeClr val="accent1">
                    <a:lumMod val="75000"/>
                  </a:schemeClr>
                </a:solidFill>
                <a:latin typeface="Open Sans"/>
              </a:rPr>
              <a:t>State effort and strategy</a:t>
            </a:r>
          </a:p>
        </p:txBody>
      </p:sp>
      <p:sp>
        <p:nvSpPr>
          <p:cNvPr id="17" name="TextBox 17"/>
          <p:cNvSpPr txBox="1"/>
          <p:nvPr/>
        </p:nvSpPr>
        <p:spPr>
          <a:xfrm>
            <a:off x="12704606" y="1942830"/>
            <a:ext cx="5049994" cy="1748043"/>
          </a:xfrm>
          <a:prstGeom prst="rect">
            <a:avLst/>
          </a:prstGeom>
        </p:spPr>
        <p:txBody>
          <a:bodyPr wrap="square" lIns="0" tIns="0" rIns="0" bIns="0" rtlCol="0" anchor="t">
            <a:spAutoFit/>
          </a:bodyPr>
          <a:lstStyle/>
          <a:p>
            <a:pPr>
              <a:lnSpc>
                <a:spcPts val="4560"/>
              </a:lnSpc>
            </a:pPr>
            <a:r>
              <a:rPr lang="en-US" sz="3800" spc="380" dirty="0">
                <a:solidFill>
                  <a:srgbClr val="69ADC6"/>
                </a:solidFill>
                <a:latin typeface="Open Sans"/>
              </a:rPr>
              <a:t>Bring down silos,</a:t>
            </a:r>
          </a:p>
          <a:p>
            <a:pPr>
              <a:lnSpc>
                <a:spcPts val="4560"/>
              </a:lnSpc>
            </a:pPr>
            <a:r>
              <a:rPr lang="en-US" sz="3800" spc="380" dirty="0">
                <a:solidFill>
                  <a:srgbClr val="69ADC6"/>
                </a:solidFill>
                <a:latin typeface="Open Sans"/>
              </a:rPr>
              <a:t>Inform RH strategies</a:t>
            </a:r>
            <a:endParaRPr lang="en-US" sz="3800" i="0" spc="380" dirty="0">
              <a:solidFill>
                <a:srgbClr val="69ADC6"/>
              </a:solidFill>
              <a:latin typeface="Open Sans"/>
            </a:endParaRPr>
          </a:p>
        </p:txBody>
      </p:sp>
      <p:sp>
        <p:nvSpPr>
          <p:cNvPr id="21" name="Arrow: Right 20">
            <a:extLst>
              <a:ext uri="{FF2B5EF4-FFF2-40B4-BE49-F238E27FC236}">
                <a16:creationId xmlns:a16="http://schemas.microsoft.com/office/drawing/2014/main" id="{6556DF69-2BF4-4BD5-A125-6402003C822E}"/>
              </a:ext>
            </a:extLst>
          </p:cNvPr>
          <p:cNvSpPr/>
          <p:nvPr/>
        </p:nvSpPr>
        <p:spPr>
          <a:xfrm>
            <a:off x="10972800" y="6260890"/>
            <a:ext cx="10668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18D75455-B9D8-4062-B858-CD15735BAF7A}"/>
              </a:ext>
            </a:extLst>
          </p:cNvPr>
          <p:cNvSpPr/>
          <p:nvPr/>
        </p:nvSpPr>
        <p:spPr>
          <a:xfrm>
            <a:off x="10972800" y="2599765"/>
            <a:ext cx="10668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Left-Right 22">
            <a:extLst>
              <a:ext uri="{FF2B5EF4-FFF2-40B4-BE49-F238E27FC236}">
                <a16:creationId xmlns:a16="http://schemas.microsoft.com/office/drawing/2014/main" id="{099DE0F4-E267-4EA3-A655-D580DEFA3A6C}"/>
              </a:ext>
            </a:extLst>
          </p:cNvPr>
          <p:cNvSpPr/>
          <p:nvPr/>
        </p:nvSpPr>
        <p:spPr>
          <a:xfrm rot="5400000">
            <a:off x="13903006" y="4387744"/>
            <a:ext cx="1295400" cy="6858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CE6C303-8310-48BE-BDCF-0867951C7618}"/>
              </a:ext>
            </a:extLst>
          </p:cNvPr>
          <p:cNvSpPr txBox="1"/>
          <p:nvPr/>
        </p:nvSpPr>
        <p:spPr>
          <a:xfrm>
            <a:off x="6564483" y="8344170"/>
            <a:ext cx="10950233" cy="1261884"/>
          </a:xfrm>
          <a:prstGeom prst="rect">
            <a:avLst/>
          </a:prstGeom>
          <a:noFill/>
        </p:spPr>
        <p:txBody>
          <a:bodyPr wrap="square" rtlCol="0">
            <a:spAutoFit/>
          </a:bodyPr>
          <a:lstStyle/>
          <a:p>
            <a:r>
              <a:rPr lang="en-US" sz="4800" i="1" dirty="0"/>
              <a:t>All politics are local </a:t>
            </a:r>
          </a:p>
          <a:p>
            <a:pPr algn="r"/>
            <a:r>
              <a:rPr lang="en-US" sz="2800" i="1" dirty="0"/>
              <a:t>Tip O’Neill, Speaker, House of US Representatives, 1977-1987</a:t>
            </a:r>
          </a:p>
        </p:txBody>
      </p:sp>
    </p:spTree>
    <p:extLst>
      <p:ext uri="{BB962C8B-B14F-4D97-AF65-F5344CB8AC3E}">
        <p14:creationId xmlns:p14="http://schemas.microsoft.com/office/powerpoint/2010/main" val="4233115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9ADC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t="22500" b="22500"/>
          <a:stretch>
            <a:fillRect/>
          </a:stretch>
        </p:blipFill>
        <p:spPr>
          <a:xfrm>
            <a:off x="0" y="-288758"/>
            <a:ext cx="26631756" cy="10575758"/>
          </a:xfrm>
          <a:prstGeom prst="rect">
            <a:avLst/>
          </a:prstGeom>
        </p:spPr>
      </p:pic>
      <p:grpSp>
        <p:nvGrpSpPr>
          <p:cNvPr id="3" name="Group 3"/>
          <p:cNvGrpSpPr/>
          <p:nvPr/>
        </p:nvGrpSpPr>
        <p:grpSpPr>
          <a:xfrm>
            <a:off x="1273404" y="3162300"/>
            <a:ext cx="15741191" cy="3962400"/>
            <a:chOff x="0" y="0"/>
            <a:chExt cx="20988254" cy="6417794"/>
          </a:xfrm>
        </p:grpSpPr>
        <p:sp>
          <p:nvSpPr>
            <p:cNvPr id="4" name="AutoShape 4"/>
            <p:cNvSpPr/>
            <p:nvPr/>
          </p:nvSpPr>
          <p:spPr>
            <a:xfrm>
              <a:off x="0" y="0"/>
              <a:ext cx="20988254" cy="6417794"/>
            </a:xfrm>
            <a:prstGeom prst="rect">
              <a:avLst/>
            </a:prstGeom>
            <a:solidFill>
              <a:srgbClr val="69ADC6">
                <a:alpha val="89803"/>
              </a:srgbClr>
            </a:solidFill>
          </p:spPr>
        </p:sp>
        <p:sp>
          <p:nvSpPr>
            <p:cNvPr id="5" name="TextBox 5"/>
            <p:cNvSpPr txBox="1"/>
            <p:nvPr/>
          </p:nvSpPr>
          <p:spPr>
            <a:xfrm>
              <a:off x="795251" y="557259"/>
              <a:ext cx="19397751" cy="2425277"/>
            </a:xfrm>
            <a:prstGeom prst="rect">
              <a:avLst/>
            </a:prstGeom>
          </p:spPr>
          <p:txBody>
            <a:bodyPr lIns="0" tIns="0" rIns="0" bIns="0" rtlCol="0" anchor="t">
              <a:spAutoFit/>
            </a:bodyPr>
            <a:lstStyle/>
            <a:p>
              <a:pPr algn="ctr">
                <a:lnSpc>
                  <a:spcPts val="13390"/>
                </a:lnSpc>
              </a:pPr>
              <a:r>
                <a:rPr lang="en-US" sz="13000" b="1" i="0" spc="-260" dirty="0">
                  <a:solidFill>
                    <a:srgbClr val="FFFFF6"/>
                  </a:solidFill>
                  <a:latin typeface="Open Sans"/>
                </a:rPr>
                <a:t>#1</a:t>
              </a:r>
            </a:p>
          </p:txBody>
        </p:sp>
        <p:sp>
          <p:nvSpPr>
            <p:cNvPr id="6" name="TextBox 6"/>
            <p:cNvSpPr txBox="1"/>
            <p:nvPr/>
          </p:nvSpPr>
          <p:spPr>
            <a:xfrm>
              <a:off x="947489" y="3343552"/>
              <a:ext cx="19093277" cy="1554841"/>
            </a:xfrm>
            <a:prstGeom prst="rect">
              <a:avLst/>
            </a:prstGeom>
          </p:spPr>
          <p:txBody>
            <a:bodyPr lIns="0" tIns="0" rIns="0" bIns="0" rtlCol="0" anchor="t">
              <a:spAutoFit/>
            </a:bodyPr>
            <a:lstStyle/>
            <a:p>
              <a:pPr algn="ctr">
                <a:lnSpc>
                  <a:spcPts val="4620"/>
                </a:lnSpc>
              </a:pPr>
              <a:r>
                <a:rPr lang="en-US" sz="3300" b="0" i="0" spc="429" dirty="0">
                  <a:solidFill>
                    <a:srgbClr val="FFFFF6"/>
                  </a:solidFill>
                  <a:latin typeface="Open Sans"/>
                </a:rPr>
                <a:t>THE HIGHEST INCREASE IN OVERDOSE</a:t>
              </a:r>
            </a:p>
            <a:p>
              <a:pPr algn="ctr">
                <a:lnSpc>
                  <a:spcPts val="4620"/>
                </a:lnSpc>
              </a:pPr>
              <a:r>
                <a:rPr lang="en-US" sz="3300" b="0" i="0" spc="429" dirty="0">
                  <a:solidFill>
                    <a:srgbClr val="FFFFF6"/>
                  </a:solidFill>
                  <a:latin typeface="Open Sans"/>
                </a:rPr>
                <a:t>MORTALITY</a:t>
              </a:r>
              <a:r>
                <a:rPr lang="en-US" sz="3300" spc="429" dirty="0">
                  <a:solidFill>
                    <a:srgbClr val="FFFFF6"/>
                  </a:solidFill>
                  <a:latin typeface="Open Sans"/>
                </a:rPr>
                <a:t> </a:t>
              </a:r>
              <a:r>
                <a:rPr lang="en-US" sz="3300" b="0" i="0" spc="429" dirty="0">
                  <a:solidFill>
                    <a:srgbClr val="FFFFF6"/>
                  </a:solidFill>
                  <a:latin typeface="Open Sans"/>
                </a:rPr>
                <a:t>IS AMONG NATIVE AMERICANS</a:t>
              </a:r>
            </a:p>
          </p:txBody>
        </p:sp>
      </p:grpSp>
      <p:sp>
        <p:nvSpPr>
          <p:cNvPr id="7" name="TextBox 7"/>
          <p:cNvSpPr txBox="1"/>
          <p:nvPr/>
        </p:nvSpPr>
        <p:spPr>
          <a:xfrm>
            <a:off x="11175488" y="8869201"/>
            <a:ext cx="6800613" cy="611505"/>
          </a:xfrm>
          <a:prstGeom prst="rect">
            <a:avLst/>
          </a:prstGeom>
        </p:spPr>
        <p:txBody>
          <a:bodyPr lIns="0" tIns="0" rIns="0" bIns="0" rtlCol="0" anchor="t">
            <a:spAutoFit/>
          </a:bodyPr>
          <a:lstStyle/>
          <a:p>
            <a:pPr algn="r">
              <a:lnSpc>
                <a:spcPts val="2520"/>
              </a:lnSpc>
            </a:pPr>
            <a:r>
              <a:rPr lang="en-US" sz="1800" b="0" i="0" spc="107" dirty="0">
                <a:solidFill>
                  <a:srgbClr val="FFFFF6"/>
                </a:solidFill>
                <a:latin typeface="Open Sans"/>
              </a:rPr>
              <a:t>Source: Centers for Disease Control and Prevention Morbidity and Mortality Weekly Report, Dec. 21, 2018</a:t>
            </a:r>
          </a:p>
        </p:txBody>
      </p:sp>
      <p:sp>
        <p:nvSpPr>
          <p:cNvPr id="8" name="TextBox 8"/>
          <p:cNvSpPr txBox="1"/>
          <p:nvPr/>
        </p:nvSpPr>
        <p:spPr>
          <a:xfrm>
            <a:off x="288639" y="9191321"/>
            <a:ext cx="10088364" cy="289385"/>
          </a:xfrm>
          <a:prstGeom prst="rect">
            <a:avLst/>
          </a:prstGeom>
        </p:spPr>
        <p:txBody>
          <a:bodyPr lIns="0" tIns="0" rIns="0" bIns="0" rtlCol="0" anchor="t">
            <a:spAutoFit/>
          </a:bodyPr>
          <a:lstStyle/>
          <a:p>
            <a:pPr>
              <a:lnSpc>
                <a:spcPts val="2519"/>
              </a:lnSpc>
            </a:pPr>
            <a:r>
              <a:rPr lang="en-US" sz="1799" b="0" i="0" spc="107" dirty="0">
                <a:solidFill>
                  <a:srgbClr val="FFFFF6"/>
                </a:solidFill>
                <a:latin typeface="Open Sans"/>
              </a:rPr>
              <a:t>(specifically drug- and opioid-involved overdose mortality)</a:t>
            </a:r>
          </a:p>
        </p:txBody>
      </p:sp>
      <p:sp>
        <p:nvSpPr>
          <p:cNvPr id="10" name="TextBox 9">
            <a:extLst>
              <a:ext uri="{FF2B5EF4-FFF2-40B4-BE49-F238E27FC236}">
                <a16:creationId xmlns:a16="http://schemas.microsoft.com/office/drawing/2014/main" id="{A4505167-A472-4F33-B023-D54F4A60D534}"/>
              </a:ext>
            </a:extLst>
          </p:cNvPr>
          <p:cNvSpPr txBox="1"/>
          <p:nvPr/>
        </p:nvSpPr>
        <p:spPr>
          <a:xfrm>
            <a:off x="0" y="1103173"/>
            <a:ext cx="18288000" cy="1754327"/>
          </a:xfrm>
          <a:prstGeom prst="rect">
            <a:avLst/>
          </a:prstGeom>
          <a:noFill/>
        </p:spPr>
        <p:txBody>
          <a:bodyPr wrap="square" rtlCol="0">
            <a:spAutoFit/>
          </a:bodyPr>
          <a:lstStyle/>
          <a:p>
            <a:pPr algn="ctr"/>
            <a:r>
              <a:rPr lang="en-US" sz="5400" dirty="0">
                <a:solidFill>
                  <a:schemeClr val="bg1"/>
                </a:solidFill>
              </a:rPr>
              <a:t>We focus on vulnerable populations.</a:t>
            </a:r>
          </a:p>
          <a:p>
            <a:pPr algn="ctr"/>
            <a:endParaRPr lang="en-US" sz="5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8288000" cy="10287000"/>
          </a:xfrm>
          <a:prstGeom prst="rect">
            <a:avLst/>
          </a:prstGeom>
          <a:solidFill>
            <a:srgbClr val="7DBBC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HRSA-TARGETED STATES.png"/>
          <p:cNvPicPr>
            <a:picLocks noChangeAspect="1"/>
          </p:cNvPicPr>
          <p:nvPr/>
        </p:nvPicPr>
        <p:blipFill>
          <a:blip r:embed="rId3"/>
          <a:stretch>
            <a:fillRect/>
          </a:stretch>
        </p:blipFill>
        <p:spPr>
          <a:xfrm>
            <a:off x="838200" y="0"/>
            <a:ext cx="16602075" cy="10287000"/>
          </a:xfrm>
          <a:prstGeom prst="rect">
            <a:avLst/>
          </a:prstGeom>
        </p:spPr>
      </p:pic>
      <p:sp>
        <p:nvSpPr>
          <p:cNvPr id="6" name="TextBox 5"/>
          <p:cNvSpPr txBox="1"/>
          <p:nvPr/>
        </p:nvSpPr>
        <p:spPr>
          <a:xfrm>
            <a:off x="2209800" y="3790771"/>
            <a:ext cx="11734800" cy="1200329"/>
          </a:xfrm>
          <a:prstGeom prst="rect">
            <a:avLst/>
          </a:prstGeom>
          <a:noFill/>
        </p:spPr>
        <p:txBody>
          <a:bodyPr wrap="square" rtlCol="0">
            <a:spAutoFit/>
          </a:bodyPr>
          <a:lstStyle/>
          <a:p>
            <a:r>
              <a:rPr lang="en-US" sz="7200" b="1" dirty="0">
                <a:solidFill>
                  <a:srgbClr val="CA2E37"/>
                </a:solidFill>
              </a:rPr>
              <a:t>Currently Targeted States</a:t>
            </a:r>
          </a:p>
        </p:txBody>
      </p:sp>
      <p:sp>
        <p:nvSpPr>
          <p:cNvPr id="7" name="Rectangle 6"/>
          <p:cNvSpPr/>
          <p:nvPr/>
        </p:nvSpPr>
        <p:spPr>
          <a:xfrm>
            <a:off x="15087600" y="6286500"/>
            <a:ext cx="1828800" cy="533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8288000" cy="10287000"/>
          </a:xfrm>
          <a:prstGeom prst="rect">
            <a:avLst/>
          </a:prstGeom>
          <a:solidFill>
            <a:srgbClr val="7DBBC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AutoShape 2"/>
          <p:cNvSpPr/>
          <p:nvPr/>
        </p:nvSpPr>
        <p:spPr>
          <a:xfrm>
            <a:off x="11529192" y="571499"/>
            <a:ext cx="4396608" cy="9296401"/>
          </a:xfrm>
          <a:prstGeom prst="rect">
            <a:avLst/>
          </a:prstGeom>
          <a:solidFill>
            <a:srgbClr val="FFFFF6">
              <a:alpha val="89803"/>
            </a:srgbClr>
          </a:solidFill>
        </p:spPr>
      </p:sp>
      <p:pic>
        <p:nvPicPr>
          <p:cNvPr id="12" name="Picture 11" descr="NEW OHIO MAP OF TARGET COUNTIES.png"/>
          <p:cNvPicPr>
            <a:picLocks noChangeAspect="1"/>
          </p:cNvPicPr>
          <p:nvPr/>
        </p:nvPicPr>
        <p:blipFill>
          <a:blip r:embed="rId3"/>
          <a:stretch>
            <a:fillRect/>
          </a:stretch>
        </p:blipFill>
        <p:spPr>
          <a:xfrm>
            <a:off x="2415086" y="546101"/>
            <a:ext cx="8176716" cy="9321800"/>
          </a:xfrm>
          <a:prstGeom prst="rect">
            <a:avLst/>
          </a:prstGeom>
        </p:spPr>
      </p:pic>
      <p:sp>
        <p:nvSpPr>
          <p:cNvPr id="13" name="TextBox 3"/>
          <p:cNvSpPr txBox="1"/>
          <p:nvPr/>
        </p:nvSpPr>
        <p:spPr>
          <a:xfrm>
            <a:off x="12037190" y="1253259"/>
            <a:ext cx="3507610" cy="8132996"/>
          </a:xfrm>
          <a:prstGeom prst="rect">
            <a:avLst/>
          </a:prstGeom>
        </p:spPr>
        <p:txBody>
          <a:bodyPr lIns="0" tIns="0" rIns="0" bIns="0" rtlCol="0" anchor="t">
            <a:spAutoFit/>
          </a:bodyPr>
          <a:lstStyle/>
          <a:p>
            <a:pPr algn="ctr">
              <a:lnSpc>
                <a:spcPts val="4500"/>
              </a:lnSpc>
            </a:pPr>
            <a:r>
              <a:rPr lang="en-US" sz="3000" b="1" spc="30" dirty="0">
                <a:solidFill>
                  <a:srgbClr val="7DBBCF"/>
                </a:solidFill>
                <a:latin typeface="Open Sans Bold"/>
              </a:rPr>
              <a:t>OHIO TARGET COUNTIES</a:t>
            </a:r>
          </a:p>
          <a:p>
            <a:pPr algn="ctr">
              <a:lnSpc>
                <a:spcPts val="4500"/>
              </a:lnSpc>
            </a:pPr>
            <a:endParaRPr lang="en-US" sz="3000" spc="30" dirty="0">
              <a:solidFill>
                <a:srgbClr val="7DBBCF"/>
              </a:solidFill>
              <a:latin typeface="Open Sans Bold"/>
            </a:endParaRPr>
          </a:p>
          <a:p>
            <a:r>
              <a:rPr lang="en-US" sz="3200" dirty="0">
                <a:solidFill>
                  <a:srgbClr val="7DBBCF"/>
                </a:solidFill>
              </a:rPr>
              <a:t>Adams (27,724)</a:t>
            </a:r>
          </a:p>
          <a:p>
            <a:r>
              <a:rPr lang="en-US" sz="3200" dirty="0">
                <a:solidFill>
                  <a:srgbClr val="7DBBCF"/>
                </a:solidFill>
              </a:rPr>
              <a:t>Athens (65,818)</a:t>
            </a:r>
          </a:p>
          <a:p>
            <a:r>
              <a:rPr lang="en-US" sz="3200" dirty="0">
                <a:solidFill>
                  <a:srgbClr val="7DBBCF"/>
                </a:solidFill>
              </a:rPr>
              <a:t>Clinton (42,057)</a:t>
            </a:r>
          </a:p>
          <a:p>
            <a:r>
              <a:rPr lang="en-US" sz="3200" dirty="0">
                <a:solidFill>
                  <a:srgbClr val="7DBBCF"/>
                </a:solidFill>
              </a:rPr>
              <a:t>Gallia (29,979)</a:t>
            </a:r>
          </a:p>
          <a:p>
            <a:r>
              <a:rPr lang="en-US" sz="3200" dirty="0">
                <a:solidFill>
                  <a:srgbClr val="7DBBCF"/>
                </a:solidFill>
              </a:rPr>
              <a:t>Highland (43,058)</a:t>
            </a:r>
          </a:p>
          <a:p>
            <a:r>
              <a:rPr lang="en-US" sz="3200" dirty="0">
                <a:solidFill>
                  <a:srgbClr val="7DBBCF"/>
                </a:solidFill>
              </a:rPr>
              <a:t>Jackson (32,384)</a:t>
            </a:r>
          </a:p>
          <a:p>
            <a:r>
              <a:rPr lang="en-US" sz="3200" dirty="0">
                <a:solidFill>
                  <a:srgbClr val="7DBBCF"/>
                </a:solidFill>
              </a:rPr>
              <a:t>Lawrence (60,249)</a:t>
            </a:r>
          </a:p>
          <a:p>
            <a:r>
              <a:rPr lang="en-US" sz="3200" dirty="0">
                <a:solidFill>
                  <a:srgbClr val="7DBBCF"/>
                </a:solidFill>
              </a:rPr>
              <a:t>Meigs (23,106)</a:t>
            </a:r>
          </a:p>
          <a:p>
            <a:r>
              <a:rPr lang="en-US" sz="3200" dirty="0">
                <a:solidFill>
                  <a:srgbClr val="7DBBCF"/>
                </a:solidFill>
              </a:rPr>
              <a:t>Pike (28,067)</a:t>
            </a:r>
          </a:p>
          <a:p>
            <a:r>
              <a:rPr lang="en-US" sz="3200" dirty="0">
                <a:solidFill>
                  <a:srgbClr val="7DBBCF"/>
                </a:solidFill>
              </a:rPr>
              <a:t>Scioto (75,502)</a:t>
            </a:r>
          </a:p>
          <a:p>
            <a:r>
              <a:rPr lang="en-US" sz="3200" dirty="0">
                <a:solidFill>
                  <a:srgbClr val="7DBBCF"/>
                </a:solidFill>
              </a:rPr>
              <a:t>Vinton (13,139)</a:t>
            </a:r>
          </a:p>
          <a:p>
            <a:r>
              <a:rPr lang="en-US" sz="3200" dirty="0">
                <a:solidFill>
                  <a:srgbClr val="7DBBCF"/>
                </a:solidFill>
              </a:rPr>
              <a:t> </a:t>
            </a:r>
          </a:p>
          <a:p>
            <a:pPr algn="ctr"/>
            <a:r>
              <a:rPr lang="en-US" sz="3200" b="1" dirty="0">
                <a:solidFill>
                  <a:srgbClr val="7DBBCF"/>
                </a:solidFill>
              </a:rPr>
              <a:t>TOTAL (441,083)</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8288000" cy="10287000"/>
          </a:xfrm>
          <a:prstGeom prst="rect">
            <a:avLst/>
          </a:prstGeom>
          <a:solidFill>
            <a:srgbClr val="7DBBC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AutoShape 4"/>
          <p:cNvSpPr/>
          <p:nvPr/>
        </p:nvSpPr>
        <p:spPr>
          <a:xfrm>
            <a:off x="12268200" y="723900"/>
            <a:ext cx="4929358" cy="8991600"/>
          </a:xfrm>
          <a:prstGeom prst="rect">
            <a:avLst/>
          </a:prstGeom>
          <a:solidFill>
            <a:srgbClr val="FFFFF6">
              <a:alpha val="89803"/>
            </a:srgbClr>
          </a:solidFill>
        </p:spPr>
      </p:sp>
      <p:sp>
        <p:nvSpPr>
          <p:cNvPr id="9" name="TextBox 5"/>
          <p:cNvSpPr txBox="1"/>
          <p:nvPr/>
        </p:nvSpPr>
        <p:spPr>
          <a:xfrm>
            <a:off x="12496800" y="876300"/>
            <a:ext cx="4076050" cy="1973617"/>
          </a:xfrm>
          <a:prstGeom prst="rect">
            <a:avLst/>
          </a:prstGeom>
        </p:spPr>
        <p:txBody>
          <a:bodyPr wrap="square" lIns="0" tIns="0" rIns="0" bIns="0" rtlCol="0" anchor="t">
            <a:spAutoFit/>
          </a:bodyPr>
          <a:lstStyle/>
          <a:p>
            <a:pPr algn="ctr"/>
            <a:r>
              <a:rPr lang="en-US" sz="3000" b="1" spc="30" dirty="0">
                <a:solidFill>
                  <a:srgbClr val="7DBBCF"/>
                </a:solidFill>
                <a:latin typeface="Open Sans Bold"/>
              </a:rPr>
              <a:t>WEST VIRGINIA TARGET COUNTIES</a:t>
            </a:r>
          </a:p>
          <a:p>
            <a:endParaRPr lang="en-US" sz="3200" dirty="0">
              <a:solidFill>
                <a:srgbClr val="7DBBCF"/>
              </a:solidFill>
            </a:endParaRPr>
          </a:p>
          <a:p>
            <a:pPr algn="ctr">
              <a:lnSpc>
                <a:spcPts val="4500"/>
              </a:lnSpc>
            </a:pPr>
            <a:endParaRPr lang="en-US" sz="3000" spc="30" dirty="0">
              <a:solidFill>
                <a:srgbClr val="7DBBCF"/>
              </a:solidFill>
              <a:latin typeface="Open Sans Bold"/>
            </a:endParaRPr>
          </a:p>
        </p:txBody>
      </p:sp>
      <p:pic>
        <p:nvPicPr>
          <p:cNvPr id="10" name="Picture 9" descr="WEST VIRGINA TARGET COUNTIES.png"/>
          <p:cNvPicPr>
            <a:picLocks noChangeAspect="1"/>
          </p:cNvPicPr>
          <p:nvPr/>
        </p:nvPicPr>
        <p:blipFill>
          <a:blip r:embed="rId3"/>
          <a:stretch>
            <a:fillRect/>
          </a:stretch>
        </p:blipFill>
        <p:spPr>
          <a:xfrm>
            <a:off x="1055207" y="647700"/>
            <a:ext cx="10374793" cy="9067800"/>
          </a:xfrm>
          <a:prstGeom prst="rect">
            <a:avLst/>
          </a:prstGeom>
        </p:spPr>
      </p:pic>
      <p:sp>
        <p:nvSpPr>
          <p:cNvPr id="11" name="TextBox 5"/>
          <p:cNvSpPr txBox="1"/>
          <p:nvPr/>
        </p:nvSpPr>
        <p:spPr>
          <a:xfrm>
            <a:off x="12839050" y="2179677"/>
            <a:ext cx="3581400" cy="7944483"/>
          </a:xfrm>
          <a:prstGeom prst="rect">
            <a:avLst/>
          </a:prstGeom>
        </p:spPr>
        <p:txBody>
          <a:bodyPr wrap="square" lIns="0" tIns="0" rIns="0" bIns="0" rtlCol="0" anchor="t">
            <a:spAutoFit/>
          </a:bodyPr>
          <a:lstStyle/>
          <a:p>
            <a:r>
              <a:rPr lang="en-US" sz="3200" dirty="0">
                <a:solidFill>
                  <a:srgbClr val="7DBBCF"/>
                </a:solidFill>
              </a:rPr>
              <a:t>Braxton (14,556)</a:t>
            </a:r>
          </a:p>
          <a:p>
            <a:r>
              <a:rPr lang="en-US" sz="3200" dirty="0">
                <a:solidFill>
                  <a:srgbClr val="7DBBCF"/>
                </a:solidFill>
              </a:rPr>
              <a:t>Calhoun (7,903)</a:t>
            </a:r>
          </a:p>
          <a:p>
            <a:r>
              <a:rPr lang="en-US" sz="3200" dirty="0">
                <a:solidFill>
                  <a:srgbClr val="7DBBCF"/>
                </a:solidFill>
              </a:rPr>
              <a:t>Greenbrier (36,888)</a:t>
            </a:r>
          </a:p>
          <a:p>
            <a:r>
              <a:rPr lang="en-US" sz="3200" dirty="0">
                <a:solidFill>
                  <a:srgbClr val="7DBBCF"/>
                </a:solidFill>
              </a:rPr>
              <a:t>Jackson (29,634)</a:t>
            </a:r>
          </a:p>
          <a:p>
            <a:r>
              <a:rPr lang="en-US" sz="3200" dirty="0">
                <a:solidFill>
                  <a:srgbClr val="7DBBCF"/>
                </a:solidFill>
              </a:rPr>
              <a:t>Logan (38,557)</a:t>
            </a:r>
          </a:p>
          <a:p>
            <a:r>
              <a:rPr lang="en-US" sz="3200" dirty="0">
                <a:solidFill>
                  <a:srgbClr val="7DBBCF"/>
                </a:solidFill>
              </a:rPr>
              <a:t>McDowell (23,682)</a:t>
            </a:r>
          </a:p>
          <a:p>
            <a:r>
              <a:rPr lang="en-US" sz="3200" dirty="0">
                <a:solidFill>
                  <a:srgbClr val="7DBBCF"/>
                </a:solidFill>
              </a:rPr>
              <a:t>Mason (27,616)</a:t>
            </a:r>
          </a:p>
          <a:p>
            <a:r>
              <a:rPr lang="en-US" sz="3200" dirty="0">
                <a:solidFill>
                  <a:srgbClr val="7DBBCF"/>
                </a:solidFill>
              </a:rPr>
              <a:t>Mercer (61,460)</a:t>
            </a:r>
          </a:p>
          <a:p>
            <a:r>
              <a:rPr lang="en-US" sz="3200" dirty="0">
                <a:solidFill>
                  <a:srgbClr val="7DBBCF"/>
                </a:solidFill>
              </a:rPr>
              <a:t>Nicholas (26,892)</a:t>
            </a:r>
          </a:p>
          <a:p>
            <a:r>
              <a:rPr lang="en-US" sz="3200" dirty="0">
                <a:solidFill>
                  <a:srgbClr val="7DBBCF"/>
                </a:solidFill>
              </a:rPr>
              <a:t>Roane (14,644)</a:t>
            </a:r>
          </a:p>
          <a:p>
            <a:r>
              <a:rPr lang="en-US" sz="3200" dirty="0">
                <a:solidFill>
                  <a:srgbClr val="7DBBCF"/>
                </a:solidFill>
              </a:rPr>
              <a:t>Summers (14,160)</a:t>
            </a:r>
          </a:p>
          <a:p>
            <a:r>
              <a:rPr lang="en-US" sz="3200" dirty="0">
                <a:solidFill>
                  <a:srgbClr val="7DBBCF"/>
                </a:solidFill>
              </a:rPr>
              <a:t>Webster (9,286)</a:t>
            </a:r>
          </a:p>
          <a:p>
            <a:r>
              <a:rPr lang="en-US" sz="3200" dirty="0">
                <a:solidFill>
                  <a:srgbClr val="7DBBCF"/>
                </a:solidFill>
              </a:rPr>
              <a:t>Wyoming (23,928)</a:t>
            </a:r>
          </a:p>
          <a:p>
            <a:endParaRPr lang="en-US" sz="3200" dirty="0">
              <a:solidFill>
                <a:srgbClr val="7DBBCF"/>
              </a:solidFill>
            </a:endParaRPr>
          </a:p>
          <a:p>
            <a:pPr algn="ctr"/>
            <a:r>
              <a:rPr lang="en-US" sz="3200" b="1" dirty="0">
                <a:solidFill>
                  <a:srgbClr val="7DBBCF"/>
                </a:solidFill>
              </a:rPr>
              <a:t>TOTAL  329,206</a:t>
            </a:r>
          </a:p>
          <a:p>
            <a:pPr algn="ctr">
              <a:lnSpc>
                <a:spcPts val="4500"/>
              </a:lnSpc>
            </a:pPr>
            <a:endParaRPr lang="en-US" sz="3000" spc="30" dirty="0">
              <a:solidFill>
                <a:srgbClr val="7DBBCF"/>
              </a:solidFill>
              <a:latin typeface="Open Sans Bo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8288000" cy="10287000"/>
          </a:xfrm>
          <a:prstGeom prst="rect">
            <a:avLst/>
          </a:prstGeom>
          <a:solidFill>
            <a:srgbClr val="7DBBC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KENTUCKY TARGET COUNTIES WITH MAP.png"/>
          <p:cNvPicPr>
            <a:picLocks noChangeAspect="1"/>
          </p:cNvPicPr>
          <p:nvPr/>
        </p:nvPicPr>
        <p:blipFill>
          <a:blip r:embed="rId3"/>
          <a:stretch>
            <a:fillRect/>
          </a:stretch>
        </p:blipFill>
        <p:spPr>
          <a:xfrm>
            <a:off x="0" y="0"/>
            <a:ext cx="18288000" cy="10287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8288000" cy="10287000"/>
          </a:xfrm>
          <a:prstGeom prst="rect">
            <a:avLst/>
          </a:prstGeom>
          <a:solidFill>
            <a:srgbClr val="7DBBC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 name="Group 2"/>
          <p:cNvGrpSpPr/>
          <p:nvPr/>
        </p:nvGrpSpPr>
        <p:grpSpPr>
          <a:xfrm>
            <a:off x="11823184" y="1823974"/>
            <a:ext cx="4929358" cy="7539658"/>
            <a:chOff x="0" y="0"/>
            <a:chExt cx="6572477" cy="8852066"/>
          </a:xfrm>
        </p:grpSpPr>
        <p:sp>
          <p:nvSpPr>
            <p:cNvPr id="12" name="AutoShape 3"/>
            <p:cNvSpPr/>
            <p:nvPr/>
          </p:nvSpPr>
          <p:spPr>
            <a:xfrm>
              <a:off x="0" y="0"/>
              <a:ext cx="6572477" cy="8852066"/>
            </a:xfrm>
            <a:prstGeom prst="rect">
              <a:avLst/>
            </a:prstGeom>
            <a:solidFill>
              <a:srgbClr val="FFFFF6">
                <a:alpha val="89803"/>
              </a:srgbClr>
            </a:solidFill>
          </p:spPr>
        </p:sp>
        <p:sp>
          <p:nvSpPr>
            <p:cNvPr id="13" name="TextBox 4"/>
            <p:cNvSpPr txBox="1"/>
            <p:nvPr/>
          </p:nvSpPr>
          <p:spPr>
            <a:xfrm>
              <a:off x="947833" y="766109"/>
              <a:ext cx="4676812" cy="7452852"/>
            </a:xfrm>
            <a:prstGeom prst="rect">
              <a:avLst/>
            </a:prstGeom>
          </p:spPr>
          <p:txBody>
            <a:bodyPr lIns="0" tIns="0" rIns="0" bIns="0" rtlCol="0" anchor="t">
              <a:spAutoFit/>
            </a:bodyPr>
            <a:lstStyle/>
            <a:p>
              <a:pPr algn="ctr">
                <a:lnSpc>
                  <a:spcPts val="4500"/>
                </a:lnSpc>
              </a:pPr>
              <a:r>
                <a:rPr lang="en-US" sz="3000" b="1" spc="30" dirty="0">
                  <a:solidFill>
                    <a:srgbClr val="69ADC6"/>
                  </a:solidFill>
                  <a:latin typeface="Open Sans Bold"/>
                </a:rPr>
                <a:t>GEORGIA TARGET COUNTIES</a:t>
              </a:r>
            </a:p>
            <a:p>
              <a:pPr algn="ctr">
                <a:lnSpc>
                  <a:spcPts val="4500"/>
                </a:lnSpc>
              </a:pPr>
              <a:endParaRPr lang="en-US" sz="3000" spc="30" dirty="0">
                <a:solidFill>
                  <a:srgbClr val="69ADC6"/>
                </a:solidFill>
                <a:latin typeface="Open Sans Bold"/>
              </a:endParaRPr>
            </a:p>
            <a:p>
              <a:pPr algn="ctr">
                <a:lnSpc>
                  <a:spcPts val="3600"/>
                </a:lnSpc>
              </a:pPr>
              <a:r>
                <a:rPr lang="en-US" sz="2400" spc="24" dirty="0">
                  <a:solidFill>
                    <a:srgbClr val="69ADC6"/>
                  </a:solidFill>
                  <a:latin typeface="Open Sans"/>
                </a:rPr>
                <a:t>Chattanooga (24,790)</a:t>
              </a:r>
            </a:p>
            <a:p>
              <a:pPr algn="ctr">
                <a:lnSpc>
                  <a:spcPts val="3600"/>
                </a:lnSpc>
              </a:pPr>
              <a:r>
                <a:rPr lang="en-US" sz="2400" spc="24" dirty="0">
                  <a:solidFill>
                    <a:srgbClr val="69ADC6"/>
                  </a:solidFill>
                  <a:latin typeface="Open Sans"/>
                </a:rPr>
                <a:t>Elbert (19,120)</a:t>
              </a:r>
            </a:p>
            <a:p>
              <a:pPr algn="ctr">
                <a:lnSpc>
                  <a:spcPts val="3600"/>
                </a:lnSpc>
              </a:pPr>
              <a:r>
                <a:rPr lang="en-US" sz="2400" spc="24" dirty="0">
                  <a:solidFill>
                    <a:srgbClr val="69ADC6"/>
                  </a:solidFill>
                  <a:latin typeface="Open Sans"/>
                </a:rPr>
                <a:t>Fannin (25,964)</a:t>
              </a:r>
            </a:p>
            <a:p>
              <a:pPr algn="ctr">
                <a:lnSpc>
                  <a:spcPts val="3600"/>
                </a:lnSpc>
              </a:pPr>
              <a:r>
                <a:rPr lang="en-US" sz="2400" spc="24" dirty="0">
                  <a:solidFill>
                    <a:srgbClr val="69ADC6"/>
                  </a:solidFill>
                  <a:latin typeface="Open Sans"/>
                </a:rPr>
                <a:t>Franklin (23,023)</a:t>
              </a:r>
            </a:p>
            <a:p>
              <a:pPr algn="ctr">
                <a:lnSpc>
                  <a:spcPts val="3600"/>
                </a:lnSpc>
              </a:pPr>
              <a:r>
                <a:rPr lang="en-US" sz="2400" spc="24" dirty="0">
                  <a:solidFill>
                    <a:srgbClr val="69ADC6"/>
                  </a:solidFill>
                  <a:latin typeface="Open Sans"/>
                </a:rPr>
                <a:t>Gordon (57,685)</a:t>
              </a:r>
            </a:p>
            <a:p>
              <a:pPr algn="ctr">
                <a:lnSpc>
                  <a:spcPts val="3600"/>
                </a:lnSpc>
              </a:pPr>
              <a:r>
                <a:rPr lang="en-US" sz="2400" spc="24" dirty="0">
                  <a:solidFill>
                    <a:srgbClr val="69ADC6"/>
                  </a:solidFill>
                  <a:latin typeface="Open Sans"/>
                </a:rPr>
                <a:t>Hart (265,099)</a:t>
              </a:r>
            </a:p>
            <a:p>
              <a:pPr algn="ctr">
                <a:lnSpc>
                  <a:spcPts val="3600"/>
                </a:lnSpc>
              </a:pPr>
              <a:r>
                <a:rPr lang="en-US" sz="2400" spc="24" dirty="0">
                  <a:solidFill>
                    <a:srgbClr val="69ADC6"/>
                  </a:solidFill>
                  <a:latin typeface="Open Sans"/>
                </a:rPr>
                <a:t>Polk (26,099)</a:t>
              </a:r>
            </a:p>
            <a:p>
              <a:pPr algn="ctr">
                <a:lnSpc>
                  <a:spcPts val="3600"/>
                </a:lnSpc>
              </a:pPr>
              <a:r>
                <a:rPr lang="en-US" sz="2400" spc="24" dirty="0">
                  <a:solidFill>
                    <a:srgbClr val="69ADC6"/>
                  </a:solidFill>
                  <a:latin typeface="Open Sans"/>
                </a:rPr>
                <a:t>Rayburn (42,470)</a:t>
              </a:r>
            </a:p>
            <a:p>
              <a:pPr algn="ctr">
                <a:lnSpc>
                  <a:spcPts val="3600"/>
                </a:lnSpc>
              </a:pPr>
              <a:endParaRPr lang="en-US" sz="2400" spc="24" dirty="0">
                <a:solidFill>
                  <a:srgbClr val="69ADC6"/>
                </a:solidFill>
                <a:latin typeface="Open Sans Bold"/>
              </a:endParaRPr>
            </a:p>
            <a:p>
              <a:pPr algn="ctr">
                <a:lnSpc>
                  <a:spcPts val="3600"/>
                </a:lnSpc>
              </a:pPr>
              <a:r>
                <a:rPr lang="en-US" sz="3000" b="1" spc="24" dirty="0">
                  <a:solidFill>
                    <a:srgbClr val="69ADC6"/>
                  </a:solidFill>
                  <a:latin typeface="Open Sans Bold"/>
                </a:rPr>
                <a:t>TOTAL 236,018</a:t>
              </a:r>
            </a:p>
          </p:txBody>
        </p:sp>
      </p:grpSp>
      <p:pic>
        <p:nvPicPr>
          <p:cNvPr id="14" name="Picture 5"/>
          <p:cNvPicPr>
            <a:picLocks noChangeAspect="1"/>
          </p:cNvPicPr>
          <p:nvPr/>
        </p:nvPicPr>
        <p:blipFill>
          <a:blip r:embed="rId3"/>
          <a:srcRect/>
          <a:stretch>
            <a:fillRect/>
          </a:stretch>
        </p:blipFill>
        <p:spPr>
          <a:xfrm>
            <a:off x="1737216" y="680975"/>
            <a:ext cx="9194822" cy="904540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8288000" cy="10287000"/>
          </a:xfrm>
          <a:prstGeom prst="rect">
            <a:avLst/>
          </a:prstGeom>
          <a:solidFill>
            <a:srgbClr val="7DBBC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2"/>
          <p:cNvPicPr>
            <a:picLocks noChangeAspect="1"/>
          </p:cNvPicPr>
          <p:nvPr/>
        </p:nvPicPr>
        <p:blipFill>
          <a:blip r:embed="rId3"/>
          <a:srcRect/>
          <a:stretch>
            <a:fillRect/>
          </a:stretch>
        </p:blipFill>
        <p:spPr>
          <a:xfrm>
            <a:off x="838200" y="1176130"/>
            <a:ext cx="10918209" cy="8229600"/>
          </a:xfrm>
          <a:prstGeom prst="rect">
            <a:avLst/>
          </a:prstGeom>
        </p:spPr>
      </p:pic>
      <p:grpSp>
        <p:nvGrpSpPr>
          <p:cNvPr id="9" name="Group 3"/>
          <p:cNvGrpSpPr/>
          <p:nvPr/>
        </p:nvGrpSpPr>
        <p:grpSpPr>
          <a:xfrm>
            <a:off x="12502162" y="1494469"/>
            <a:ext cx="4871438" cy="7298062"/>
            <a:chOff x="427260" y="0"/>
            <a:chExt cx="6495251" cy="9730749"/>
          </a:xfrm>
        </p:grpSpPr>
        <p:sp>
          <p:nvSpPr>
            <p:cNvPr id="10" name="AutoShape 4"/>
            <p:cNvSpPr/>
            <p:nvPr/>
          </p:nvSpPr>
          <p:spPr>
            <a:xfrm>
              <a:off x="427260" y="0"/>
              <a:ext cx="6495251" cy="9730749"/>
            </a:xfrm>
            <a:prstGeom prst="rect">
              <a:avLst/>
            </a:prstGeom>
            <a:solidFill>
              <a:srgbClr val="FFFFF6">
                <a:alpha val="89803"/>
              </a:srgbClr>
            </a:solidFill>
          </p:spPr>
        </p:sp>
        <p:sp>
          <p:nvSpPr>
            <p:cNvPr id="11" name="TextBox 5"/>
            <p:cNvSpPr txBox="1"/>
            <p:nvPr/>
          </p:nvSpPr>
          <p:spPr>
            <a:xfrm>
              <a:off x="1191681" y="1333576"/>
              <a:ext cx="5338126" cy="6899324"/>
            </a:xfrm>
            <a:prstGeom prst="rect">
              <a:avLst/>
            </a:prstGeom>
          </p:spPr>
          <p:txBody>
            <a:bodyPr lIns="0" tIns="0" rIns="0" bIns="0" rtlCol="0" anchor="t">
              <a:spAutoFit/>
            </a:bodyPr>
            <a:lstStyle/>
            <a:p>
              <a:pPr algn="ctr">
                <a:lnSpc>
                  <a:spcPts val="4500"/>
                </a:lnSpc>
              </a:pPr>
              <a:r>
                <a:rPr lang="en-US" sz="3000" b="1" spc="30" dirty="0">
                  <a:solidFill>
                    <a:srgbClr val="69ADC6"/>
                  </a:solidFill>
                  <a:latin typeface="Open Sans Bold"/>
                </a:rPr>
                <a:t>WASHINGTON</a:t>
              </a:r>
            </a:p>
            <a:p>
              <a:pPr algn="ctr">
                <a:lnSpc>
                  <a:spcPts val="4500"/>
                </a:lnSpc>
              </a:pPr>
              <a:r>
                <a:rPr lang="en-US" sz="3000" b="1" spc="30" dirty="0">
                  <a:solidFill>
                    <a:srgbClr val="69ADC6"/>
                  </a:solidFill>
                  <a:latin typeface="Open Sans Bold"/>
                </a:rPr>
                <a:t>TARGET COUNTIES</a:t>
              </a:r>
            </a:p>
            <a:p>
              <a:pPr>
                <a:lnSpc>
                  <a:spcPts val="4500"/>
                </a:lnSpc>
              </a:pPr>
              <a:endParaRPr dirty="0"/>
            </a:p>
            <a:p>
              <a:pPr>
                <a:lnSpc>
                  <a:spcPts val="4500"/>
                </a:lnSpc>
              </a:pPr>
              <a:r>
                <a:rPr lang="en-US" sz="3000" spc="30" dirty="0">
                  <a:solidFill>
                    <a:srgbClr val="69ADC6"/>
                  </a:solidFill>
                  <a:latin typeface="Open Sans"/>
                </a:rPr>
                <a:t>Clallam (76,737)</a:t>
              </a:r>
            </a:p>
            <a:p>
              <a:pPr>
                <a:lnSpc>
                  <a:spcPts val="4500"/>
                </a:lnSpc>
              </a:pPr>
              <a:r>
                <a:rPr lang="en-US" sz="3000" spc="30" dirty="0">
                  <a:solidFill>
                    <a:srgbClr val="69ADC6"/>
                  </a:solidFill>
                  <a:latin typeface="Open Sans"/>
                </a:rPr>
                <a:t>Grays Harbor (73,901)</a:t>
              </a:r>
            </a:p>
            <a:p>
              <a:pPr>
                <a:lnSpc>
                  <a:spcPts val="4500"/>
                </a:lnSpc>
              </a:pPr>
              <a:r>
                <a:rPr lang="en-US" sz="3000" spc="30" dirty="0">
                  <a:solidFill>
                    <a:srgbClr val="69ADC6"/>
                  </a:solidFill>
                  <a:latin typeface="Open Sans"/>
                </a:rPr>
                <a:t>Jefferson (31,729)</a:t>
              </a:r>
            </a:p>
            <a:p>
              <a:pPr>
                <a:lnSpc>
                  <a:spcPts val="4500"/>
                </a:lnSpc>
              </a:pPr>
              <a:r>
                <a:rPr lang="en-US" sz="3000" spc="30" dirty="0">
                  <a:solidFill>
                    <a:srgbClr val="69ADC6"/>
                  </a:solidFill>
                  <a:latin typeface="Open Sans"/>
                </a:rPr>
                <a:t>Pacific (22,036)</a:t>
              </a:r>
            </a:p>
            <a:p>
              <a:pPr>
                <a:lnSpc>
                  <a:spcPts val="4500"/>
                </a:lnSpc>
              </a:pPr>
              <a:endParaRPr dirty="0"/>
            </a:p>
            <a:p>
              <a:pPr algn="ctr">
                <a:lnSpc>
                  <a:spcPts val="4500"/>
                </a:lnSpc>
              </a:pPr>
              <a:r>
                <a:rPr lang="en-US" sz="3000" b="1" spc="30" dirty="0">
                  <a:solidFill>
                    <a:srgbClr val="69ADC6"/>
                  </a:solidFill>
                  <a:latin typeface="Open Sans Bold"/>
                </a:rPr>
                <a:t>TOTAL 204,403</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6"/>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C3749B-5EA9-426B-9966-7FB41C9278AE}"/>
              </a:ext>
            </a:extLst>
          </p:cNvPr>
          <p:cNvSpPr>
            <a:spLocks noGrp="1"/>
          </p:cNvSpPr>
          <p:nvPr>
            <p:ph type="sldNum" sz="quarter" idx="12"/>
          </p:nvPr>
        </p:nvSpPr>
        <p:spPr/>
        <p:txBody>
          <a:bodyPr/>
          <a:lstStyle/>
          <a:p>
            <a:fld id="{B6F15528-21DE-4FAA-801E-634DDDAF4B2B}" type="slidenum">
              <a:rPr lang="en-US" smtClean="0"/>
              <a:pPr/>
              <a:t>3</a:t>
            </a:fld>
            <a:endParaRPr lang="en-US" dirty="0"/>
          </a:p>
        </p:txBody>
      </p:sp>
      <p:sp>
        <p:nvSpPr>
          <p:cNvPr id="4" name="Footer Placeholder 3">
            <a:extLst>
              <a:ext uri="{FF2B5EF4-FFF2-40B4-BE49-F238E27FC236}">
                <a16:creationId xmlns:a16="http://schemas.microsoft.com/office/drawing/2014/main" id="{8BFD0232-0E4E-4812-A628-5D67ACA619D8}"/>
              </a:ext>
            </a:extLst>
          </p:cNvPr>
          <p:cNvSpPr>
            <a:spLocks noGrp="1"/>
          </p:cNvSpPr>
          <p:nvPr>
            <p:ph type="ftr" sz="quarter" idx="11"/>
          </p:nvPr>
        </p:nvSpPr>
        <p:spPr/>
        <p:txBody>
          <a:bodyPr/>
          <a:lstStyle/>
          <a:p>
            <a:endParaRPr lang="en-US" dirty="0"/>
          </a:p>
        </p:txBody>
      </p:sp>
      <p:pic>
        <p:nvPicPr>
          <p:cNvPr id="5" name="Picture 4" descr="FLETCHER GROUP 2019 OUTCOMES AT A GLANCE.png"/>
          <p:cNvPicPr>
            <a:picLocks noChangeAspect="1"/>
          </p:cNvPicPr>
          <p:nvPr/>
        </p:nvPicPr>
        <p:blipFill>
          <a:blip r:embed="rId2"/>
          <a:stretch>
            <a:fillRect/>
          </a:stretch>
        </p:blipFill>
        <p:spPr>
          <a:xfrm>
            <a:off x="0" y="0"/>
            <a:ext cx="18288000" cy="10287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8288000" cy="10287000"/>
          </a:xfrm>
          <a:prstGeom prst="rect">
            <a:avLst/>
          </a:prstGeom>
          <a:solidFill>
            <a:srgbClr val="7DBBC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3"/>
          <a:srcRect/>
          <a:stretch>
            <a:fillRect/>
          </a:stretch>
        </p:blipFill>
        <p:spPr>
          <a:xfrm>
            <a:off x="1008119" y="646702"/>
            <a:ext cx="10706662" cy="8993596"/>
          </a:xfrm>
          <a:prstGeom prst="rect">
            <a:avLst/>
          </a:prstGeom>
        </p:spPr>
      </p:pic>
      <p:grpSp>
        <p:nvGrpSpPr>
          <p:cNvPr id="4" name="Group 3"/>
          <p:cNvGrpSpPr/>
          <p:nvPr/>
        </p:nvGrpSpPr>
        <p:grpSpPr>
          <a:xfrm>
            <a:off x="12434275" y="1254807"/>
            <a:ext cx="4929358" cy="7798008"/>
            <a:chOff x="0" y="0"/>
            <a:chExt cx="6572477" cy="9585374"/>
          </a:xfrm>
        </p:grpSpPr>
        <p:sp>
          <p:nvSpPr>
            <p:cNvPr id="5" name="AutoShape 4"/>
            <p:cNvSpPr/>
            <p:nvPr/>
          </p:nvSpPr>
          <p:spPr>
            <a:xfrm>
              <a:off x="0" y="0"/>
              <a:ext cx="6572477" cy="9461666"/>
            </a:xfrm>
            <a:prstGeom prst="rect">
              <a:avLst/>
            </a:prstGeom>
            <a:solidFill>
              <a:srgbClr val="FFFFF6">
                <a:alpha val="89803"/>
              </a:srgbClr>
            </a:solidFill>
          </p:spPr>
        </p:sp>
        <p:sp>
          <p:nvSpPr>
            <p:cNvPr id="6" name="TextBox 5"/>
            <p:cNvSpPr txBox="1"/>
            <p:nvPr/>
          </p:nvSpPr>
          <p:spPr>
            <a:xfrm>
              <a:off x="947833" y="377727"/>
              <a:ext cx="4676812" cy="9207647"/>
            </a:xfrm>
            <a:prstGeom prst="rect">
              <a:avLst/>
            </a:prstGeom>
          </p:spPr>
          <p:txBody>
            <a:bodyPr lIns="0" tIns="0" rIns="0" bIns="0" rtlCol="0" anchor="t">
              <a:spAutoFit/>
            </a:bodyPr>
            <a:lstStyle/>
            <a:p>
              <a:pPr algn="ctr">
                <a:lnSpc>
                  <a:spcPts val="4500"/>
                </a:lnSpc>
              </a:pPr>
              <a:r>
                <a:rPr lang="en-US" sz="3000" b="1" spc="30" dirty="0">
                  <a:solidFill>
                    <a:srgbClr val="69ADC6"/>
                  </a:solidFill>
                  <a:latin typeface="Open Sans Bold"/>
                </a:rPr>
                <a:t>OREGON TARGET COUNTIES</a:t>
              </a:r>
            </a:p>
            <a:p>
              <a:pPr>
                <a:lnSpc>
                  <a:spcPts val="4500"/>
                </a:lnSpc>
              </a:pPr>
              <a:endParaRPr lang="en-US" sz="3000" spc="30" dirty="0">
                <a:solidFill>
                  <a:srgbClr val="69ADC6"/>
                </a:solidFill>
                <a:latin typeface="Open Sans"/>
              </a:endParaRPr>
            </a:p>
            <a:p>
              <a:pPr>
                <a:lnSpc>
                  <a:spcPts val="4500"/>
                </a:lnSpc>
              </a:pPr>
              <a:r>
                <a:rPr lang="en-US" sz="3000" spc="30" dirty="0">
                  <a:solidFill>
                    <a:srgbClr val="69ADC6"/>
                  </a:solidFill>
                  <a:latin typeface="Open Sans"/>
                </a:rPr>
                <a:t>Baker (16,006)</a:t>
              </a:r>
            </a:p>
            <a:p>
              <a:pPr>
                <a:lnSpc>
                  <a:spcPts val="4500"/>
                </a:lnSpc>
              </a:pPr>
              <a:r>
                <a:rPr lang="en-US" sz="3000" spc="30" dirty="0">
                  <a:solidFill>
                    <a:srgbClr val="69ADC6"/>
                  </a:solidFill>
                  <a:latin typeface="Open Sans"/>
                </a:rPr>
                <a:t>Grant (7,176)</a:t>
              </a:r>
            </a:p>
            <a:p>
              <a:pPr>
                <a:lnSpc>
                  <a:spcPts val="4500"/>
                </a:lnSpc>
              </a:pPr>
              <a:r>
                <a:rPr lang="en-US" sz="3000" spc="30" dirty="0">
                  <a:solidFill>
                    <a:srgbClr val="69ADC6"/>
                  </a:solidFill>
                  <a:latin typeface="Open Sans"/>
                </a:rPr>
                <a:t>Harney (7,329)</a:t>
              </a:r>
            </a:p>
            <a:p>
              <a:pPr>
                <a:lnSpc>
                  <a:spcPts val="4500"/>
                </a:lnSpc>
              </a:pPr>
              <a:r>
                <a:rPr lang="en-US" sz="3000" spc="30" dirty="0">
                  <a:solidFill>
                    <a:srgbClr val="69ADC6"/>
                  </a:solidFill>
                  <a:latin typeface="Open Sans"/>
                </a:rPr>
                <a:t>Malheur (30,725)</a:t>
              </a:r>
            </a:p>
            <a:p>
              <a:pPr>
                <a:lnSpc>
                  <a:spcPts val="4500"/>
                </a:lnSpc>
              </a:pPr>
              <a:r>
                <a:rPr lang="en-US" sz="3000" spc="30" dirty="0">
                  <a:solidFill>
                    <a:srgbClr val="69ADC6"/>
                  </a:solidFill>
                  <a:latin typeface="Open Sans"/>
                </a:rPr>
                <a:t>Umatilla (77,516)</a:t>
              </a:r>
            </a:p>
            <a:p>
              <a:pPr>
                <a:lnSpc>
                  <a:spcPts val="4500"/>
                </a:lnSpc>
              </a:pPr>
              <a:r>
                <a:rPr lang="en-US" sz="3000" spc="30" dirty="0">
                  <a:solidFill>
                    <a:srgbClr val="69ADC6"/>
                  </a:solidFill>
                  <a:latin typeface="Open Sans"/>
                </a:rPr>
                <a:t>Union (26,461)</a:t>
              </a:r>
            </a:p>
            <a:p>
              <a:pPr>
                <a:lnSpc>
                  <a:spcPts val="4500"/>
                </a:lnSpc>
              </a:pPr>
              <a:r>
                <a:rPr lang="en-US" sz="3000" spc="30" dirty="0">
                  <a:solidFill>
                    <a:srgbClr val="69ADC6"/>
                  </a:solidFill>
                  <a:latin typeface="Open Sans"/>
                </a:rPr>
                <a:t>Wallowa (7,081)</a:t>
              </a:r>
            </a:p>
            <a:p>
              <a:pPr>
                <a:lnSpc>
                  <a:spcPts val="4500"/>
                </a:lnSpc>
              </a:pPr>
              <a:endParaRPr lang="en-US" sz="3000" spc="30" dirty="0">
                <a:solidFill>
                  <a:srgbClr val="69ADC6"/>
                </a:solidFill>
                <a:latin typeface="Open Sans"/>
              </a:endParaRPr>
            </a:p>
            <a:p>
              <a:pPr algn="ctr">
                <a:lnSpc>
                  <a:spcPts val="4500"/>
                </a:lnSpc>
              </a:pPr>
              <a:r>
                <a:rPr lang="en-US" sz="3000" b="1" spc="30" dirty="0">
                  <a:solidFill>
                    <a:srgbClr val="69ADC6"/>
                  </a:solidFill>
                  <a:latin typeface="Open Sans Bold"/>
                </a:rPr>
                <a:t>TOTAL 171,271</a:t>
              </a: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8100"/>
            <a:ext cx="18288000" cy="10287000"/>
          </a:xfrm>
          <a:prstGeom prst="rect">
            <a:avLst/>
          </a:prstGeom>
          <a:solidFill>
            <a:srgbClr val="7DBBC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 name="Group 3"/>
          <p:cNvGrpSpPr/>
          <p:nvPr/>
        </p:nvGrpSpPr>
        <p:grpSpPr>
          <a:xfrm>
            <a:off x="12649200" y="1007916"/>
            <a:ext cx="4929358" cy="8097984"/>
            <a:chOff x="425677" y="0"/>
            <a:chExt cx="6572477" cy="10542248"/>
          </a:xfrm>
        </p:grpSpPr>
        <p:sp>
          <p:nvSpPr>
            <p:cNvPr id="9" name="AutoShape 4"/>
            <p:cNvSpPr/>
            <p:nvPr/>
          </p:nvSpPr>
          <p:spPr>
            <a:xfrm>
              <a:off x="425677" y="0"/>
              <a:ext cx="6572477" cy="10223666"/>
            </a:xfrm>
            <a:prstGeom prst="rect">
              <a:avLst/>
            </a:prstGeom>
            <a:solidFill>
              <a:srgbClr val="FFFFF6">
                <a:alpha val="89803"/>
              </a:srgbClr>
            </a:solidFill>
          </p:spPr>
        </p:sp>
        <p:sp>
          <p:nvSpPr>
            <p:cNvPr id="10" name="TextBox 5"/>
            <p:cNvSpPr txBox="1"/>
            <p:nvPr/>
          </p:nvSpPr>
          <p:spPr>
            <a:xfrm>
              <a:off x="1373510" y="225457"/>
              <a:ext cx="4676812" cy="10316791"/>
            </a:xfrm>
            <a:prstGeom prst="rect">
              <a:avLst/>
            </a:prstGeom>
          </p:spPr>
          <p:txBody>
            <a:bodyPr lIns="0" tIns="0" rIns="0" bIns="0" rtlCol="0" anchor="t">
              <a:spAutoFit/>
            </a:bodyPr>
            <a:lstStyle/>
            <a:p>
              <a:pPr algn="ctr">
                <a:lnSpc>
                  <a:spcPts val="4500"/>
                </a:lnSpc>
              </a:pPr>
              <a:r>
                <a:rPr lang="en-US" sz="3000" b="1" spc="30" dirty="0">
                  <a:solidFill>
                    <a:srgbClr val="69ADC6"/>
                  </a:solidFill>
                  <a:latin typeface="Open Sans Bold"/>
                </a:rPr>
                <a:t>TARGET COUNTIES</a:t>
              </a:r>
            </a:p>
            <a:p>
              <a:pPr algn="ctr">
                <a:lnSpc>
                  <a:spcPts val="4500"/>
                </a:lnSpc>
              </a:pPr>
              <a:endParaRPr lang="en-US" sz="3000" spc="30" dirty="0">
                <a:solidFill>
                  <a:srgbClr val="69ADC6"/>
                </a:solidFill>
                <a:latin typeface="Open Sans Bold"/>
              </a:endParaRPr>
            </a:p>
            <a:p>
              <a:pPr algn="ctr">
                <a:lnSpc>
                  <a:spcPts val="4500"/>
                </a:lnSpc>
              </a:pPr>
              <a:r>
                <a:rPr lang="en-US" sz="3000" spc="30" dirty="0">
                  <a:solidFill>
                    <a:srgbClr val="69ADC6"/>
                  </a:solidFill>
                  <a:latin typeface="Open Sans"/>
                </a:rPr>
                <a:t>Flathead (102,106)</a:t>
              </a:r>
            </a:p>
            <a:p>
              <a:pPr algn="ctr">
                <a:lnSpc>
                  <a:spcPts val="4500"/>
                </a:lnSpc>
              </a:pPr>
              <a:r>
                <a:rPr lang="en-US" sz="3000" spc="30" dirty="0">
                  <a:solidFill>
                    <a:srgbClr val="69ADC6"/>
                  </a:solidFill>
                  <a:latin typeface="Open Sans"/>
                </a:rPr>
                <a:t>Gallatin (111,876)</a:t>
              </a:r>
            </a:p>
            <a:p>
              <a:pPr algn="ctr">
                <a:lnSpc>
                  <a:spcPts val="4500"/>
                </a:lnSpc>
              </a:pPr>
              <a:r>
                <a:rPr lang="en-US" sz="3000" spc="30" dirty="0">
                  <a:solidFill>
                    <a:srgbClr val="69ADC6"/>
                  </a:solidFill>
                  <a:latin typeface="Open Sans"/>
                </a:rPr>
                <a:t>Lake (30,250)</a:t>
              </a:r>
            </a:p>
            <a:p>
              <a:pPr algn="ctr">
                <a:lnSpc>
                  <a:spcPts val="4500"/>
                </a:lnSpc>
              </a:pPr>
              <a:r>
                <a:rPr lang="en-US" sz="3000" spc="30" dirty="0">
                  <a:solidFill>
                    <a:srgbClr val="69ADC6"/>
                  </a:solidFill>
                  <a:latin typeface="Open Sans"/>
                </a:rPr>
                <a:t>Lewis and Clark (68,700)</a:t>
              </a:r>
            </a:p>
            <a:p>
              <a:pPr algn="ctr">
                <a:lnSpc>
                  <a:spcPts val="4500"/>
                </a:lnSpc>
              </a:pPr>
              <a:r>
                <a:rPr lang="en-US" sz="3000" spc="30" dirty="0">
                  <a:solidFill>
                    <a:srgbClr val="69ADC6"/>
                  </a:solidFill>
                  <a:latin typeface="Open Sans"/>
                </a:rPr>
                <a:t>Mineral (4,316)</a:t>
              </a:r>
            </a:p>
            <a:p>
              <a:pPr algn="ctr">
                <a:lnSpc>
                  <a:spcPts val="4500"/>
                </a:lnSpc>
              </a:pPr>
              <a:r>
                <a:rPr lang="en-US" sz="3000" spc="30" dirty="0">
                  <a:solidFill>
                    <a:srgbClr val="69ADC6"/>
                  </a:solidFill>
                  <a:latin typeface="Open Sans"/>
                </a:rPr>
                <a:t>Park (16,736)</a:t>
              </a:r>
            </a:p>
            <a:p>
              <a:pPr algn="ctr">
                <a:lnSpc>
                  <a:spcPts val="4500"/>
                </a:lnSpc>
              </a:pPr>
              <a:r>
                <a:rPr lang="en-US" sz="3000" spc="30" dirty="0">
                  <a:solidFill>
                    <a:srgbClr val="69ADC6"/>
                  </a:solidFill>
                  <a:latin typeface="Open Sans"/>
                </a:rPr>
                <a:t>Silver Bow (34,993)</a:t>
              </a:r>
            </a:p>
            <a:p>
              <a:pPr algn="ctr">
                <a:lnSpc>
                  <a:spcPts val="4500"/>
                </a:lnSpc>
              </a:pPr>
              <a:endParaRPr lang="en-US" sz="3000" b="1" spc="30" dirty="0">
                <a:solidFill>
                  <a:srgbClr val="69ADC6"/>
                </a:solidFill>
                <a:latin typeface="Open Sans Bold"/>
              </a:endParaRPr>
            </a:p>
            <a:p>
              <a:pPr algn="ctr">
                <a:lnSpc>
                  <a:spcPts val="4500"/>
                </a:lnSpc>
              </a:pPr>
              <a:r>
                <a:rPr lang="en-US" sz="3000" b="1" spc="30" dirty="0">
                  <a:solidFill>
                    <a:srgbClr val="69ADC6"/>
                  </a:solidFill>
                  <a:latin typeface="Open Sans Bold"/>
                </a:rPr>
                <a:t>TOTAL 368,977</a:t>
              </a:r>
            </a:p>
          </p:txBody>
        </p:sp>
      </p:grpSp>
      <p:pic>
        <p:nvPicPr>
          <p:cNvPr id="11" name="Picture 10" descr="MONTANA TARGET COUNTIES.png"/>
          <p:cNvPicPr>
            <a:picLocks noChangeAspect="1"/>
          </p:cNvPicPr>
          <p:nvPr/>
        </p:nvPicPr>
        <p:blipFill>
          <a:blip r:embed="rId3"/>
          <a:stretch>
            <a:fillRect/>
          </a:stretch>
        </p:blipFill>
        <p:spPr>
          <a:xfrm>
            <a:off x="678019" y="1317253"/>
            <a:ext cx="11112897" cy="734331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100"/>
            <a:ext cx="18288000" cy="10287000"/>
          </a:xfrm>
          <a:prstGeom prst="rect">
            <a:avLst/>
          </a:prstGeom>
          <a:solidFill>
            <a:srgbClr val="7DBBC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10749562" y="2351719"/>
            <a:ext cx="4871438" cy="5583562"/>
            <a:chOff x="612005" y="0"/>
            <a:chExt cx="6495251" cy="7444749"/>
          </a:xfrm>
        </p:grpSpPr>
        <p:sp>
          <p:nvSpPr>
            <p:cNvPr id="8" name="AutoShape 3"/>
            <p:cNvSpPr/>
            <p:nvPr/>
          </p:nvSpPr>
          <p:spPr>
            <a:xfrm>
              <a:off x="612005" y="0"/>
              <a:ext cx="6495251" cy="7444749"/>
            </a:xfrm>
            <a:prstGeom prst="rect">
              <a:avLst/>
            </a:prstGeom>
            <a:solidFill>
              <a:srgbClr val="FFFFF6">
                <a:alpha val="89803"/>
              </a:srgbClr>
            </a:solidFill>
          </p:spPr>
        </p:sp>
        <p:sp>
          <p:nvSpPr>
            <p:cNvPr id="9" name="TextBox 4"/>
            <p:cNvSpPr txBox="1"/>
            <p:nvPr/>
          </p:nvSpPr>
          <p:spPr>
            <a:xfrm>
              <a:off x="1376426" y="952576"/>
              <a:ext cx="5043634" cy="5360441"/>
            </a:xfrm>
            <a:prstGeom prst="rect">
              <a:avLst/>
            </a:prstGeom>
          </p:spPr>
          <p:txBody>
            <a:bodyPr lIns="0" tIns="0" rIns="0" bIns="0" rtlCol="0" anchor="t">
              <a:spAutoFit/>
            </a:bodyPr>
            <a:lstStyle/>
            <a:p>
              <a:pPr algn="ctr">
                <a:lnSpc>
                  <a:spcPts val="4500"/>
                </a:lnSpc>
              </a:pPr>
              <a:r>
                <a:rPr lang="en-US" sz="3000" b="1" spc="30" dirty="0">
                  <a:solidFill>
                    <a:srgbClr val="69ADC6"/>
                  </a:solidFill>
                  <a:latin typeface="Open Sans Bold"/>
                </a:rPr>
                <a:t>IDAHO TARGET COUNTIES</a:t>
              </a:r>
            </a:p>
            <a:p>
              <a:pPr algn="ctr">
                <a:lnSpc>
                  <a:spcPts val="4500"/>
                </a:lnSpc>
              </a:pPr>
              <a:endParaRPr dirty="0"/>
            </a:p>
            <a:p>
              <a:pPr algn="ctr">
                <a:lnSpc>
                  <a:spcPts val="4500"/>
                </a:lnSpc>
              </a:pPr>
              <a:r>
                <a:rPr lang="en-US" sz="3000" spc="30" dirty="0">
                  <a:solidFill>
                    <a:srgbClr val="69ADC6"/>
                  </a:solidFill>
                  <a:latin typeface="Open Sans"/>
                </a:rPr>
                <a:t>Payette (23,551)</a:t>
              </a:r>
            </a:p>
            <a:p>
              <a:pPr algn="ctr">
                <a:lnSpc>
                  <a:spcPts val="4500"/>
                </a:lnSpc>
              </a:pPr>
              <a:r>
                <a:rPr lang="en-US" sz="3000" spc="30" dirty="0">
                  <a:solidFill>
                    <a:srgbClr val="69ADC6"/>
                  </a:solidFill>
                  <a:latin typeface="Open Sans"/>
                </a:rPr>
                <a:t>Washington (10,161)</a:t>
              </a:r>
            </a:p>
            <a:p>
              <a:pPr algn="ctr">
                <a:lnSpc>
                  <a:spcPts val="4500"/>
                </a:lnSpc>
              </a:pPr>
              <a:endParaRPr dirty="0"/>
            </a:p>
            <a:p>
              <a:pPr algn="ctr">
                <a:lnSpc>
                  <a:spcPts val="4500"/>
                </a:lnSpc>
              </a:pPr>
              <a:r>
                <a:rPr lang="en-US" sz="3000" b="1" spc="30" dirty="0">
                  <a:solidFill>
                    <a:srgbClr val="69ADC6"/>
                  </a:solidFill>
                  <a:latin typeface="Open Sans Bold"/>
                </a:rPr>
                <a:t>TOTAL 33,712</a:t>
              </a:r>
            </a:p>
          </p:txBody>
        </p:sp>
      </p:grpSp>
      <p:pic>
        <p:nvPicPr>
          <p:cNvPr id="10" name="Picture 9" descr="IDAHO MAP SHOWING JUST PAYETTE AND WASHINGTON COUNTIES.png"/>
          <p:cNvPicPr>
            <a:picLocks noChangeAspect="1"/>
          </p:cNvPicPr>
          <p:nvPr/>
        </p:nvPicPr>
        <p:blipFill>
          <a:blip r:embed="rId3"/>
          <a:stretch>
            <a:fillRect/>
          </a:stretch>
        </p:blipFill>
        <p:spPr>
          <a:xfrm rot="21022441">
            <a:off x="3280146" y="615387"/>
            <a:ext cx="5838990" cy="89916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190500"/>
            <a:ext cx="18288000" cy="10287000"/>
          </a:xfrm>
          <a:prstGeom prst="rect">
            <a:avLst/>
          </a:prstGeom>
        </p:spPr>
      </p:pic>
      <p:sp>
        <p:nvSpPr>
          <p:cNvPr id="3" name="Slide Number Placeholder 2">
            <a:extLst>
              <a:ext uri="{FF2B5EF4-FFF2-40B4-BE49-F238E27FC236}">
                <a16:creationId xmlns:a16="http://schemas.microsoft.com/office/drawing/2014/main" id="{E4CC91CA-0DE1-4609-BB93-1B886F1EAA3B}"/>
              </a:ext>
            </a:extLst>
          </p:cNvPr>
          <p:cNvSpPr>
            <a:spLocks noGrp="1"/>
          </p:cNvSpPr>
          <p:nvPr>
            <p:ph type="sldNum" sz="quarter" idx="12"/>
          </p:nvPr>
        </p:nvSpPr>
        <p:spPr/>
        <p:txBody>
          <a:bodyPr/>
          <a:lstStyle/>
          <a:p>
            <a:fld id="{B6F15528-21DE-4FAA-801E-634DDDAF4B2B}" type="slidenum">
              <a:rPr lang="en-US" smtClean="0"/>
              <a:pPr/>
              <a:t>33</a:t>
            </a:fld>
            <a:endParaRPr lang="en-US" dirty="0"/>
          </a:p>
        </p:txBody>
      </p:sp>
      <p:sp>
        <p:nvSpPr>
          <p:cNvPr id="4" name="Footer Placeholder 3">
            <a:extLst>
              <a:ext uri="{FF2B5EF4-FFF2-40B4-BE49-F238E27FC236}">
                <a16:creationId xmlns:a16="http://schemas.microsoft.com/office/drawing/2014/main" id="{23A27290-6351-4C1C-B00D-FD5D4BE82635}"/>
              </a:ext>
            </a:extLst>
          </p:cNvPr>
          <p:cNvSpPr>
            <a:spLocks noGrp="1"/>
          </p:cNvSpPr>
          <p:nvPr>
            <p:ph type="ftr" sz="quarter" idx="11"/>
          </p:nvPr>
        </p:nvSpPr>
        <p:spPr/>
        <p:txBody>
          <a:bodyPr/>
          <a:lstStyle/>
          <a:p>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6"/>
        </a:solidFill>
        <a:effectLst/>
      </p:bgPr>
    </p:bg>
    <p:spTree>
      <p:nvGrpSpPr>
        <p:cNvPr id="1" name=""/>
        <p:cNvGrpSpPr/>
        <p:nvPr/>
      </p:nvGrpSpPr>
      <p:grpSpPr>
        <a:xfrm>
          <a:off x="0" y="0"/>
          <a:ext cx="0" cy="0"/>
          <a:chOff x="0" y="0"/>
          <a:chExt cx="0" cy="0"/>
        </a:xfrm>
      </p:grpSpPr>
      <p:sp>
        <p:nvSpPr>
          <p:cNvPr id="2" name="AutoShape 2"/>
          <p:cNvSpPr/>
          <p:nvPr/>
        </p:nvSpPr>
        <p:spPr>
          <a:xfrm>
            <a:off x="-101424" y="5124045"/>
            <a:ext cx="18490848" cy="5186958"/>
          </a:xfrm>
          <a:prstGeom prst="rect">
            <a:avLst/>
          </a:prstGeom>
          <a:solidFill>
            <a:srgbClr val="0E72A2"/>
          </a:solidFill>
        </p:spPr>
      </p:sp>
      <p:sp>
        <p:nvSpPr>
          <p:cNvPr id="3" name="TextBox 3"/>
          <p:cNvSpPr txBox="1"/>
          <p:nvPr/>
        </p:nvSpPr>
        <p:spPr>
          <a:xfrm>
            <a:off x="8999918" y="2517093"/>
            <a:ext cx="8145082" cy="1712007"/>
          </a:xfrm>
          <a:prstGeom prst="rect">
            <a:avLst/>
          </a:prstGeom>
        </p:spPr>
        <p:txBody>
          <a:bodyPr lIns="0" tIns="0" rIns="0" bIns="0" rtlCol="0" anchor="t">
            <a:spAutoFit/>
          </a:bodyPr>
          <a:lstStyle/>
          <a:p>
            <a:pPr>
              <a:lnSpc>
                <a:spcPts val="4500"/>
              </a:lnSpc>
            </a:pPr>
            <a:r>
              <a:rPr lang="en-US" sz="3000" b="0" i="0" spc="30" dirty="0">
                <a:solidFill>
                  <a:srgbClr val="2E8EB3"/>
                </a:solidFill>
                <a:latin typeface="Open Sans"/>
              </a:rPr>
              <a:t>“The program changed me and I’m now a peer mentor. I know about this disease better and have the tools to stay sober.”</a:t>
            </a:r>
          </a:p>
        </p:txBody>
      </p:sp>
      <p:pic>
        <p:nvPicPr>
          <p:cNvPr id="4" name="Picture 4"/>
          <p:cNvPicPr>
            <a:picLocks noChangeAspect="1"/>
          </p:cNvPicPr>
          <p:nvPr/>
        </p:nvPicPr>
        <p:blipFill>
          <a:blip r:embed="rId2">
            <a:alphaModFix amt="90000"/>
          </a:blip>
          <a:srcRect t="16428" b="5542"/>
          <a:stretch>
            <a:fillRect/>
          </a:stretch>
        </p:blipFill>
        <p:spPr>
          <a:xfrm>
            <a:off x="9877732" y="6117442"/>
            <a:ext cx="6807051" cy="3200163"/>
          </a:xfrm>
          <a:prstGeom prst="rect">
            <a:avLst/>
          </a:prstGeom>
        </p:spPr>
      </p:pic>
      <p:pic>
        <p:nvPicPr>
          <p:cNvPr id="5" name="Picture 5"/>
          <p:cNvPicPr>
            <a:picLocks noChangeAspect="1"/>
          </p:cNvPicPr>
          <p:nvPr/>
        </p:nvPicPr>
        <p:blipFill>
          <a:blip r:embed="rId3">
            <a:alphaModFix amt="90000"/>
          </a:blip>
          <a:srcRect t="3777" b="30123"/>
          <a:stretch>
            <a:fillRect/>
          </a:stretch>
        </p:blipFill>
        <p:spPr>
          <a:xfrm>
            <a:off x="1028700" y="993398"/>
            <a:ext cx="6807051" cy="3200163"/>
          </a:xfrm>
          <a:prstGeom prst="rect">
            <a:avLst/>
          </a:prstGeom>
        </p:spPr>
      </p:pic>
      <p:sp>
        <p:nvSpPr>
          <p:cNvPr id="6" name="TextBox 6"/>
          <p:cNvSpPr txBox="1"/>
          <p:nvPr/>
        </p:nvSpPr>
        <p:spPr>
          <a:xfrm>
            <a:off x="914400" y="7056574"/>
            <a:ext cx="8229600" cy="1134926"/>
          </a:xfrm>
          <a:prstGeom prst="rect">
            <a:avLst/>
          </a:prstGeom>
        </p:spPr>
        <p:txBody>
          <a:bodyPr wrap="square" lIns="0" tIns="0" rIns="0" bIns="0" rtlCol="0" anchor="t">
            <a:spAutoFit/>
          </a:bodyPr>
          <a:lstStyle/>
          <a:p>
            <a:pPr>
              <a:lnSpc>
                <a:spcPts val="4500"/>
              </a:lnSpc>
            </a:pPr>
            <a:r>
              <a:rPr lang="en-US" sz="3000" b="0" i="0" spc="30" dirty="0">
                <a:solidFill>
                  <a:srgbClr val="FFFFF6"/>
                </a:solidFill>
                <a:latin typeface="Open Sans"/>
              </a:rPr>
              <a:t>“They truly, honestly care about me and want me to have a fruitful and productive future.”</a:t>
            </a:r>
          </a:p>
        </p:txBody>
      </p:sp>
      <p:sp>
        <p:nvSpPr>
          <p:cNvPr id="7" name="TextBox 6">
            <a:extLst>
              <a:ext uri="{FF2B5EF4-FFF2-40B4-BE49-F238E27FC236}">
                <a16:creationId xmlns:a16="http://schemas.microsoft.com/office/drawing/2014/main" id="{EB238616-BC30-4080-9363-B0CA1DDB637E}"/>
              </a:ext>
            </a:extLst>
          </p:cNvPr>
          <p:cNvSpPr txBox="1"/>
          <p:nvPr/>
        </p:nvSpPr>
        <p:spPr>
          <a:xfrm>
            <a:off x="9029700" y="714970"/>
            <a:ext cx="8115300" cy="1015663"/>
          </a:xfrm>
          <a:prstGeom prst="rect">
            <a:avLst/>
          </a:prstGeom>
          <a:noFill/>
        </p:spPr>
        <p:txBody>
          <a:bodyPr wrap="square" rtlCol="0">
            <a:spAutoFit/>
          </a:bodyPr>
          <a:lstStyle/>
          <a:p>
            <a:r>
              <a:rPr lang="en-US" sz="6000" b="1" i="1" dirty="0">
                <a:solidFill>
                  <a:srgbClr val="2E8EB3"/>
                </a:solidFill>
              </a:rPr>
              <a:t>It’s All About People</a:t>
            </a:r>
          </a:p>
        </p:txBody>
      </p:sp>
      <p:sp>
        <p:nvSpPr>
          <p:cNvPr id="8" name="Slide Number Placeholder 7">
            <a:extLst>
              <a:ext uri="{FF2B5EF4-FFF2-40B4-BE49-F238E27FC236}">
                <a16:creationId xmlns:a16="http://schemas.microsoft.com/office/drawing/2014/main" id="{A2BB4832-1A79-4AA5-ACC9-0DA9D061E729}"/>
              </a:ext>
            </a:extLst>
          </p:cNvPr>
          <p:cNvSpPr>
            <a:spLocks noGrp="1"/>
          </p:cNvSpPr>
          <p:nvPr>
            <p:ph type="sldNum" sz="quarter" idx="12"/>
          </p:nvPr>
        </p:nvSpPr>
        <p:spPr/>
        <p:txBody>
          <a:bodyPr/>
          <a:lstStyle/>
          <a:p>
            <a:fld id="{B6F15528-21DE-4FAA-801E-634DDDAF4B2B}" type="slidenum">
              <a:rPr lang="en-US" smtClean="0"/>
              <a:pPr/>
              <a:t>34</a:t>
            </a:fld>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8288000" cy="10287000"/>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AutoShape 2"/>
          <p:cNvSpPr/>
          <p:nvPr/>
        </p:nvSpPr>
        <p:spPr>
          <a:xfrm>
            <a:off x="0" y="16629"/>
            <a:ext cx="8610600" cy="10270371"/>
          </a:xfrm>
          <a:prstGeom prst="rect">
            <a:avLst/>
          </a:prstGeom>
          <a:solidFill>
            <a:srgbClr val="FFFFF6"/>
          </a:solidFill>
        </p:spPr>
      </p:sp>
      <p:sp>
        <p:nvSpPr>
          <p:cNvPr id="16" name="TextBox 3"/>
          <p:cNvSpPr txBox="1"/>
          <p:nvPr/>
        </p:nvSpPr>
        <p:spPr>
          <a:xfrm>
            <a:off x="10820400" y="638175"/>
            <a:ext cx="6057900" cy="2295525"/>
          </a:xfrm>
          <a:prstGeom prst="rect">
            <a:avLst/>
          </a:prstGeom>
        </p:spPr>
        <p:txBody>
          <a:bodyPr wrap="square" lIns="0" tIns="0" rIns="0" bIns="0" rtlCol="0" anchor="t">
            <a:spAutoFit/>
          </a:bodyPr>
          <a:lstStyle/>
          <a:p>
            <a:pPr algn="r">
              <a:lnSpc>
                <a:spcPts val="9000"/>
              </a:lnSpc>
            </a:pPr>
            <a:r>
              <a:rPr lang="en-US" sz="7500" spc="225" dirty="0">
                <a:solidFill>
                  <a:schemeClr val="bg1"/>
                </a:solidFill>
                <a:latin typeface="Open Sans Bold"/>
              </a:rPr>
              <a:t>Contact Information</a:t>
            </a:r>
          </a:p>
        </p:txBody>
      </p:sp>
      <p:grpSp>
        <p:nvGrpSpPr>
          <p:cNvPr id="17" name="Group 4"/>
          <p:cNvGrpSpPr/>
          <p:nvPr/>
        </p:nvGrpSpPr>
        <p:grpSpPr>
          <a:xfrm>
            <a:off x="1333359" y="1562100"/>
            <a:ext cx="7079875" cy="5204218"/>
            <a:chOff x="0" y="-930630"/>
            <a:chExt cx="9439833" cy="6938957"/>
          </a:xfrm>
        </p:grpSpPr>
        <p:sp>
          <p:nvSpPr>
            <p:cNvPr id="18" name="TextBox 5"/>
            <p:cNvSpPr txBox="1"/>
            <p:nvPr/>
          </p:nvSpPr>
          <p:spPr>
            <a:xfrm>
              <a:off x="0" y="1710970"/>
              <a:ext cx="6756588" cy="768301"/>
            </a:xfrm>
            <a:prstGeom prst="rect">
              <a:avLst/>
            </a:prstGeom>
          </p:spPr>
          <p:txBody>
            <a:bodyPr wrap="square" lIns="0" tIns="0" rIns="0" bIns="0" rtlCol="0" anchor="t">
              <a:spAutoFit/>
            </a:bodyPr>
            <a:lstStyle/>
            <a:p>
              <a:pPr>
                <a:lnSpc>
                  <a:spcPts val="4620"/>
                </a:lnSpc>
              </a:pPr>
              <a:r>
                <a:rPr lang="en-US" sz="3300" b="1" spc="429" dirty="0">
                  <a:solidFill>
                    <a:srgbClr val="69ADC6"/>
                  </a:solidFill>
                  <a:latin typeface="Open Sans"/>
                </a:rPr>
                <a:t>EMAIL ADDRESS</a:t>
              </a:r>
            </a:p>
          </p:txBody>
        </p:sp>
        <p:sp>
          <p:nvSpPr>
            <p:cNvPr id="19" name="TextBox 6"/>
            <p:cNvSpPr txBox="1"/>
            <p:nvPr/>
          </p:nvSpPr>
          <p:spPr>
            <a:xfrm>
              <a:off x="0" y="2616094"/>
              <a:ext cx="9439833" cy="743793"/>
            </a:xfrm>
            <a:prstGeom prst="rect">
              <a:avLst/>
            </a:prstGeom>
          </p:spPr>
          <p:txBody>
            <a:bodyPr lIns="0" tIns="0" rIns="0" bIns="0" rtlCol="0" anchor="t">
              <a:spAutoFit/>
            </a:bodyPr>
            <a:lstStyle/>
            <a:p>
              <a:pPr>
                <a:lnSpc>
                  <a:spcPts val="4500"/>
                </a:lnSpc>
              </a:pPr>
              <a:r>
                <a:rPr lang="en-US" sz="3000" spc="30" dirty="0">
                  <a:solidFill>
                    <a:srgbClr val="69ADC6"/>
                  </a:solidFill>
                  <a:latin typeface="Open Sans"/>
                </a:rPr>
                <a:t>efletcher@fletchergroup.net</a:t>
              </a:r>
            </a:p>
          </p:txBody>
        </p:sp>
        <p:sp>
          <p:nvSpPr>
            <p:cNvPr id="20" name="TextBox 7"/>
            <p:cNvSpPr txBox="1"/>
            <p:nvPr/>
          </p:nvSpPr>
          <p:spPr>
            <a:xfrm>
              <a:off x="0" y="4352570"/>
              <a:ext cx="6045388" cy="768301"/>
            </a:xfrm>
            <a:prstGeom prst="rect">
              <a:avLst/>
            </a:prstGeom>
          </p:spPr>
          <p:txBody>
            <a:bodyPr wrap="square" lIns="0" tIns="0" rIns="0" bIns="0" rtlCol="0" anchor="t">
              <a:spAutoFit/>
            </a:bodyPr>
            <a:lstStyle/>
            <a:p>
              <a:pPr>
                <a:lnSpc>
                  <a:spcPts val="4620"/>
                </a:lnSpc>
              </a:pPr>
              <a:r>
                <a:rPr lang="en-US" sz="3300" b="1" spc="429" dirty="0">
                  <a:solidFill>
                    <a:srgbClr val="69ADC6"/>
                  </a:solidFill>
                  <a:latin typeface="Open Sans"/>
                </a:rPr>
                <a:t>PHONE NUMBER</a:t>
              </a:r>
            </a:p>
          </p:txBody>
        </p:sp>
        <p:sp>
          <p:nvSpPr>
            <p:cNvPr id="21" name="TextBox 8"/>
            <p:cNvSpPr txBox="1"/>
            <p:nvPr/>
          </p:nvSpPr>
          <p:spPr>
            <a:xfrm>
              <a:off x="0" y="5257694"/>
              <a:ext cx="9439833" cy="750633"/>
            </a:xfrm>
            <a:prstGeom prst="rect">
              <a:avLst/>
            </a:prstGeom>
          </p:spPr>
          <p:txBody>
            <a:bodyPr lIns="0" tIns="0" rIns="0" bIns="0" rtlCol="0" anchor="t">
              <a:spAutoFit/>
            </a:bodyPr>
            <a:lstStyle/>
            <a:p>
              <a:pPr>
                <a:lnSpc>
                  <a:spcPts val="4500"/>
                </a:lnSpc>
              </a:pPr>
              <a:r>
                <a:rPr lang="en-US" sz="3000" spc="30" dirty="0">
                  <a:solidFill>
                    <a:srgbClr val="69ADC6"/>
                  </a:solidFill>
                  <a:latin typeface="Open Sans"/>
                </a:rPr>
                <a:t>(606) 657-4662</a:t>
              </a:r>
              <a:endParaRPr lang="en-US" sz="3000" spc="30" dirty="0">
                <a:solidFill>
                  <a:srgbClr val="1B85AF"/>
                </a:solidFill>
                <a:latin typeface="Open sans"/>
                <a:cs typeface="Open sans"/>
              </a:endParaRPr>
            </a:p>
          </p:txBody>
        </p:sp>
        <p:sp>
          <p:nvSpPr>
            <p:cNvPr id="22" name="TextBox 9"/>
            <p:cNvSpPr txBox="1"/>
            <p:nvPr/>
          </p:nvSpPr>
          <p:spPr>
            <a:xfrm>
              <a:off x="0" y="-930630"/>
              <a:ext cx="9093388" cy="768301"/>
            </a:xfrm>
            <a:prstGeom prst="rect">
              <a:avLst/>
            </a:prstGeom>
          </p:spPr>
          <p:txBody>
            <a:bodyPr wrap="square" lIns="0" tIns="0" rIns="0" bIns="0" rtlCol="0" anchor="t">
              <a:spAutoFit/>
            </a:bodyPr>
            <a:lstStyle/>
            <a:p>
              <a:pPr>
                <a:lnSpc>
                  <a:spcPts val="4620"/>
                </a:lnSpc>
              </a:pPr>
              <a:r>
                <a:rPr lang="en-US" sz="3300" b="1" spc="429" dirty="0">
                  <a:solidFill>
                    <a:srgbClr val="69ADC6"/>
                  </a:solidFill>
                  <a:latin typeface="Open Sans"/>
                </a:rPr>
                <a:t>ERNIE FLETCHER, MD</a:t>
              </a:r>
            </a:p>
          </p:txBody>
        </p:sp>
        <p:sp>
          <p:nvSpPr>
            <p:cNvPr id="23" name="TextBox 10"/>
            <p:cNvSpPr txBox="1"/>
            <p:nvPr/>
          </p:nvSpPr>
          <p:spPr>
            <a:xfrm>
              <a:off x="0" y="-17886"/>
              <a:ext cx="9439833" cy="743793"/>
            </a:xfrm>
            <a:prstGeom prst="rect">
              <a:avLst/>
            </a:prstGeom>
          </p:spPr>
          <p:txBody>
            <a:bodyPr lIns="0" tIns="0" rIns="0" bIns="0" rtlCol="0" anchor="t">
              <a:spAutoFit/>
            </a:bodyPr>
            <a:lstStyle/>
            <a:p>
              <a:pPr>
                <a:lnSpc>
                  <a:spcPts val="4500"/>
                </a:lnSpc>
              </a:pPr>
              <a:r>
                <a:rPr lang="en-US" sz="3000" spc="30" dirty="0">
                  <a:solidFill>
                    <a:srgbClr val="69ADC6"/>
                  </a:solidFill>
                  <a:latin typeface="Open Sans"/>
                </a:rPr>
                <a:t>Fletcher Group Co-Founder</a:t>
              </a:r>
            </a:p>
          </p:txBody>
        </p:sp>
      </p:grpSp>
      <p:pic>
        <p:nvPicPr>
          <p:cNvPr id="24" name="Picture 11"/>
          <p:cNvPicPr>
            <a:picLocks noChangeAspect="1"/>
          </p:cNvPicPr>
          <p:nvPr/>
        </p:nvPicPr>
        <p:blipFill>
          <a:blip r:embed="rId3">
            <a:alphaModFix amt="90000"/>
          </a:blip>
          <a:srcRect t="33418" b="8607"/>
          <a:stretch>
            <a:fillRect/>
          </a:stretch>
        </p:blipFill>
        <p:spPr>
          <a:xfrm>
            <a:off x="10567338" y="3619500"/>
            <a:ext cx="6691962" cy="5823113"/>
          </a:xfrm>
          <a:prstGeom prst="rect">
            <a:avLst/>
          </a:prstGeom>
        </p:spPr>
      </p:pic>
      <p:sp>
        <p:nvSpPr>
          <p:cNvPr id="25" name="TextBox 7"/>
          <p:cNvSpPr txBox="1"/>
          <p:nvPr/>
        </p:nvSpPr>
        <p:spPr>
          <a:xfrm>
            <a:off x="1378325" y="7581900"/>
            <a:ext cx="3422275" cy="576226"/>
          </a:xfrm>
          <a:prstGeom prst="rect">
            <a:avLst/>
          </a:prstGeom>
        </p:spPr>
        <p:txBody>
          <a:bodyPr wrap="square" lIns="0" tIns="0" rIns="0" bIns="0" rtlCol="0" anchor="t">
            <a:spAutoFit/>
          </a:bodyPr>
          <a:lstStyle/>
          <a:p>
            <a:pPr>
              <a:lnSpc>
                <a:spcPts val="4620"/>
              </a:lnSpc>
            </a:pPr>
            <a:r>
              <a:rPr lang="en-US" sz="3300" b="1" spc="429" dirty="0">
                <a:solidFill>
                  <a:srgbClr val="69ADC6"/>
                </a:solidFill>
                <a:latin typeface="Open Sans"/>
              </a:rPr>
              <a:t>WEBSITE</a:t>
            </a:r>
          </a:p>
        </p:txBody>
      </p:sp>
      <p:sp>
        <p:nvSpPr>
          <p:cNvPr id="26" name="TextBox 8"/>
          <p:cNvSpPr txBox="1"/>
          <p:nvPr/>
        </p:nvSpPr>
        <p:spPr>
          <a:xfrm>
            <a:off x="1378325" y="8260743"/>
            <a:ext cx="7079875" cy="557845"/>
          </a:xfrm>
          <a:prstGeom prst="rect">
            <a:avLst/>
          </a:prstGeom>
        </p:spPr>
        <p:txBody>
          <a:bodyPr lIns="0" tIns="0" rIns="0" bIns="0" rtlCol="0" anchor="t">
            <a:spAutoFit/>
          </a:bodyPr>
          <a:lstStyle/>
          <a:p>
            <a:pPr>
              <a:lnSpc>
                <a:spcPts val="4500"/>
              </a:lnSpc>
            </a:pPr>
            <a:r>
              <a:rPr lang="en-US" sz="3000" spc="30" dirty="0">
                <a:solidFill>
                  <a:srgbClr val="69ADC6"/>
                </a:solidFill>
                <a:latin typeface="Open Sans"/>
              </a:rPr>
              <a:t>fletchergroup.org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rcRect t="7786" b="7786"/>
          <a:stretch>
            <a:fillRect/>
          </a:stretch>
        </a:blipFill>
        <a:effectLst/>
      </p:bgPr>
    </p:bg>
    <p:spTree>
      <p:nvGrpSpPr>
        <p:cNvPr id="1" name=""/>
        <p:cNvGrpSpPr/>
        <p:nvPr/>
      </p:nvGrpSpPr>
      <p:grpSpPr>
        <a:xfrm>
          <a:off x="0" y="0"/>
          <a:ext cx="0" cy="0"/>
          <a:chOff x="0" y="0"/>
          <a:chExt cx="0" cy="0"/>
        </a:xfrm>
      </p:grpSpPr>
      <p:grpSp>
        <p:nvGrpSpPr>
          <p:cNvPr id="6" name="Group 6"/>
          <p:cNvGrpSpPr/>
          <p:nvPr/>
        </p:nvGrpSpPr>
        <p:grpSpPr>
          <a:xfrm>
            <a:off x="1905000" y="6591300"/>
            <a:ext cx="6883508" cy="2949311"/>
            <a:chOff x="632359" y="152584"/>
            <a:chExt cx="8160531" cy="3932417"/>
          </a:xfrm>
        </p:grpSpPr>
        <p:sp>
          <p:nvSpPr>
            <p:cNvPr id="7" name="TextBox 7"/>
            <p:cNvSpPr txBox="1"/>
            <p:nvPr/>
          </p:nvSpPr>
          <p:spPr>
            <a:xfrm>
              <a:off x="632359" y="152584"/>
              <a:ext cx="8160531" cy="1388014"/>
            </a:xfrm>
            <a:prstGeom prst="rect">
              <a:avLst/>
            </a:prstGeom>
          </p:spPr>
          <p:txBody>
            <a:bodyPr lIns="0" tIns="0" rIns="0" bIns="0" rtlCol="0" anchor="t">
              <a:spAutoFit/>
            </a:bodyPr>
            <a:lstStyle/>
            <a:p>
              <a:pPr marL="0" marR="0" lvl="0" indent="0" algn="l" defTabSz="914400" rtl="0" eaLnBrk="1" fontAlgn="auto" latinLnBrk="0" hangingPunct="1">
                <a:lnSpc>
                  <a:spcPts val="7840"/>
                </a:lnSpc>
                <a:spcBef>
                  <a:spcPts val="0"/>
                </a:spcBef>
                <a:spcAft>
                  <a:spcPts val="0"/>
                </a:spcAft>
                <a:buClrTx/>
                <a:buSzTx/>
                <a:buFontTx/>
                <a:buNone/>
                <a:tabLst/>
                <a:defRPr/>
              </a:pPr>
              <a:r>
                <a:rPr kumimoji="0" lang="en-US" sz="5600" b="1" i="0" u="none" strike="noStrike" kern="1200" cap="none" spc="728" normalizeH="0" baseline="0" noProof="0" dirty="0">
                  <a:ln>
                    <a:noFill/>
                  </a:ln>
                  <a:solidFill>
                    <a:srgbClr val="FFFFFF"/>
                  </a:solidFill>
                  <a:effectLst/>
                  <a:uLnTx/>
                  <a:uFillTx/>
                  <a:latin typeface="Open Sans Condensed"/>
                  <a:ea typeface="+mn-ea"/>
                  <a:cs typeface="+mn-cs"/>
                </a:rPr>
                <a:t>ONE VOICE</a:t>
              </a:r>
            </a:p>
          </p:txBody>
        </p:sp>
        <p:sp>
          <p:nvSpPr>
            <p:cNvPr id="8" name="TextBox 8"/>
            <p:cNvSpPr txBox="1"/>
            <p:nvPr/>
          </p:nvSpPr>
          <p:spPr>
            <a:xfrm>
              <a:off x="632359" y="1670749"/>
              <a:ext cx="6775243" cy="2414252"/>
            </a:xfrm>
            <a:prstGeom prst="rect">
              <a:avLst/>
            </a:prstGeom>
          </p:spPr>
          <p:txBody>
            <a:bodyPr wrap="square" lIns="0" tIns="0" rIns="0" bIns="0" rtlCol="0" anchor="t">
              <a:spAutoFit/>
            </a:bodyPr>
            <a:lstStyle/>
            <a:p>
              <a:pPr marL="0" marR="0" lvl="0" indent="0" algn="l" defTabSz="914400" rtl="0" eaLnBrk="1" fontAlgn="auto" latinLnBrk="0" hangingPunct="1">
                <a:lnSpc>
                  <a:spcPts val="3600"/>
                </a:lnSpc>
                <a:spcBef>
                  <a:spcPts val="0"/>
                </a:spcBef>
                <a:spcAft>
                  <a:spcPts val="0"/>
                </a:spcAft>
                <a:buClrTx/>
                <a:buSzTx/>
                <a:buFontTx/>
                <a:buNone/>
                <a:tabLst/>
                <a:defRPr/>
              </a:pPr>
              <a:r>
                <a:rPr kumimoji="0" lang="en-US" sz="2400" b="0" i="0" u="none" strike="noStrike" kern="1200" cap="none" spc="24" normalizeH="0" baseline="0" noProof="0" dirty="0">
                  <a:ln>
                    <a:noFill/>
                  </a:ln>
                  <a:solidFill>
                    <a:srgbClr val="FFFFFF"/>
                  </a:solidFill>
                  <a:effectLst/>
                  <a:uLnTx/>
                  <a:uFillTx/>
                  <a:latin typeface="Open Sans"/>
                  <a:ea typeface="+mn-ea"/>
                  <a:cs typeface="+mn-cs"/>
                </a:rPr>
                <a:t>We work hand-in-hand with NARR and other partners to ensure a nationally unified voice for Recovery Residences supporting people in recovery.</a:t>
              </a:r>
            </a:p>
          </p:txBody>
        </p:sp>
      </p:grpSp>
      <p:sp>
        <p:nvSpPr>
          <p:cNvPr id="11" name="TextBox 5"/>
          <p:cNvSpPr txBox="1"/>
          <p:nvPr/>
        </p:nvSpPr>
        <p:spPr>
          <a:xfrm>
            <a:off x="6019800" y="571500"/>
            <a:ext cx="11277600" cy="2031325"/>
          </a:xfrm>
          <a:prstGeom prst="rect">
            <a:avLst/>
          </a:prstGeom>
        </p:spPr>
        <p:txBody>
          <a:bodyPr wrap="square" lIns="0" tIns="0" rIns="0" bIns="0" rtlCol="0" anchor="t">
            <a:spAutoFit/>
          </a:bodyPr>
          <a:lstStyle/>
          <a:p>
            <a:pPr marL="198120" marR="0" lvl="1"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a:ea typeface="+mn-ea"/>
                <a:cs typeface="Open sans"/>
              </a:rPr>
              <a:t>Dedicated to expanding access to quality Evidence-Based Recovery Housing for all populations, particularly the most vulnerable.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6"/>
        </a:solidFill>
        <a:effectLst/>
      </p:bgPr>
    </p:bg>
    <p:spTree>
      <p:nvGrpSpPr>
        <p:cNvPr id="1" name=""/>
        <p:cNvGrpSpPr/>
        <p:nvPr/>
      </p:nvGrpSpPr>
      <p:grpSpPr>
        <a:xfrm>
          <a:off x="0" y="0"/>
          <a:ext cx="0" cy="0"/>
          <a:chOff x="0" y="0"/>
          <a:chExt cx="0" cy="0"/>
        </a:xfrm>
      </p:grpSpPr>
      <p:grpSp>
        <p:nvGrpSpPr>
          <p:cNvPr id="2" name="Group 2"/>
          <p:cNvGrpSpPr/>
          <p:nvPr/>
        </p:nvGrpSpPr>
        <p:grpSpPr>
          <a:xfrm>
            <a:off x="9906001" y="876300"/>
            <a:ext cx="7368540" cy="8806893"/>
            <a:chOff x="0" y="558223"/>
            <a:chExt cx="9101645" cy="11742524"/>
          </a:xfrm>
        </p:grpSpPr>
        <p:sp>
          <p:nvSpPr>
            <p:cNvPr id="3" name="TextBox 3"/>
            <p:cNvSpPr txBox="1"/>
            <p:nvPr/>
          </p:nvSpPr>
          <p:spPr>
            <a:xfrm>
              <a:off x="18825" y="3611659"/>
              <a:ext cx="9082820" cy="768301"/>
            </a:xfrm>
            <a:prstGeom prst="rect">
              <a:avLst/>
            </a:prstGeom>
          </p:spPr>
          <p:txBody>
            <a:bodyPr lIns="0" tIns="0" rIns="0" bIns="0" rtlCol="0" anchor="t">
              <a:spAutoFit/>
            </a:bodyPr>
            <a:lstStyle/>
            <a:p>
              <a:pPr>
                <a:lnSpc>
                  <a:spcPts val="4620"/>
                </a:lnSpc>
              </a:pPr>
              <a:r>
                <a:rPr lang="en-US" sz="3300" b="1" i="0" spc="429" dirty="0">
                  <a:solidFill>
                    <a:srgbClr val="2E8EB3"/>
                  </a:solidFill>
                  <a:latin typeface="Open Sans"/>
                </a:rPr>
                <a:t>NATIONAL REACH</a:t>
              </a:r>
            </a:p>
          </p:txBody>
        </p:sp>
        <p:sp>
          <p:nvSpPr>
            <p:cNvPr id="4" name="TextBox 4"/>
            <p:cNvSpPr txBox="1"/>
            <p:nvPr/>
          </p:nvSpPr>
          <p:spPr>
            <a:xfrm>
              <a:off x="0" y="4643508"/>
              <a:ext cx="9082820" cy="3052117"/>
            </a:xfrm>
            <a:prstGeom prst="rect">
              <a:avLst/>
            </a:prstGeom>
          </p:spPr>
          <p:txBody>
            <a:bodyPr lIns="0" tIns="0" rIns="0" bIns="0" rtlCol="0" anchor="t">
              <a:spAutoFit/>
            </a:bodyPr>
            <a:lstStyle/>
            <a:p>
              <a:pPr>
                <a:lnSpc>
                  <a:spcPts val="4500"/>
                </a:lnSpc>
              </a:pPr>
              <a:r>
                <a:rPr lang="en-US" sz="3000" b="0" i="0" spc="30" dirty="0">
                  <a:solidFill>
                    <a:srgbClr val="2E8EB3"/>
                  </a:solidFill>
                  <a:latin typeface="Open Sans"/>
                </a:rPr>
                <a:t>We're working in rural communities in Idaho, Montana, Washington, Oregon, Kentucky, Georgia, West Virginia, Ohio, and other rural communities as requested. </a:t>
              </a:r>
            </a:p>
          </p:txBody>
        </p:sp>
        <p:sp>
          <p:nvSpPr>
            <p:cNvPr id="5" name="TextBox 5"/>
            <p:cNvSpPr txBox="1"/>
            <p:nvPr/>
          </p:nvSpPr>
          <p:spPr>
            <a:xfrm>
              <a:off x="0" y="9043367"/>
              <a:ext cx="9082820" cy="768301"/>
            </a:xfrm>
            <a:prstGeom prst="rect">
              <a:avLst/>
            </a:prstGeom>
          </p:spPr>
          <p:txBody>
            <a:bodyPr lIns="0" tIns="0" rIns="0" bIns="0" rtlCol="0" anchor="t">
              <a:spAutoFit/>
            </a:bodyPr>
            <a:lstStyle/>
            <a:p>
              <a:pPr>
                <a:lnSpc>
                  <a:spcPts val="4620"/>
                </a:lnSpc>
              </a:pPr>
              <a:r>
                <a:rPr lang="en-US" sz="3300" b="1" i="0" spc="429" dirty="0">
                  <a:solidFill>
                    <a:srgbClr val="2E8EB3"/>
                  </a:solidFill>
                  <a:latin typeface="Open Sans"/>
                </a:rPr>
                <a:t>HOUSING FOCUS</a:t>
              </a:r>
            </a:p>
          </p:txBody>
        </p:sp>
        <p:sp>
          <p:nvSpPr>
            <p:cNvPr id="6" name="TextBox 6"/>
            <p:cNvSpPr txBox="1"/>
            <p:nvPr/>
          </p:nvSpPr>
          <p:spPr>
            <a:xfrm>
              <a:off x="18825" y="10018071"/>
              <a:ext cx="9082820" cy="2282676"/>
            </a:xfrm>
            <a:prstGeom prst="rect">
              <a:avLst/>
            </a:prstGeom>
          </p:spPr>
          <p:txBody>
            <a:bodyPr lIns="0" tIns="0" rIns="0" bIns="0" rtlCol="0" anchor="t">
              <a:spAutoFit/>
            </a:bodyPr>
            <a:lstStyle/>
            <a:p>
              <a:pPr>
                <a:lnSpc>
                  <a:spcPts val="4500"/>
                </a:lnSpc>
              </a:pPr>
              <a:r>
                <a:rPr lang="en-US" sz="3000" b="0" i="0" spc="30" dirty="0">
                  <a:solidFill>
                    <a:srgbClr val="2E8EB3"/>
                  </a:solidFill>
                  <a:latin typeface="Open Sans"/>
                </a:rPr>
                <a:t>With a particular emphasis on the homeless and those with SUDs </a:t>
              </a:r>
              <a:r>
                <a:rPr lang="en-US" sz="3000" spc="30" dirty="0">
                  <a:solidFill>
                    <a:srgbClr val="2E8EB3"/>
                  </a:solidFill>
                  <a:latin typeface="Open Sans"/>
                </a:rPr>
                <a:t>involved </a:t>
              </a:r>
              <a:r>
                <a:rPr lang="en-US" sz="3000" b="0" i="0" spc="30" dirty="0">
                  <a:solidFill>
                    <a:srgbClr val="2E8EB3"/>
                  </a:solidFill>
                  <a:latin typeface="Open Sans"/>
                </a:rPr>
                <a:t>in the criminal justice system.</a:t>
              </a:r>
            </a:p>
          </p:txBody>
        </p:sp>
        <p:sp>
          <p:nvSpPr>
            <p:cNvPr id="7" name="TextBox 7"/>
            <p:cNvSpPr txBox="1"/>
            <p:nvPr/>
          </p:nvSpPr>
          <p:spPr>
            <a:xfrm>
              <a:off x="0" y="558223"/>
              <a:ext cx="9082820" cy="768301"/>
            </a:xfrm>
            <a:prstGeom prst="rect">
              <a:avLst/>
            </a:prstGeom>
          </p:spPr>
          <p:txBody>
            <a:bodyPr lIns="0" tIns="0" rIns="0" bIns="0" rtlCol="0" anchor="t">
              <a:spAutoFit/>
            </a:bodyPr>
            <a:lstStyle/>
            <a:p>
              <a:pPr>
                <a:lnSpc>
                  <a:spcPts val="4620"/>
                </a:lnSpc>
              </a:pPr>
              <a:r>
                <a:rPr lang="en-US" sz="3300" b="1" i="0" spc="429" dirty="0">
                  <a:solidFill>
                    <a:srgbClr val="2E8EB3"/>
                  </a:solidFill>
                  <a:latin typeface="Open Sans"/>
                </a:rPr>
                <a:t>EVIDENCE-BASED TA</a:t>
              </a:r>
            </a:p>
          </p:txBody>
        </p:sp>
        <p:sp>
          <p:nvSpPr>
            <p:cNvPr id="8" name="TextBox 8"/>
            <p:cNvSpPr txBox="1"/>
            <p:nvPr/>
          </p:nvSpPr>
          <p:spPr>
            <a:xfrm>
              <a:off x="0" y="1554895"/>
              <a:ext cx="9082820" cy="1513235"/>
            </a:xfrm>
            <a:prstGeom prst="rect">
              <a:avLst/>
            </a:prstGeom>
          </p:spPr>
          <p:txBody>
            <a:bodyPr lIns="0" tIns="0" rIns="0" bIns="0" rtlCol="0" anchor="t">
              <a:spAutoFit/>
            </a:bodyPr>
            <a:lstStyle/>
            <a:p>
              <a:pPr>
                <a:lnSpc>
                  <a:spcPts val="4500"/>
                </a:lnSpc>
              </a:pPr>
              <a:r>
                <a:rPr lang="en-US" sz="3000" b="0" i="0" spc="30" dirty="0">
                  <a:solidFill>
                    <a:srgbClr val="2E8EB3"/>
                  </a:solidFill>
                  <a:latin typeface="Open Sans"/>
                </a:rPr>
                <a:t>Field-proven tools and expertise to maximize your effectiveness.</a:t>
              </a:r>
            </a:p>
          </p:txBody>
        </p:sp>
      </p:grpSp>
      <p:pic>
        <p:nvPicPr>
          <p:cNvPr id="9" name="Picture 9"/>
          <p:cNvPicPr>
            <a:picLocks noChangeAspect="1"/>
          </p:cNvPicPr>
          <p:nvPr/>
        </p:nvPicPr>
        <p:blipFill>
          <a:blip r:embed="rId2">
            <a:alphaModFix amt="30000"/>
          </a:blip>
          <a:srcRect l="23053" r="23053"/>
          <a:stretch>
            <a:fillRect/>
          </a:stretch>
        </p:blipFill>
        <p:spPr>
          <a:xfrm>
            <a:off x="0" y="-44010"/>
            <a:ext cx="8463370" cy="10344961"/>
          </a:xfrm>
          <a:prstGeom prst="rect">
            <a:avLst/>
          </a:prstGeom>
        </p:spPr>
      </p:pic>
      <p:grpSp>
        <p:nvGrpSpPr>
          <p:cNvPr id="10" name="Group 10"/>
          <p:cNvGrpSpPr/>
          <p:nvPr/>
        </p:nvGrpSpPr>
        <p:grpSpPr>
          <a:xfrm>
            <a:off x="0" y="571500"/>
            <a:ext cx="7850188" cy="2193154"/>
            <a:chOff x="0" y="-4633898"/>
            <a:chExt cx="10466917" cy="2924205"/>
          </a:xfrm>
        </p:grpSpPr>
        <p:sp>
          <p:nvSpPr>
            <p:cNvPr id="11" name="AutoShape 11"/>
            <p:cNvSpPr/>
            <p:nvPr/>
          </p:nvSpPr>
          <p:spPr>
            <a:xfrm>
              <a:off x="0" y="-4633898"/>
              <a:ext cx="10466917" cy="2924205"/>
            </a:xfrm>
            <a:prstGeom prst="rect">
              <a:avLst/>
            </a:prstGeom>
            <a:solidFill>
              <a:srgbClr val="0E72A2">
                <a:alpha val="89803"/>
              </a:srgbClr>
            </a:solidFill>
          </p:spPr>
        </p:sp>
        <p:sp>
          <p:nvSpPr>
            <p:cNvPr id="12" name="TextBox 12"/>
            <p:cNvSpPr txBox="1"/>
            <p:nvPr/>
          </p:nvSpPr>
          <p:spPr>
            <a:xfrm>
              <a:off x="1618615" y="-3994121"/>
              <a:ext cx="7830185" cy="1533525"/>
            </a:xfrm>
            <a:prstGeom prst="rect">
              <a:avLst/>
            </a:prstGeom>
          </p:spPr>
          <p:txBody>
            <a:bodyPr wrap="square" lIns="0" tIns="0" rIns="0" bIns="0" rtlCol="0" anchor="t">
              <a:spAutoFit/>
            </a:bodyPr>
            <a:lstStyle/>
            <a:p>
              <a:pPr algn="just">
                <a:lnSpc>
                  <a:spcPts val="9000"/>
                </a:lnSpc>
              </a:pPr>
              <a:r>
                <a:rPr lang="en-US" sz="7500" b="1" i="0" spc="225" dirty="0">
                  <a:solidFill>
                    <a:srgbClr val="FFFFF6"/>
                  </a:solidFill>
                  <a:latin typeface="Open Sans"/>
                </a:rPr>
                <a:t>Our Focus</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9ADC6"/>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757388" y="1510540"/>
            <a:ext cx="3449169" cy="2914547"/>
          </a:xfrm>
          <a:prstGeom prst="rect">
            <a:avLst/>
          </a:prstGeom>
        </p:spPr>
      </p:pic>
      <p:pic>
        <p:nvPicPr>
          <p:cNvPr id="4" name="Picture 4"/>
          <p:cNvPicPr>
            <a:picLocks noChangeAspect="1"/>
          </p:cNvPicPr>
          <p:nvPr/>
        </p:nvPicPr>
        <p:blipFill>
          <a:blip r:embed="rId3"/>
          <a:srcRect/>
          <a:stretch>
            <a:fillRect/>
          </a:stretch>
        </p:blipFill>
        <p:spPr>
          <a:xfrm>
            <a:off x="8922129" y="7023408"/>
            <a:ext cx="2883161" cy="2868451"/>
          </a:xfrm>
          <a:prstGeom prst="rect">
            <a:avLst/>
          </a:prstGeom>
        </p:spPr>
      </p:pic>
      <p:pic>
        <p:nvPicPr>
          <p:cNvPr id="5" name="Picture 5"/>
          <p:cNvPicPr>
            <a:picLocks noChangeAspect="1"/>
          </p:cNvPicPr>
          <p:nvPr/>
        </p:nvPicPr>
        <p:blipFill>
          <a:blip r:embed="rId4"/>
          <a:srcRect/>
          <a:stretch>
            <a:fillRect/>
          </a:stretch>
        </p:blipFill>
        <p:spPr>
          <a:xfrm>
            <a:off x="757388" y="4678971"/>
            <a:ext cx="3449169" cy="1465897"/>
          </a:xfrm>
          <a:prstGeom prst="rect">
            <a:avLst/>
          </a:prstGeom>
        </p:spPr>
      </p:pic>
      <p:pic>
        <p:nvPicPr>
          <p:cNvPr id="6" name="Picture 6"/>
          <p:cNvPicPr>
            <a:picLocks noChangeAspect="1"/>
          </p:cNvPicPr>
          <p:nvPr/>
        </p:nvPicPr>
        <p:blipFill>
          <a:blip r:embed="rId5"/>
          <a:srcRect l="1693" t="7909" r="100" b="5993"/>
          <a:stretch>
            <a:fillRect/>
          </a:stretch>
        </p:blipFill>
        <p:spPr>
          <a:xfrm>
            <a:off x="4992889" y="4951376"/>
            <a:ext cx="6797659" cy="1847447"/>
          </a:xfrm>
          <a:prstGeom prst="rect">
            <a:avLst/>
          </a:prstGeom>
        </p:spPr>
      </p:pic>
      <p:pic>
        <p:nvPicPr>
          <p:cNvPr id="7" name="Picture 7"/>
          <p:cNvPicPr>
            <a:picLocks noChangeAspect="1"/>
          </p:cNvPicPr>
          <p:nvPr/>
        </p:nvPicPr>
        <p:blipFill>
          <a:blip r:embed="rId6"/>
          <a:srcRect/>
          <a:stretch>
            <a:fillRect/>
          </a:stretch>
        </p:blipFill>
        <p:spPr>
          <a:xfrm>
            <a:off x="12513666" y="4284325"/>
            <a:ext cx="4645490" cy="2113698"/>
          </a:xfrm>
          <a:prstGeom prst="rect">
            <a:avLst/>
          </a:prstGeom>
        </p:spPr>
      </p:pic>
      <p:pic>
        <p:nvPicPr>
          <p:cNvPr id="8" name="Picture 8"/>
          <p:cNvPicPr>
            <a:picLocks noChangeAspect="1"/>
          </p:cNvPicPr>
          <p:nvPr/>
        </p:nvPicPr>
        <p:blipFill>
          <a:blip r:embed="rId7"/>
          <a:srcRect/>
          <a:stretch>
            <a:fillRect/>
          </a:stretch>
        </p:blipFill>
        <p:spPr>
          <a:xfrm>
            <a:off x="4978146" y="7023408"/>
            <a:ext cx="3172393" cy="2868451"/>
          </a:xfrm>
          <a:prstGeom prst="rect">
            <a:avLst/>
          </a:prstGeom>
        </p:spPr>
      </p:pic>
      <p:pic>
        <p:nvPicPr>
          <p:cNvPr id="9" name="Picture 9"/>
          <p:cNvPicPr>
            <a:picLocks noChangeAspect="1"/>
          </p:cNvPicPr>
          <p:nvPr/>
        </p:nvPicPr>
        <p:blipFill>
          <a:blip r:embed="rId8"/>
          <a:srcRect/>
          <a:stretch>
            <a:fillRect/>
          </a:stretch>
        </p:blipFill>
        <p:spPr>
          <a:xfrm>
            <a:off x="12513666" y="1510540"/>
            <a:ext cx="4645490" cy="2415655"/>
          </a:xfrm>
          <a:prstGeom prst="rect">
            <a:avLst/>
          </a:prstGeom>
        </p:spPr>
      </p:pic>
      <p:pic>
        <p:nvPicPr>
          <p:cNvPr id="10" name="Picture 10"/>
          <p:cNvPicPr>
            <a:picLocks noChangeAspect="1"/>
          </p:cNvPicPr>
          <p:nvPr/>
        </p:nvPicPr>
        <p:blipFill>
          <a:blip r:embed="rId9"/>
          <a:srcRect/>
          <a:stretch>
            <a:fillRect/>
          </a:stretch>
        </p:blipFill>
        <p:spPr>
          <a:xfrm>
            <a:off x="5702478" y="1510540"/>
            <a:ext cx="5232408" cy="3191769"/>
          </a:xfrm>
          <a:prstGeom prst="rect">
            <a:avLst/>
          </a:prstGeom>
        </p:spPr>
      </p:pic>
      <p:pic>
        <p:nvPicPr>
          <p:cNvPr id="11" name="Picture 11"/>
          <p:cNvPicPr>
            <a:picLocks noChangeAspect="1"/>
          </p:cNvPicPr>
          <p:nvPr/>
        </p:nvPicPr>
        <p:blipFill>
          <a:blip r:embed="rId10"/>
          <a:srcRect/>
          <a:stretch>
            <a:fillRect/>
          </a:stretch>
        </p:blipFill>
        <p:spPr>
          <a:xfrm>
            <a:off x="12513666" y="6756153"/>
            <a:ext cx="4645490" cy="3135706"/>
          </a:xfrm>
          <a:prstGeom prst="rect">
            <a:avLst/>
          </a:prstGeom>
        </p:spPr>
      </p:pic>
      <p:sp>
        <p:nvSpPr>
          <p:cNvPr id="12" name="TextBox 12"/>
          <p:cNvSpPr txBox="1"/>
          <p:nvPr/>
        </p:nvSpPr>
        <p:spPr>
          <a:xfrm>
            <a:off x="5767035" y="244380"/>
            <a:ext cx="5787016" cy="838200"/>
          </a:xfrm>
          <a:prstGeom prst="rect">
            <a:avLst/>
          </a:prstGeom>
        </p:spPr>
        <p:txBody>
          <a:bodyPr lIns="0" tIns="0" rIns="0" bIns="0" rtlCol="0" anchor="t">
            <a:spAutoFit/>
          </a:bodyPr>
          <a:lstStyle/>
          <a:p>
            <a:pPr algn="ctr">
              <a:lnSpc>
                <a:spcPts val="5759"/>
              </a:lnSpc>
            </a:pPr>
            <a:r>
              <a:rPr lang="en-US" sz="4800" b="1" i="0" spc="480" dirty="0">
                <a:solidFill>
                  <a:srgbClr val="FFFFF6"/>
                </a:solidFill>
                <a:latin typeface="Open Sans Condensed"/>
              </a:rPr>
              <a:t>PARTNERS</a:t>
            </a:r>
          </a:p>
        </p:txBody>
      </p:sp>
      <p:pic>
        <p:nvPicPr>
          <p:cNvPr id="13" name="Picture 13"/>
          <p:cNvPicPr>
            <a:picLocks noChangeAspect="1"/>
          </p:cNvPicPr>
          <p:nvPr/>
        </p:nvPicPr>
        <p:blipFill>
          <a:blip r:embed="rId11"/>
          <a:srcRect/>
          <a:stretch>
            <a:fillRect/>
          </a:stretch>
        </p:blipFill>
        <p:spPr>
          <a:xfrm>
            <a:off x="757388" y="6398752"/>
            <a:ext cx="3449169" cy="3493107"/>
          </a:xfrm>
          <a:prstGeom prst="rect">
            <a:avLst/>
          </a:prstGeom>
        </p:spPr>
      </p:pic>
      <p:sp>
        <p:nvSpPr>
          <p:cNvPr id="14" name="Slide Number Placeholder 13">
            <a:extLst>
              <a:ext uri="{FF2B5EF4-FFF2-40B4-BE49-F238E27FC236}">
                <a16:creationId xmlns:a16="http://schemas.microsoft.com/office/drawing/2014/main" id="{913BF4F4-4D0B-4E4E-871F-E031D15230EC}"/>
              </a:ext>
            </a:extLst>
          </p:cNvPr>
          <p:cNvSpPr>
            <a:spLocks noGrp="1"/>
          </p:cNvSpPr>
          <p:nvPr>
            <p:ph type="sldNum" sz="quarter" idx="12"/>
          </p:nvPr>
        </p:nvSpPr>
        <p:spPr/>
        <p:txBody>
          <a:bodyPr/>
          <a:lstStyle/>
          <a:p>
            <a:fld id="{B6F15528-21DE-4FAA-801E-634DDDAF4B2B}" type="slidenum">
              <a:rPr lang="en-US" smtClean="0"/>
              <a:pPr/>
              <a:t>6</a:t>
            </a:fld>
            <a:endParaRPr lang="en-US" dirty="0"/>
          </a:p>
        </p:txBody>
      </p:sp>
      <p:sp>
        <p:nvSpPr>
          <p:cNvPr id="15" name="Footer Placeholder 14">
            <a:extLst>
              <a:ext uri="{FF2B5EF4-FFF2-40B4-BE49-F238E27FC236}">
                <a16:creationId xmlns:a16="http://schemas.microsoft.com/office/drawing/2014/main" id="{62342DBF-1D3C-47C6-9FB6-4E0580D838E5}"/>
              </a:ext>
            </a:extLst>
          </p:cNvPr>
          <p:cNvSpPr>
            <a:spLocks noGrp="1"/>
          </p:cNvSpPr>
          <p:nvPr>
            <p:ph type="ftr" sz="quarter" idx="11"/>
          </p:nvPr>
        </p:nvSpPr>
        <p:spPr/>
        <p:txBody>
          <a:bodyPr/>
          <a:lstStyle/>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9">
            <a:extLst>
              <a:ext uri="{FF2B5EF4-FFF2-40B4-BE49-F238E27FC236}">
                <a16:creationId xmlns:a16="http://schemas.microsoft.com/office/drawing/2014/main" id="{954B9720-C090-4B18-98C1-F1250A73418A}"/>
              </a:ext>
            </a:extLst>
          </p:cNvPr>
          <p:cNvSpPr txBox="1">
            <a:spLocks/>
          </p:cNvSpPr>
          <p:nvPr/>
        </p:nvSpPr>
        <p:spPr>
          <a:xfrm>
            <a:off x="12241160" y="1562100"/>
            <a:ext cx="4530200" cy="4676049"/>
          </a:xfrm>
          <a:prstGeom prst="rect">
            <a:avLst/>
          </a:prstGeom>
        </p:spPr>
        <p:txBody>
          <a:bodyPr vert="horz" lIns="137160" tIns="68580" rIns="137160" bIns="68580" rtlCol="0"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8100" dirty="0"/>
              <a:t>NARR Levels of Support</a:t>
            </a:r>
          </a:p>
        </p:txBody>
      </p:sp>
      <p:sp>
        <p:nvSpPr>
          <p:cNvPr id="19" name="Content Placeholder 13">
            <a:extLst>
              <a:ext uri="{FF2B5EF4-FFF2-40B4-BE49-F238E27FC236}">
                <a16:creationId xmlns:a16="http://schemas.microsoft.com/office/drawing/2014/main" id="{B9517315-547E-4C01-A7AB-6D9ACD1368AE}"/>
              </a:ext>
            </a:extLst>
          </p:cNvPr>
          <p:cNvSpPr txBox="1">
            <a:spLocks/>
          </p:cNvSpPr>
          <p:nvPr/>
        </p:nvSpPr>
        <p:spPr>
          <a:xfrm>
            <a:off x="12420600" y="6887498"/>
            <a:ext cx="4903840" cy="1645033"/>
          </a:xfrm>
          <a:prstGeom prst="rect">
            <a:avLst/>
          </a:prstGeom>
        </p:spPr>
        <p:txBody>
          <a:bodyPr vert="horz" lIns="137160" tIns="68580" rIns="137160" bIns="6858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cap="all" dirty="0">
                <a:solidFill>
                  <a:schemeClr val="tx1">
                    <a:lumMod val="85000"/>
                    <a:lumOff val="15000"/>
                  </a:schemeClr>
                </a:solidFill>
              </a:rPr>
              <a:t>Recovery Residences In The Continuum Of Recovery</a:t>
            </a:r>
          </a:p>
        </p:txBody>
      </p:sp>
      <p:pic>
        <p:nvPicPr>
          <p:cNvPr id="20" name="Content Placeholder 8">
            <a:extLst>
              <a:ext uri="{FF2B5EF4-FFF2-40B4-BE49-F238E27FC236}">
                <a16:creationId xmlns:a16="http://schemas.microsoft.com/office/drawing/2014/main" id="{F5D62D31-63A9-4A00-BCD5-07C61ED39DDA}"/>
              </a:ext>
            </a:extLst>
          </p:cNvPr>
          <p:cNvPicPr>
            <a:picLocks noChangeAspect="1"/>
          </p:cNvPicPr>
          <p:nvPr/>
        </p:nvPicPr>
        <p:blipFill>
          <a:blip r:embed="rId3"/>
          <a:stretch>
            <a:fillRect/>
          </a:stretch>
        </p:blipFill>
        <p:spPr>
          <a:xfrm>
            <a:off x="1143000" y="1333500"/>
            <a:ext cx="10665230" cy="7199031"/>
          </a:xfrm>
          <a:prstGeom prst="roundRect">
            <a:avLst>
              <a:gd name="adj" fmla="val 1858"/>
            </a:avLst>
          </a:prstGeom>
          <a:effectLst/>
        </p:spPr>
      </p:pic>
    </p:spTree>
    <p:extLst>
      <p:ext uri="{BB962C8B-B14F-4D97-AF65-F5344CB8AC3E}">
        <p14:creationId xmlns:p14="http://schemas.microsoft.com/office/powerpoint/2010/main" val="2624403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77;p24">
            <a:extLst>
              <a:ext uri="{FF2B5EF4-FFF2-40B4-BE49-F238E27FC236}">
                <a16:creationId xmlns:a16="http://schemas.microsoft.com/office/drawing/2014/main" id="{09725C91-647E-4871-A745-2C09B7728272}"/>
              </a:ext>
            </a:extLst>
          </p:cNvPr>
          <p:cNvPicPr preferRelativeResize="0"/>
          <p:nvPr/>
        </p:nvPicPr>
        <p:blipFill>
          <a:blip r:embed="rId3"/>
          <a:stretch>
            <a:fillRect/>
          </a:stretch>
        </p:blipFill>
        <p:spPr>
          <a:xfrm>
            <a:off x="965200" y="1054099"/>
            <a:ext cx="16357599" cy="8178799"/>
          </a:xfrm>
          <a:prstGeom prst="rect">
            <a:avLst/>
          </a:prstGeom>
          <a:noFill/>
        </p:spPr>
      </p:pic>
    </p:spTree>
    <p:extLst>
      <p:ext uri="{BB962C8B-B14F-4D97-AF65-F5344CB8AC3E}">
        <p14:creationId xmlns:p14="http://schemas.microsoft.com/office/powerpoint/2010/main" val="2089717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15913"/>
            <a:ext cx="2118536" cy="10402913"/>
          </a:xfrm>
          <a:prstGeom prst="rect">
            <a:avLst/>
          </a:prstGeom>
          <a:solidFill>
            <a:srgbClr val="69ADC6">
              <a:alpha val="29803"/>
            </a:srgbClr>
          </a:solidFill>
        </p:spPr>
      </p:sp>
      <p:grpSp>
        <p:nvGrpSpPr>
          <p:cNvPr id="7" name="Group 7"/>
          <p:cNvGrpSpPr/>
          <p:nvPr/>
        </p:nvGrpSpPr>
        <p:grpSpPr>
          <a:xfrm>
            <a:off x="762000" y="3162168"/>
            <a:ext cx="7697788" cy="3962661"/>
            <a:chOff x="0" y="0"/>
            <a:chExt cx="10263717" cy="5283547"/>
          </a:xfrm>
        </p:grpSpPr>
        <p:sp>
          <p:nvSpPr>
            <p:cNvPr id="8" name="AutoShape 8"/>
            <p:cNvSpPr/>
            <p:nvPr/>
          </p:nvSpPr>
          <p:spPr>
            <a:xfrm>
              <a:off x="0" y="0"/>
              <a:ext cx="10263717" cy="4448205"/>
            </a:xfrm>
            <a:prstGeom prst="rect">
              <a:avLst/>
            </a:prstGeom>
            <a:solidFill>
              <a:srgbClr val="0E72A2">
                <a:alpha val="89803"/>
              </a:srgbClr>
            </a:solidFill>
          </p:spPr>
        </p:sp>
        <p:sp>
          <p:nvSpPr>
            <p:cNvPr id="9" name="TextBox 9"/>
            <p:cNvSpPr txBox="1"/>
            <p:nvPr/>
          </p:nvSpPr>
          <p:spPr>
            <a:xfrm>
              <a:off x="688116" y="666900"/>
              <a:ext cx="8887485" cy="4616647"/>
            </a:xfrm>
            <a:prstGeom prst="rect">
              <a:avLst/>
            </a:prstGeom>
          </p:spPr>
          <p:txBody>
            <a:bodyPr lIns="0" tIns="0" rIns="0" bIns="0" rtlCol="0" anchor="t">
              <a:spAutoFit/>
            </a:bodyPr>
            <a:lstStyle/>
            <a:p>
              <a:pPr algn="ctr">
                <a:lnSpc>
                  <a:spcPts val="9000"/>
                </a:lnSpc>
              </a:pPr>
              <a:r>
                <a:rPr lang="en-US" sz="7500" b="1" i="0" spc="225" dirty="0">
                  <a:solidFill>
                    <a:srgbClr val="FFFFF6"/>
                  </a:solidFill>
                  <a:latin typeface="Open Sans"/>
                </a:rPr>
                <a:t>ASAM Criteria</a:t>
              </a:r>
            </a:p>
            <a:p>
              <a:pPr algn="ctr">
                <a:lnSpc>
                  <a:spcPts val="9000"/>
                </a:lnSpc>
              </a:pPr>
              <a:endParaRPr lang="en-US" sz="7500" b="1" i="0" spc="225" dirty="0">
                <a:solidFill>
                  <a:srgbClr val="FFFFF6"/>
                </a:solidFill>
                <a:latin typeface="Open Sans"/>
              </a:endParaRPr>
            </a:p>
          </p:txBody>
        </p:sp>
      </p:grpSp>
      <p:pic>
        <p:nvPicPr>
          <p:cNvPr id="18" name="Picture 2" descr="ASAM Criteria Six Dimensions">
            <a:extLst>
              <a:ext uri="{FF2B5EF4-FFF2-40B4-BE49-F238E27FC236}">
                <a16:creationId xmlns:a16="http://schemas.microsoft.com/office/drawing/2014/main" id="{A872770A-D10B-4E70-B6CE-532BC6F96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5814" y="1010840"/>
            <a:ext cx="8328413" cy="826531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5AF7B2A-635D-41B6-8FA5-8F37BCAB6120}"/>
              </a:ext>
            </a:extLst>
          </p:cNvPr>
          <p:cNvSpPr txBox="1"/>
          <p:nvPr/>
        </p:nvSpPr>
        <p:spPr>
          <a:xfrm>
            <a:off x="2084377" y="7786245"/>
            <a:ext cx="7697788" cy="2246769"/>
          </a:xfrm>
          <a:prstGeom prst="rect">
            <a:avLst/>
          </a:prstGeom>
          <a:noFill/>
        </p:spPr>
        <p:txBody>
          <a:bodyPr wrap="square" rtlCol="0">
            <a:spAutoFit/>
          </a:bodyPr>
          <a:lstStyle/>
          <a:p>
            <a:r>
              <a:rPr lang="en-US" sz="2800" spc="30" dirty="0">
                <a:solidFill>
                  <a:srgbClr val="387C94"/>
                </a:solidFill>
                <a:latin typeface="Open Sans"/>
              </a:rPr>
              <a:t>Core Activities: </a:t>
            </a:r>
          </a:p>
          <a:p>
            <a:pPr marL="514350" indent="-514350">
              <a:buAutoNum type="arabicParenR"/>
            </a:pPr>
            <a:r>
              <a:rPr lang="en-US" sz="2800" spc="30" dirty="0">
                <a:solidFill>
                  <a:srgbClr val="387C94"/>
                </a:solidFill>
                <a:latin typeface="Open Sans"/>
              </a:rPr>
              <a:t>Science-based interventions</a:t>
            </a:r>
          </a:p>
          <a:p>
            <a:pPr marL="514350" indent="-514350">
              <a:buFontTx/>
              <a:buAutoNum type="arabicParenR"/>
            </a:pPr>
            <a:r>
              <a:rPr lang="en-US" sz="2800" spc="30" dirty="0">
                <a:solidFill>
                  <a:srgbClr val="387C94"/>
                </a:solidFill>
                <a:latin typeface="Open Sans"/>
              </a:rPr>
              <a:t>Dissemination of best practices in rural communities </a:t>
            </a:r>
          </a:p>
          <a:p>
            <a:pPr marL="514350" indent="-514350">
              <a:buAutoNum type="arabicParenR"/>
            </a:pPr>
            <a:endParaRPr lang="en-US" sz="2800" dirty="0"/>
          </a:p>
        </p:txBody>
      </p:sp>
      <p:sp>
        <p:nvSpPr>
          <p:cNvPr id="3" name="Oval 2">
            <a:extLst>
              <a:ext uri="{FF2B5EF4-FFF2-40B4-BE49-F238E27FC236}">
                <a16:creationId xmlns:a16="http://schemas.microsoft.com/office/drawing/2014/main" id="{4C55462B-FC3E-46AE-80FC-AA5E456B0903}"/>
              </a:ext>
            </a:extLst>
          </p:cNvPr>
          <p:cNvSpPr/>
          <p:nvPr/>
        </p:nvSpPr>
        <p:spPr>
          <a:xfrm>
            <a:off x="9446302" y="7504152"/>
            <a:ext cx="8839200" cy="2438400"/>
          </a:xfrm>
          <a:prstGeom prst="ellipse">
            <a:avLst/>
          </a:prstGeom>
          <a:no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36412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378</TotalTime>
  <Words>1933</Words>
  <Application>Microsoft Office PowerPoint</Application>
  <PresentationFormat>Custom</PresentationFormat>
  <Paragraphs>321</Paragraphs>
  <Slides>35</Slides>
  <Notes>24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35</vt:i4>
      </vt:variant>
    </vt:vector>
  </HeadingPairs>
  <TitlesOfParts>
    <vt:vector size="45" baseType="lpstr">
      <vt:lpstr>Open Sans</vt:lpstr>
      <vt:lpstr>Open Sans Bold</vt:lpstr>
      <vt:lpstr>Open Sans Condensed</vt:lpstr>
      <vt:lpstr>Open Sans Condensed</vt:lpstr>
      <vt:lpstr>Arial</vt:lpstr>
      <vt:lpstr>Calibri</vt:lpstr>
      <vt:lpstr>Wingdings</vt:lpstr>
      <vt:lpstr>Open Sans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WASHINGTON PRESENTATION 102319</dc:title>
  <dc:creator>Dave Johnson</dc:creator>
  <cp:lastModifiedBy>Ernie Fletcher</cp:lastModifiedBy>
  <cp:revision>26</cp:revision>
  <cp:lastPrinted>2020-01-21T01:23:16Z</cp:lastPrinted>
  <dcterms:created xsi:type="dcterms:W3CDTF">2020-02-13T06:23:11Z</dcterms:created>
  <dcterms:modified xsi:type="dcterms:W3CDTF">2020-03-25T18:26:53Z</dcterms:modified>
  <dc:identifier>DADpI4dHzPw</dc:identifier>
</cp:coreProperties>
</file>