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6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1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9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2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3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0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3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4084-37B2-45D6-8D59-2C3DD1313C2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EAC3D-5D3B-4867-8AA0-627560F9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arkk@umkc.edu" TargetMode="External"/><Relationship Id="rId2" Type="http://schemas.openxmlformats.org/officeDocument/2006/relationships/hyperlink" Target="mailto:kroml@umk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 Breakout Groups on Strengths/Opportunities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Zoom will automatically put you in a breakout group</a:t>
            </a:r>
          </a:p>
          <a:p>
            <a:r>
              <a:rPr lang="en-US" dirty="0" smtClean="0"/>
              <a:t>Nominate a discussion facilitator</a:t>
            </a:r>
          </a:p>
          <a:p>
            <a:r>
              <a:rPr lang="en-US" dirty="0" smtClean="0"/>
              <a:t>Nominate a time keeper</a:t>
            </a:r>
          </a:p>
          <a:p>
            <a:r>
              <a:rPr lang="en-US" dirty="0" smtClean="0"/>
              <a:t>Nominate a note taker (VERY IMPORTANT)</a:t>
            </a:r>
          </a:p>
          <a:p>
            <a:pPr lvl="1"/>
            <a:r>
              <a:rPr lang="en-US" dirty="0" smtClean="0"/>
              <a:t>Send breakout room notes to Laurie and Kim after the meeting (</a:t>
            </a:r>
            <a:r>
              <a:rPr lang="en-US" dirty="0" smtClean="0">
                <a:hlinkClick r:id="rId2"/>
              </a:rPr>
              <a:t>kroml@umkc.edu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clarkk@umkc.edu</a:t>
            </a:r>
            <a:r>
              <a:rPr lang="en-US" dirty="0" smtClean="0"/>
              <a:t>) </a:t>
            </a:r>
          </a:p>
          <a:p>
            <a:r>
              <a:rPr lang="en-US" dirty="0" smtClean="0"/>
              <a:t>You will have 40 minutes to work together in your breakout groups</a:t>
            </a:r>
          </a:p>
          <a:p>
            <a:r>
              <a:rPr lang="en-US" dirty="0" smtClean="0"/>
              <a:t>After 40 minutes, Zoom will bring you back to the main meeting room</a:t>
            </a:r>
          </a:p>
          <a:p>
            <a:r>
              <a:rPr lang="en-US" dirty="0" smtClean="0"/>
              <a:t>We will briefly report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2" y="102797"/>
            <a:ext cx="10515600" cy="33941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Relationships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82" y="573945"/>
            <a:ext cx="11948410" cy="614914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Notes from July 30</a:t>
            </a:r>
          </a:p>
          <a:p>
            <a:pPr lvl="1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Ability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to leverage and build on relationships with other groups and organizations (people pay for relationship equity – not just building new but the ongoing capacity to maintain them)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Regional ATTCs work with other HHS-funded regional TTA centers and this helps us increase our reach (e.g., AETCs)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Well established, ability to problem solve and get to solutions due to longstanding relationships </a:t>
            </a:r>
          </a:p>
          <a:p>
            <a:r>
              <a:rPr lang="en-US" sz="2000" dirty="0" smtClean="0"/>
              <a:t>Questions for Breakout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Review the notes. What, if anything, is missing? What doesn’t fit?</a:t>
            </a:r>
            <a:endParaRPr lang="en-US" sz="1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How can ATTCs incorporate specific activities related to building/strengthening relationships with other organizations in individual work plans? </a:t>
            </a:r>
          </a:p>
          <a:p>
            <a:pPr lvl="2"/>
            <a:r>
              <a:rPr lang="en-US" sz="1600" dirty="0" smtClean="0"/>
              <a:t>For ATTC Regional Centers – relationships with other regional/state/local organizations</a:t>
            </a:r>
          </a:p>
          <a:p>
            <a:pPr lvl="2"/>
            <a:r>
              <a:rPr lang="en-US" sz="1600" dirty="0" smtClean="0"/>
              <a:t>For Population-specific ATTCs – relationships with organizations that also serve similar populations</a:t>
            </a:r>
          </a:p>
          <a:p>
            <a:pPr lvl="2"/>
            <a:r>
              <a:rPr lang="en-US" sz="1600" dirty="0" smtClean="0"/>
              <a:t>For NCO – relationships with other national organizations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As a Network, what can we do to build and strengthen relationships with other organizations?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What messages about the relationships ATTCs have individually and collectively could we use in marketing and promotion to ensure everyone outside the Network understands our strength in this area?</a:t>
            </a:r>
          </a:p>
          <a:p>
            <a:pPr lvl="2"/>
            <a:r>
              <a:rPr lang="en-US" sz="1600" dirty="0" smtClean="0"/>
              <a:t>Key words:</a:t>
            </a:r>
          </a:p>
          <a:p>
            <a:pPr lvl="2"/>
            <a:r>
              <a:rPr lang="en-US" sz="1600" dirty="0" smtClean="0"/>
              <a:t>Statements/taglines:</a:t>
            </a:r>
          </a:p>
          <a:p>
            <a:pPr lvl="2"/>
            <a:r>
              <a:rPr lang="en-US" sz="1600" dirty="0" smtClean="0"/>
              <a:t>Data we can collect to demonstrate this strength quantitatively (e.g., infographic):</a:t>
            </a:r>
          </a:p>
          <a:p>
            <a:pPr lvl="2"/>
            <a:r>
              <a:rPr lang="en-US" sz="1600" dirty="0" smtClean="0"/>
              <a:t>Other marketing/messaging ideas: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What other questions should we be asking, or issues should we be addressing, related to this strength?</a:t>
            </a:r>
          </a:p>
        </p:txBody>
      </p:sp>
    </p:spTree>
    <p:extLst>
      <p:ext uri="{BB962C8B-B14F-4D97-AF65-F5344CB8AC3E}">
        <p14:creationId xmlns:p14="http://schemas.microsoft.com/office/powerpoint/2010/main" val="23163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2" y="140272"/>
            <a:ext cx="10515600" cy="33941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Capacity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82" y="551461"/>
            <a:ext cx="11948410" cy="595427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Notes from July 30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this is a specialty of TTCs that national TA centers won’t be able to provide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Recognize partnerships with national TA centers is added value for them also</a:t>
            </a:r>
          </a:p>
          <a:p>
            <a:pPr lvl="2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(Question – what processes will help us efficiently coordinate partnerships with national centers?)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ATTCs have the capacity to offer activities well beyond individual national centers of excellence (national TA centers add resources incrementally – not on same scale). The move to the regional centers was because the national centers were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siloed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by subject category and “out of touch.”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Emphasize the ability to customize the TA to regional/local/population-specific needs.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Diversity of topics we can address in a regional/local way (vs. national centers which have a more narrow scope)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TTCs are true networks in that all three have NCOs that coordinate their work and provide a national presence</a:t>
            </a:r>
          </a:p>
          <a:p>
            <a:r>
              <a:rPr lang="en-US" sz="2000" dirty="0" smtClean="0"/>
              <a:t>Questions for Breakout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Review the notes. What, if anything, is missing? What doesn’t fit?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What specific activities can ATTCs incorporate into individual work plans that demonstrate our capacity for customization, diversification, and/or efficient coordination?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As a Network, what can we do to more efficiently coordinate with topic-specific Centers of Excellence and other TTA Centers? As a Network, how can we demonstrate that we add value by being able to match and align products/projects with local or population-specific needs?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What messages about ATTC capacity could we use in marketing and promotion to ensure everyone outside the Network understands our strength in this area?</a:t>
            </a:r>
          </a:p>
          <a:p>
            <a:pPr lvl="2"/>
            <a:r>
              <a:rPr lang="en-US" sz="1600" dirty="0" smtClean="0"/>
              <a:t>Key words:</a:t>
            </a:r>
          </a:p>
          <a:p>
            <a:pPr lvl="2"/>
            <a:r>
              <a:rPr lang="en-US" sz="1600" dirty="0" smtClean="0"/>
              <a:t>Statements/taglines:</a:t>
            </a:r>
          </a:p>
          <a:p>
            <a:pPr lvl="2"/>
            <a:r>
              <a:rPr lang="en-US" sz="1600" dirty="0" smtClean="0"/>
              <a:t>Data we can collect to demonstrate this strength quantitatively (e.g., infographic):</a:t>
            </a:r>
          </a:p>
          <a:p>
            <a:pPr lvl="2"/>
            <a:r>
              <a:rPr lang="en-US" sz="1600" dirty="0" smtClean="0"/>
              <a:t>Other marketing/messaging ideas: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What other questions should we be asking, or issues should we be addressing, related to this strength?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817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2" y="140272"/>
            <a:ext cx="10515600" cy="33941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Strategic Engagement with Policymakers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82" y="551461"/>
            <a:ext cx="11948410" cy="595427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Notes from July 30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These relationships set us apart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SSAs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Regional ATTCs work with SAMHSA RAs directly (new national TA centers won’t have that same kind of 1:1 relationship)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HRSA Regional Administrators</a:t>
            </a:r>
          </a:p>
          <a:p>
            <a:r>
              <a:rPr lang="en-US" sz="2000" dirty="0" smtClean="0"/>
              <a:t>Questions for Breakout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Review the notes. What, if anything, is missing? What doesn’t fit?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How can ATTCs incorporate specific activities related to building/strengthening engagement with other policymakers in individual work plans?</a:t>
            </a:r>
            <a:r>
              <a:rPr lang="en-US" sz="18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As a Network, what can we do to build and strengthen relationships with policymakers and/or groups of policymakers (e.g., NASADAD)?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What messages about </a:t>
            </a:r>
            <a:r>
              <a:rPr lang="en-US" sz="1800" dirty="0" smtClean="0"/>
              <a:t>ATTCs’ strategic engagement with policymakers (as individual ATTCs and collectively as a Network) could we use in </a:t>
            </a:r>
            <a:r>
              <a:rPr lang="en-US" sz="1800" dirty="0" smtClean="0"/>
              <a:t>marketing and promotion to ensure everyone outside the Network understands our strength in this area?</a:t>
            </a:r>
          </a:p>
          <a:p>
            <a:pPr lvl="2"/>
            <a:r>
              <a:rPr lang="en-US" sz="1600" dirty="0" smtClean="0"/>
              <a:t>Key words:</a:t>
            </a:r>
          </a:p>
          <a:p>
            <a:pPr lvl="2"/>
            <a:r>
              <a:rPr lang="en-US" sz="1600" dirty="0" smtClean="0"/>
              <a:t>Statements/taglines:</a:t>
            </a:r>
          </a:p>
          <a:p>
            <a:pPr lvl="2"/>
            <a:r>
              <a:rPr lang="en-US" sz="1600" dirty="0" smtClean="0"/>
              <a:t>Data we can collect to demonstrate this strength quantitatively (e.g., infographic):</a:t>
            </a:r>
          </a:p>
          <a:p>
            <a:pPr lvl="2"/>
            <a:r>
              <a:rPr lang="en-US" sz="1600" dirty="0" smtClean="0"/>
              <a:t>Other marketing/messaging ideas: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What other questions should we be asking, or issues should we be addressing, related to this strength?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941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2" y="140272"/>
            <a:ext cx="10515600" cy="33941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Ability to Influence Systems Change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82" y="551461"/>
            <a:ext cx="11948410" cy="595427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Notes from July 30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Ability to work across the continuum of the diffusion of an innovation (breadth)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Ability to focus on consultation and implementation 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Challenge ourselves to hold less webinars and to focus more on targeted and intensive TA – hold more consultative sessions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Innovativeness of Network – being innovative in our learning activities (e.g., consultation sessions following webinars, sequenced learning events, podcasts,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lvl="2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Possible action: Share across TTCs (on the intranet?) a list of consultants/facilitators that are good at creating connectedness online</a:t>
            </a:r>
          </a:p>
          <a:p>
            <a:r>
              <a:rPr lang="en-US" sz="2000" dirty="0" smtClean="0"/>
              <a:t>Questions for Breakout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Review the notes. What, if anything, is missing? What doesn’t fit?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What specific activities can ATTCs incorporate into individual work plans that demonstrate our ability to influence systems change?</a:t>
            </a:r>
            <a:r>
              <a:rPr lang="en-US" sz="18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As a Network, what can we do to demonstrate our focus one systems change initiatives and intensive technical assistance? As a Network, how do we showcase our innovativeness?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What messages about </a:t>
            </a:r>
            <a:r>
              <a:rPr lang="en-US" sz="1800" dirty="0" smtClean="0"/>
              <a:t>ATTCs’ ability to influence systems change could we use in </a:t>
            </a:r>
            <a:r>
              <a:rPr lang="en-US" sz="1800" dirty="0" smtClean="0"/>
              <a:t>marketing and promotion to ensure everyone outside the Network understands our strength in this area?</a:t>
            </a:r>
          </a:p>
          <a:p>
            <a:pPr lvl="2"/>
            <a:r>
              <a:rPr lang="en-US" sz="1600" dirty="0" smtClean="0"/>
              <a:t>Key words:</a:t>
            </a:r>
          </a:p>
          <a:p>
            <a:pPr lvl="2"/>
            <a:r>
              <a:rPr lang="en-US" sz="1600" dirty="0" smtClean="0"/>
              <a:t>Statements/taglines:</a:t>
            </a:r>
          </a:p>
          <a:p>
            <a:pPr lvl="2"/>
            <a:r>
              <a:rPr lang="en-US" sz="1600" dirty="0" smtClean="0"/>
              <a:t>Data we can collect to demonstrate this strength quantitatively (e.g., infographic):</a:t>
            </a:r>
          </a:p>
          <a:p>
            <a:pPr lvl="2"/>
            <a:r>
              <a:rPr lang="en-US" sz="1600" dirty="0" smtClean="0"/>
              <a:t>Other marketing/messaging ideas: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What other questions should we be asking, or issues should we be addressing, related to this strength?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490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2" y="140272"/>
            <a:ext cx="10515600" cy="33941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Flexibility and Adaptability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82" y="551461"/>
            <a:ext cx="11948410" cy="595427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Notes from July 30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Ability for the Network to continually improve, advance, expand, learn – (e.g., Sean’s comment about culturally appropriate services, racial equity, etc.)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Redirect travel budgets and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workplans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to hire consultants on smaller projects which promote personal connection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Serve as a continuous feedback loop for innovation and practice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Cooperative agreements – helps SAMHSA because we can be responsive to hot topics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Ability to pivot to respond to shifting regional needs</a:t>
            </a:r>
          </a:p>
          <a:p>
            <a:pPr lvl="2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Possible Action: Review outcomes of needs assessments across regions - What are the top 3-5 needs you are hearing from your regions?</a:t>
            </a:r>
            <a:endParaRPr lang="en-U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/>
              <a:t>Questions for Breakout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Review the notes. What, if anything, is missing? What doesn’t fit?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What specific activities can ATTCs incorporate into individual work plans that demonstrate our flexibility and adaptability, including our ability to pivot to respond to emerging needs?</a:t>
            </a:r>
            <a:r>
              <a:rPr lang="en-US" sz="18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As a Network, what can we do to showcase our flexibility and adaptability?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What messages about </a:t>
            </a:r>
            <a:r>
              <a:rPr lang="en-US" sz="1800" dirty="0" smtClean="0"/>
              <a:t>ATTCs’ flexibility and adaptability could we use in </a:t>
            </a:r>
            <a:r>
              <a:rPr lang="en-US" sz="1800" dirty="0" smtClean="0"/>
              <a:t>marketing and promotion to ensure everyone outside the Network understands our strength in this area?</a:t>
            </a:r>
          </a:p>
          <a:p>
            <a:pPr lvl="2"/>
            <a:r>
              <a:rPr lang="en-US" sz="1600" dirty="0" smtClean="0"/>
              <a:t>Key words:</a:t>
            </a:r>
          </a:p>
          <a:p>
            <a:pPr lvl="2"/>
            <a:r>
              <a:rPr lang="en-US" sz="1600" dirty="0" smtClean="0"/>
              <a:t>Statements/taglines:</a:t>
            </a:r>
          </a:p>
          <a:p>
            <a:pPr lvl="2"/>
            <a:r>
              <a:rPr lang="en-US" sz="1600" dirty="0" smtClean="0"/>
              <a:t>Data we can collect to demonstrate this strength quantitatively (e.g., infographic):</a:t>
            </a:r>
          </a:p>
          <a:p>
            <a:pPr lvl="2"/>
            <a:r>
              <a:rPr lang="en-US" sz="1600" dirty="0" smtClean="0"/>
              <a:t>Other marketing/messaging ideas: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What other questions should we be asking, or issues should we be addressing, related to this strength?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872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1275</Words>
  <Application>Microsoft Office PowerPoint</Application>
  <PresentationFormat>Widescreen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5 Breakout Groups on Strengths/Opportunities</vt:lpstr>
      <vt:lpstr>Relationships</vt:lpstr>
      <vt:lpstr>Capacity</vt:lpstr>
      <vt:lpstr>Strategic Engagement with Policymakers</vt:lpstr>
      <vt:lpstr>Ability to Influence Systems Change</vt:lpstr>
      <vt:lpstr>Flexibility and Adaptability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Krom, Laurie J.</dc:creator>
  <cp:lastModifiedBy>Krom, Laurie J.</cp:lastModifiedBy>
  <cp:revision>7</cp:revision>
  <dcterms:created xsi:type="dcterms:W3CDTF">2020-08-10T14:51:39Z</dcterms:created>
  <dcterms:modified xsi:type="dcterms:W3CDTF">2020-08-10T16:24:25Z</dcterms:modified>
</cp:coreProperties>
</file>