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57" r:id="rId3"/>
    <p:sldId id="274" r:id="rId4"/>
    <p:sldId id="275" r:id="rId5"/>
    <p:sldId id="271" r:id="rId6"/>
    <p:sldId id="272" r:id="rId7"/>
    <p:sldId id="270" r:id="rId8"/>
    <p:sldId id="277" r:id="rId9"/>
    <p:sldId id="278" r:id="rId10"/>
    <p:sldId id="265" r:id="rId11"/>
    <p:sldId id="279" r:id="rId12"/>
    <p:sldId id="266" r:id="rId13"/>
    <p:sldId id="280" r:id="rId14"/>
    <p:sldId id="259" r:id="rId15"/>
    <p:sldId id="281" r:id="rId16"/>
    <p:sldId id="260" r:id="rId17"/>
    <p:sldId id="282" r:id="rId18"/>
    <p:sldId id="283" r:id="rId19"/>
    <p:sldId id="8755" r:id="rId20"/>
    <p:sldId id="8756" r:id="rId21"/>
    <p:sldId id="544" r:id="rId22"/>
    <p:sldId id="1164" r:id="rId23"/>
    <p:sldId id="478" r:id="rId24"/>
    <p:sldId id="549" r:id="rId25"/>
    <p:sldId id="551" r:id="rId26"/>
    <p:sldId id="1150" r:id="rId27"/>
    <p:sldId id="284" r:id="rId28"/>
    <p:sldId id="875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16" autoAdjust="0"/>
    <p:restoredTop sz="94660"/>
  </p:normalViewPr>
  <p:slideViewPr>
    <p:cSldViewPr snapToGrid="0">
      <p:cViewPr varScale="1">
        <p:scale>
          <a:sx n="67" d="100"/>
          <a:sy n="67" d="100"/>
        </p:scale>
        <p:origin x="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F8FC7-0B45-714D-BE11-DA020C8A82C1}"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F2F78-0693-A64C-8589-8D64708401A2}" type="slidenum">
              <a:rPr lang="en-US" smtClean="0"/>
              <a:t>‹#›</a:t>
            </a:fld>
            <a:endParaRPr lang="en-US"/>
          </a:p>
        </p:txBody>
      </p:sp>
    </p:spTree>
    <p:extLst>
      <p:ext uri="{BB962C8B-B14F-4D97-AF65-F5344CB8AC3E}">
        <p14:creationId xmlns:p14="http://schemas.microsoft.com/office/powerpoint/2010/main" val="107153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74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Unhappiness with your job, personal life other. Use as an opportunity</a:t>
            </a:r>
          </a:p>
        </p:txBody>
      </p:sp>
      <p:sp>
        <p:nvSpPr>
          <p:cNvPr id="4" name="Slide Number Placeholder 3"/>
          <p:cNvSpPr>
            <a:spLocks noGrp="1"/>
          </p:cNvSpPr>
          <p:nvPr>
            <p:ph type="sldNum" sz="quarter" idx="10"/>
          </p:nvPr>
        </p:nvSpPr>
        <p:spPr/>
        <p:txBody>
          <a:bodyPr/>
          <a:lstStyle/>
          <a:p>
            <a:fld id="{64F0ECB1-FDFC-4C95-AC09-14F6A4FCA49F}" type="slidenum">
              <a:rPr lang="en-US" smtClean="0"/>
              <a:pPr/>
              <a:t>19</a:t>
            </a:fld>
            <a:endParaRPr lang="en-US" dirty="0"/>
          </a:p>
        </p:txBody>
      </p:sp>
    </p:spTree>
    <p:extLst>
      <p:ext uri="{BB962C8B-B14F-4D97-AF65-F5344CB8AC3E}">
        <p14:creationId xmlns:p14="http://schemas.microsoft.com/office/powerpoint/2010/main" val="170185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want to make sure we are solving the right problem. Asking a “Why?” question</a:t>
            </a:r>
            <a:r>
              <a:rPr lang="en-US" baseline="0" dirty="0"/>
              <a:t> about a task helps to identify a  broader view or a higher level of abstraction.</a:t>
            </a:r>
          </a:p>
          <a:p>
            <a:r>
              <a:rPr lang="en-US" baseline="0" dirty="0"/>
              <a:t>Asking, “How?” leads to a more specific or concrete view of the task and moves down the ladder.</a:t>
            </a:r>
          </a:p>
          <a:p>
            <a:r>
              <a:rPr lang="en-US" baseline="0" dirty="0"/>
              <a:t>Asking, How else or Why else? Stimulates a search for other options at the same level of abstraction</a:t>
            </a:r>
            <a:endParaRPr lang="en-US" dirty="0"/>
          </a:p>
        </p:txBody>
      </p:sp>
      <p:sp>
        <p:nvSpPr>
          <p:cNvPr id="4" name="Slide Number Placeholder 3"/>
          <p:cNvSpPr>
            <a:spLocks noGrp="1"/>
          </p:cNvSpPr>
          <p:nvPr>
            <p:ph type="sldNum" sz="quarter" idx="10"/>
          </p:nvPr>
        </p:nvSpPr>
        <p:spPr/>
        <p:txBody>
          <a:bodyPr/>
          <a:lstStyle/>
          <a:p>
            <a:fld id="{64F0ECB1-FDFC-4C95-AC09-14F6A4FCA49F}" type="slidenum">
              <a:rPr lang="en-US" smtClean="0"/>
              <a:pPr/>
              <a:t>24</a:t>
            </a:fld>
            <a:endParaRPr lang="en-US" dirty="0"/>
          </a:p>
        </p:txBody>
      </p:sp>
    </p:spTree>
    <p:extLst>
      <p:ext uri="{BB962C8B-B14F-4D97-AF65-F5344CB8AC3E}">
        <p14:creationId xmlns:p14="http://schemas.microsoft.com/office/powerpoint/2010/main" val="308945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63771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3307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18062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4953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21773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12277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10029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a:latin typeface="Arial"/>
              <a:ea typeface="Arial"/>
              <a:cs typeface="Arial"/>
              <a:sym typeface="Arial"/>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409155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4995-CAF4-4294-9D4B-C5ECF0E98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6EF72-D4A0-4D45-91C2-90B06B284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70BD0F-EACD-42D7-9D0E-FF7331434FC4}"/>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B871B018-BB2C-4B6D-8B9B-A2450D7FA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243E1-252B-432D-B433-1C62B0C0B873}"/>
              </a:ext>
            </a:extLst>
          </p:cNvPr>
          <p:cNvSpPr>
            <a:spLocks noGrp="1"/>
          </p:cNvSpPr>
          <p:nvPr>
            <p:ph type="sldNum" sz="quarter" idx="12"/>
          </p:nvPr>
        </p:nvSpPr>
        <p:spPr/>
        <p:txBody>
          <a:bodyPr/>
          <a:lstStyle/>
          <a:p>
            <a:fld id="{66120B0D-F43F-4F2D-8AF3-64087D42DA6E}" type="slidenum">
              <a:rPr lang="en-US" smtClean="0"/>
              <a:t>‹#›</a:t>
            </a:fld>
            <a:endParaRPr lang="en-US"/>
          </a:p>
        </p:txBody>
      </p:sp>
      <p:pic>
        <p:nvPicPr>
          <p:cNvPr id="8" name="Picture 7">
            <a:extLst>
              <a:ext uri="{FF2B5EF4-FFF2-40B4-BE49-F238E27FC236}">
                <a16:creationId xmlns:a16="http://schemas.microsoft.com/office/drawing/2014/main" id="{3A4BDD25-C8B3-41F0-8CB6-ED00D8DD5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41CEC23E-E97D-43C4-8A31-CA0C274863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1532" y="6078119"/>
            <a:ext cx="4748936" cy="740969"/>
          </a:xfrm>
          <a:prstGeom prst="rect">
            <a:avLst/>
          </a:prstGeom>
        </p:spPr>
      </p:pic>
    </p:spTree>
    <p:extLst>
      <p:ext uri="{BB962C8B-B14F-4D97-AF65-F5344CB8AC3E}">
        <p14:creationId xmlns:p14="http://schemas.microsoft.com/office/powerpoint/2010/main" val="3301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B8A697-8D85-411D-A6DD-540BEE26D315}"/>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3" name="Footer Placeholder 2">
            <a:extLst>
              <a:ext uri="{FF2B5EF4-FFF2-40B4-BE49-F238E27FC236}">
                <a16:creationId xmlns:a16="http://schemas.microsoft.com/office/drawing/2014/main" id="{43F4DA08-DBCD-4EC5-BA74-7B5139D16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463A3-CBD8-4BBC-925F-B241FD221298}"/>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226093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2923-5DBD-46D4-8040-1E70D093E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16EC9-F7BD-499B-A64A-B30D03BE6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EA2F8C-9783-4310-8E87-24D1AB91A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8DB15B-D06B-41EB-AAA1-2A99C41770A5}"/>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6" name="Footer Placeholder 5">
            <a:extLst>
              <a:ext uri="{FF2B5EF4-FFF2-40B4-BE49-F238E27FC236}">
                <a16:creationId xmlns:a16="http://schemas.microsoft.com/office/drawing/2014/main" id="{FD0C76DD-C9E9-4213-9A07-7F0A6780A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42B5A-8358-4A9E-B5C3-035F52F610DB}"/>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379919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C6994-4D38-4ECD-B203-C25ED1894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146EE7-68BF-4A36-AFF0-292328ED5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C12715-85DB-41F6-947E-B558BBD8D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F5235-5082-4399-8B64-81583325C1E6}"/>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6" name="Footer Placeholder 5">
            <a:extLst>
              <a:ext uri="{FF2B5EF4-FFF2-40B4-BE49-F238E27FC236}">
                <a16:creationId xmlns:a16="http://schemas.microsoft.com/office/drawing/2014/main" id="{4AAACF2A-8C26-4DB1-9DCC-A09F3EF556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3F724-5EFF-46A3-931B-8EF10B4CCF07}"/>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1972107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94A1-A2FC-446E-9945-3ABD42A99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BADB82-FB66-4CCF-86B7-2B613338B3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97854-D315-4B63-905F-71D4A46647FB}"/>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D4109AE6-D33A-4F57-BFCC-055BBAB69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6334F-5E00-4073-9CAB-111AB44030F9}"/>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4163627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27F18-78DC-496B-8FF6-3E7388A06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A2EE9-2C4E-49BD-A054-E28D46A9510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A38A8-612E-47A2-B0D7-8A034D77896E}"/>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2D011176-A53D-42F1-8CD8-29AC61730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5D9D2-BA19-4328-B17D-6292FF48A1C2}"/>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2057749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4_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0" y="5773"/>
            <a:ext cx="12192000" cy="940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335279"/>
            <a:ext cx="10515600" cy="39486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a:spLocks noGrp="1"/>
          </p:cNvSpPr>
          <p:nvPr>
            <p:ph type="pic" idx="2"/>
          </p:nvPr>
        </p:nvSpPr>
        <p:spPr>
          <a:xfrm>
            <a:off x="0" y="5995989"/>
            <a:ext cx="4447117"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4"/>
          <p:cNvSpPr>
            <a:spLocks noGrp="1"/>
          </p:cNvSpPr>
          <p:nvPr>
            <p:ph type="pic" idx="3"/>
          </p:nvPr>
        </p:nvSpPr>
        <p:spPr>
          <a:xfrm>
            <a:off x="7440085" y="5923396"/>
            <a:ext cx="4751916"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2835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890E-47C1-44B5-AC34-CFFF10035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44B-0CE9-498D-AFE2-92D8B49CD7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3E0B-2E8D-47D0-AEEF-26B5D2B3F532}"/>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37E5871A-F7B6-4828-95AE-2D6110F0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54559-0011-402A-8EDD-D4B19603ACEA}"/>
              </a:ext>
            </a:extLst>
          </p:cNvPr>
          <p:cNvSpPr>
            <a:spLocks noGrp="1"/>
          </p:cNvSpPr>
          <p:nvPr>
            <p:ph type="sldNum" sz="quarter" idx="12"/>
          </p:nvPr>
        </p:nvSpPr>
        <p:spPr/>
        <p:txBody>
          <a:bodyPr/>
          <a:lstStyle/>
          <a:p>
            <a:fld id="{66120B0D-F43F-4F2D-8AF3-64087D42DA6E}" type="slidenum">
              <a:rPr lang="en-US" smtClean="0"/>
              <a:t>‹#›</a:t>
            </a:fld>
            <a:endParaRPr lang="en-US"/>
          </a:p>
        </p:txBody>
      </p:sp>
      <p:pic>
        <p:nvPicPr>
          <p:cNvPr id="8" name="Picture 7">
            <a:extLst>
              <a:ext uri="{FF2B5EF4-FFF2-40B4-BE49-F238E27FC236}">
                <a16:creationId xmlns:a16="http://schemas.microsoft.com/office/drawing/2014/main" id="{F8A10928-C906-4916-8C06-AFCD40D50A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C05428-4E25-4C61-9AD2-DEBF59CF5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12" y="6078119"/>
            <a:ext cx="4748936" cy="740969"/>
          </a:xfrm>
          <a:prstGeom prst="rect">
            <a:avLst/>
          </a:prstGeom>
        </p:spPr>
      </p:pic>
    </p:spTree>
    <p:extLst>
      <p:ext uri="{BB962C8B-B14F-4D97-AF65-F5344CB8AC3E}">
        <p14:creationId xmlns:p14="http://schemas.microsoft.com/office/powerpoint/2010/main" val="11155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890E-47C1-44B5-AC34-CFFF10035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44B-0CE9-498D-AFE2-92D8B49CD7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3E0B-2E8D-47D0-AEEF-26B5D2B3F532}"/>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37E5871A-F7B6-4828-95AE-2D6110F0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54559-0011-402A-8EDD-D4B19603ACEA}"/>
              </a:ext>
            </a:extLst>
          </p:cNvPr>
          <p:cNvSpPr>
            <a:spLocks noGrp="1"/>
          </p:cNvSpPr>
          <p:nvPr>
            <p:ph type="sldNum" sz="quarter" idx="12"/>
          </p:nvPr>
        </p:nvSpPr>
        <p:spPr/>
        <p:txBody>
          <a:bodyPr/>
          <a:lstStyle/>
          <a:p>
            <a:fld id="{66120B0D-F43F-4F2D-8AF3-64087D42DA6E}" type="slidenum">
              <a:rPr lang="en-US" smtClean="0"/>
              <a:t>‹#›</a:t>
            </a:fld>
            <a:endParaRPr lang="en-US"/>
          </a:p>
        </p:txBody>
      </p:sp>
      <p:pic>
        <p:nvPicPr>
          <p:cNvPr id="9" name="Picture 8">
            <a:extLst>
              <a:ext uri="{FF2B5EF4-FFF2-40B4-BE49-F238E27FC236}">
                <a16:creationId xmlns:a16="http://schemas.microsoft.com/office/drawing/2014/main" id="{30129730-582D-491F-82BB-39B67DF2C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492FE319-8E22-434E-96E2-966C0FE61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12" y="6078119"/>
            <a:ext cx="4748936" cy="740969"/>
          </a:xfrm>
          <a:prstGeom prst="rect">
            <a:avLst/>
          </a:prstGeom>
        </p:spPr>
      </p:pic>
    </p:spTree>
    <p:extLst>
      <p:ext uri="{BB962C8B-B14F-4D97-AF65-F5344CB8AC3E}">
        <p14:creationId xmlns:p14="http://schemas.microsoft.com/office/powerpoint/2010/main" val="43904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890E-47C1-44B5-AC34-CFFF10035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44B-0CE9-498D-AFE2-92D8B49CD7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3E0B-2E8D-47D0-AEEF-26B5D2B3F532}"/>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37E5871A-F7B6-4828-95AE-2D6110F0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54559-0011-402A-8EDD-D4B19603ACEA}"/>
              </a:ext>
            </a:extLst>
          </p:cNvPr>
          <p:cNvSpPr>
            <a:spLocks noGrp="1"/>
          </p:cNvSpPr>
          <p:nvPr>
            <p:ph type="sldNum" sz="quarter" idx="12"/>
          </p:nvPr>
        </p:nvSpPr>
        <p:spPr/>
        <p:txBody>
          <a:bodyPr/>
          <a:lstStyle/>
          <a:p>
            <a:fld id="{66120B0D-F43F-4F2D-8AF3-64087D42DA6E}" type="slidenum">
              <a:rPr lang="en-US" smtClean="0"/>
              <a:t>‹#›</a:t>
            </a:fld>
            <a:endParaRPr lang="en-US"/>
          </a:p>
        </p:txBody>
      </p:sp>
      <p:pic>
        <p:nvPicPr>
          <p:cNvPr id="8" name="Picture 7">
            <a:extLst>
              <a:ext uri="{FF2B5EF4-FFF2-40B4-BE49-F238E27FC236}">
                <a16:creationId xmlns:a16="http://schemas.microsoft.com/office/drawing/2014/main" id="{9F3E08DD-A25D-4782-A506-0A1D04563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06AAE48-31D2-401C-899B-FF9FA7C991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152" y="6078119"/>
            <a:ext cx="4748936" cy="740969"/>
          </a:xfrm>
          <a:prstGeom prst="rect">
            <a:avLst/>
          </a:prstGeom>
        </p:spPr>
      </p:pic>
    </p:spTree>
    <p:extLst>
      <p:ext uri="{BB962C8B-B14F-4D97-AF65-F5344CB8AC3E}">
        <p14:creationId xmlns:p14="http://schemas.microsoft.com/office/powerpoint/2010/main" val="414291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890E-47C1-44B5-AC34-CFFF10035B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3044B-0CE9-498D-AFE2-92D8B49CD7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53E0B-2E8D-47D0-AEEF-26B5D2B3F532}"/>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37E5871A-F7B6-4828-95AE-2D6110F09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54559-0011-402A-8EDD-D4B19603ACEA}"/>
              </a:ext>
            </a:extLst>
          </p:cNvPr>
          <p:cNvSpPr>
            <a:spLocks noGrp="1"/>
          </p:cNvSpPr>
          <p:nvPr>
            <p:ph type="sldNum" sz="quarter" idx="12"/>
          </p:nvPr>
        </p:nvSpPr>
        <p:spPr/>
        <p:txBody>
          <a:bodyPr/>
          <a:lstStyle/>
          <a:p>
            <a:fld id="{66120B0D-F43F-4F2D-8AF3-64087D42DA6E}" type="slidenum">
              <a:rPr lang="en-US" smtClean="0"/>
              <a:t>‹#›</a:t>
            </a:fld>
            <a:endParaRPr lang="en-US"/>
          </a:p>
        </p:txBody>
      </p:sp>
      <p:pic>
        <p:nvPicPr>
          <p:cNvPr id="9" name="Picture 8">
            <a:extLst>
              <a:ext uri="{FF2B5EF4-FFF2-40B4-BE49-F238E27FC236}">
                <a16:creationId xmlns:a16="http://schemas.microsoft.com/office/drawing/2014/main" id="{3A547722-A099-48DC-BE16-B86A7BE38E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D34BDB8-2104-45A1-9A92-6970CDEE0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912" y="6083478"/>
            <a:ext cx="4748936" cy="740969"/>
          </a:xfrm>
          <a:prstGeom prst="rect">
            <a:avLst/>
          </a:prstGeom>
        </p:spPr>
      </p:pic>
    </p:spTree>
    <p:extLst>
      <p:ext uri="{BB962C8B-B14F-4D97-AF65-F5344CB8AC3E}">
        <p14:creationId xmlns:p14="http://schemas.microsoft.com/office/powerpoint/2010/main" val="155166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C745-CEDA-498D-90A6-E066A3D02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A845BB-E655-46F7-9722-3F4E54205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38AFB0-88A7-4C4E-95C9-AF3A289D2B23}"/>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AA324181-C352-4AB9-98D7-72C02288E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7B49DF-CCDF-4CD9-B9AE-A7146134DDB1}"/>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373541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5BC4-5B2F-4FDE-847E-B6EFCD674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A06E9-476C-4CFC-ABBC-CC04C1E599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91CB6E-AFAF-484C-9B64-D44C931E7A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85F865-160C-4EDA-B99C-F70B1A299F8B}"/>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6" name="Footer Placeholder 5">
            <a:extLst>
              <a:ext uri="{FF2B5EF4-FFF2-40B4-BE49-F238E27FC236}">
                <a16:creationId xmlns:a16="http://schemas.microsoft.com/office/drawing/2014/main" id="{C91CE5ED-5DA7-44AD-AC3A-3974C290E9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FE59A-536F-4F37-BED9-1E12B1046CDB}"/>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421455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6676-BF06-432E-A545-084A08643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3593FF-2E62-4864-B06E-A4C4B010C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04B416-D194-4C0B-B11D-602A62696F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4AD642-2AA0-4248-AB3A-A7655B1A0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F64090-209A-403A-A638-1742A5C7C05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EAED7-82CF-42C2-A8DB-73D252E14D31}"/>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8" name="Footer Placeholder 7">
            <a:extLst>
              <a:ext uri="{FF2B5EF4-FFF2-40B4-BE49-F238E27FC236}">
                <a16:creationId xmlns:a16="http://schemas.microsoft.com/office/drawing/2014/main" id="{44C11819-EAF8-4745-8744-0E09734997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576474-7DEE-48CC-B89C-AF68F4CB5E3B}"/>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374659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7BD4-9766-42E5-8912-9635C0FEA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E1890-DBCF-4BC0-B49B-A754047B2174}"/>
              </a:ext>
            </a:extLst>
          </p:cNvPr>
          <p:cNvSpPr>
            <a:spLocks noGrp="1"/>
          </p:cNvSpPr>
          <p:nvPr>
            <p:ph type="dt" sz="half" idx="10"/>
          </p:nvPr>
        </p:nvSpPr>
        <p:spPr/>
        <p:txBody>
          <a:bodyPr/>
          <a:lstStyle/>
          <a:p>
            <a:fld id="{BE2A914D-A045-4607-B770-0EB8A6B52DC7}" type="datetimeFigureOut">
              <a:rPr lang="en-US" smtClean="0"/>
              <a:t>6/29/2021</a:t>
            </a:fld>
            <a:endParaRPr lang="en-US"/>
          </a:p>
        </p:txBody>
      </p:sp>
      <p:sp>
        <p:nvSpPr>
          <p:cNvPr id="4" name="Footer Placeholder 3">
            <a:extLst>
              <a:ext uri="{FF2B5EF4-FFF2-40B4-BE49-F238E27FC236}">
                <a16:creationId xmlns:a16="http://schemas.microsoft.com/office/drawing/2014/main" id="{6FDDD21A-2D22-4508-8802-A09A01FAB6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006749-84FB-4D60-BB30-B71D92D4B011}"/>
              </a:ext>
            </a:extLst>
          </p:cNvPr>
          <p:cNvSpPr>
            <a:spLocks noGrp="1"/>
          </p:cNvSpPr>
          <p:nvPr>
            <p:ph type="sldNum" sz="quarter" idx="12"/>
          </p:nvPr>
        </p:nvSpPr>
        <p:spPr/>
        <p:txBody>
          <a:bodyPr/>
          <a:lstStyle/>
          <a:p>
            <a:fld id="{66120B0D-F43F-4F2D-8AF3-64087D42DA6E}" type="slidenum">
              <a:rPr lang="en-US" smtClean="0"/>
              <a:t>‹#›</a:t>
            </a:fld>
            <a:endParaRPr lang="en-US"/>
          </a:p>
        </p:txBody>
      </p:sp>
    </p:spTree>
    <p:extLst>
      <p:ext uri="{BB962C8B-B14F-4D97-AF65-F5344CB8AC3E}">
        <p14:creationId xmlns:p14="http://schemas.microsoft.com/office/powerpoint/2010/main" val="142202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D1F319-7C88-4D6D-8749-530F966EB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5DC4E6-D17E-42AA-A4D9-77980EE09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93F86-A821-4A33-AED4-A1E89D2BD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A914D-A045-4607-B770-0EB8A6B52DC7}" type="datetimeFigureOut">
              <a:rPr lang="en-US" smtClean="0"/>
              <a:t>6/29/2021</a:t>
            </a:fld>
            <a:endParaRPr lang="en-US"/>
          </a:p>
        </p:txBody>
      </p:sp>
      <p:sp>
        <p:nvSpPr>
          <p:cNvPr id="5" name="Footer Placeholder 4">
            <a:extLst>
              <a:ext uri="{FF2B5EF4-FFF2-40B4-BE49-F238E27FC236}">
                <a16:creationId xmlns:a16="http://schemas.microsoft.com/office/drawing/2014/main" id="{89BB0691-D5EB-40FE-988A-62D52389E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EE25D5-0E1E-4EFB-BAD0-CB5E3FD87C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20B0D-F43F-4F2D-8AF3-64087D42DA6E}" type="slidenum">
              <a:rPr lang="en-US" smtClean="0"/>
              <a:t>‹#›</a:t>
            </a:fld>
            <a:endParaRPr lang="en-US"/>
          </a:p>
        </p:txBody>
      </p:sp>
    </p:spTree>
    <p:extLst>
      <p:ext uri="{BB962C8B-B14F-4D97-AF65-F5344CB8AC3E}">
        <p14:creationId xmlns:p14="http://schemas.microsoft.com/office/powerpoint/2010/main" val="8334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wagingnonviolence.org/feature/activists-need-realize-americans-actually-agre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agingnonviolence.org/feature/activists-need-realize-americans-actually-agree/"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8;p19">
            <a:extLst>
              <a:ext uri="{FF2B5EF4-FFF2-40B4-BE49-F238E27FC236}">
                <a16:creationId xmlns:a16="http://schemas.microsoft.com/office/drawing/2014/main" id="{C32BD217-72DD-7A42-A365-6945BA3C8179}"/>
              </a:ext>
            </a:extLst>
          </p:cNvPr>
          <p:cNvSpPr txBox="1">
            <a:spLocks noGrp="1"/>
          </p:cNvSpPr>
          <p:nvPr>
            <p:ph type="ctrTitle"/>
          </p:nvPr>
        </p:nvSpPr>
        <p:spPr>
          <a:xfrm>
            <a:off x="1524000" y="3987800"/>
            <a:ext cx="9144000" cy="10779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sz="3600" b="1" dirty="0">
                <a:latin typeface="Arial"/>
                <a:ea typeface="Arial"/>
                <a:cs typeface="Arial"/>
                <a:sym typeface="Arial"/>
              </a:rPr>
              <a:t>Amy Shanahan and Dawn DePasquale</a:t>
            </a:r>
            <a:endParaRPr sz="3600" b="1" dirty="0"/>
          </a:p>
        </p:txBody>
      </p:sp>
      <p:pic>
        <p:nvPicPr>
          <p:cNvPr id="6" name="Picture 5">
            <a:extLst>
              <a:ext uri="{FF2B5EF4-FFF2-40B4-BE49-F238E27FC236}">
                <a16:creationId xmlns:a16="http://schemas.microsoft.com/office/drawing/2014/main" id="{9A111076-1C25-0D4F-9BD0-5CAEE2ABB903}"/>
              </a:ext>
            </a:extLst>
          </p:cNvPr>
          <p:cNvPicPr>
            <a:picLocks noChangeAspect="1"/>
          </p:cNvPicPr>
          <p:nvPr/>
        </p:nvPicPr>
        <p:blipFill>
          <a:blip r:embed="rId2"/>
          <a:stretch>
            <a:fillRect/>
          </a:stretch>
        </p:blipFill>
        <p:spPr>
          <a:xfrm>
            <a:off x="124103" y="3679919"/>
            <a:ext cx="1599580" cy="1693673"/>
          </a:xfrm>
          <a:prstGeom prst="rect">
            <a:avLst/>
          </a:prstGeom>
        </p:spPr>
      </p:pic>
      <p:pic>
        <p:nvPicPr>
          <p:cNvPr id="11" name="Picture 10">
            <a:extLst>
              <a:ext uri="{FF2B5EF4-FFF2-40B4-BE49-F238E27FC236}">
                <a16:creationId xmlns:a16="http://schemas.microsoft.com/office/drawing/2014/main" id="{56445DB9-3EE0-CE44-B84E-EFCAD38DDC94}"/>
              </a:ext>
            </a:extLst>
          </p:cNvPr>
          <p:cNvPicPr>
            <a:picLocks noChangeAspect="1"/>
          </p:cNvPicPr>
          <p:nvPr/>
        </p:nvPicPr>
        <p:blipFill>
          <a:blip r:embed="rId3"/>
          <a:stretch>
            <a:fillRect/>
          </a:stretch>
        </p:blipFill>
        <p:spPr>
          <a:xfrm>
            <a:off x="10234396" y="3679919"/>
            <a:ext cx="1690066" cy="1517219"/>
          </a:xfrm>
          <a:prstGeom prst="rect">
            <a:avLst/>
          </a:prstGeom>
        </p:spPr>
      </p:pic>
      <p:sp>
        <p:nvSpPr>
          <p:cNvPr id="2" name="TextBox 1">
            <a:extLst>
              <a:ext uri="{FF2B5EF4-FFF2-40B4-BE49-F238E27FC236}">
                <a16:creationId xmlns:a16="http://schemas.microsoft.com/office/drawing/2014/main" id="{BEA7F384-DFC1-6E42-A5F6-CC882C7AFB6B}"/>
              </a:ext>
            </a:extLst>
          </p:cNvPr>
          <p:cNvSpPr txBox="1"/>
          <p:nvPr/>
        </p:nvSpPr>
        <p:spPr>
          <a:xfrm>
            <a:off x="5486400" y="5603595"/>
            <a:ext cx="3621741" cy="523220"/>
          </a:xfrm>
          <a:prstGeom prst="rect">
            <a:avLst/>
          </a:prstGeom>
          <a:noFill/>
        </p:spPr>
        <p:txBody>
          <a:bodyPr wrap="square" rtlCol="0">
            <a:spAutoFit/>
          </a:bodyPr>
          <a:lstStyle/>
          <a:p>
            <a:r>
              <a:rPr lang="en-US" sz="2800" b="1" dirty="0"/>
              <a:t>6.28.21</a:t>
            </a:r>
          </a:p>
        </p:txBody>
      </p:sp>
    </p:spTree>
    <p:extLst>
      <p:ext uri="{BB962C8B-B14F-4D97-AF65-F5344CB8AC3E}">
        <p14:creationId xmlns:p14="http://schemas.microsoft.com/office/powerpoint/2010/main" val="315130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09600" y="122418"/>
            <a:ext cx="12192000" cy="940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Cross-pollination </a:t>
            </a:r>
            <a:endParaRPr sz="3600" b="1" dirty="0"/>
          </a:p>
        </p:txBody>
      </p:sp>
      <p:sp>
        <p:nvSpPr>
          <p:cNvPr id="147" name="Google Shape;147;p21"/>
          <p:cNvSpPr txBox="1">
            <a:spLocks noGrp="1"/>
          </p:cNvSpPr>
          <p:nvPr>
            <p:ph type="body" idx="1"/>
          </p:nvPr>
        </p:nvSpPr>
        <p:spPr>
          <a:xfrm>
            <a:off x="463280" y="1347566"/>
            <a:ext cx="11265440" cy="4201075"/>
          </a:xfrm>
          <a:prstGeom prst="rect">
            <a:avLst/>
          </a:prstGeom>
          <a:noFill/>
          <a:ln>
            <a:noFill/>
          </a:ln>
        </p:spPr>
        <p:txBody>
          <a:bodyPr spcFirstLastPara="1" wrap="square" lIns="91425" tIns="45700" rIns="91425" bIns="45700" anchor="t" anchorCtr="0">
            <a:normAutofit/>
          </a:bodyPr>
          <a:lstStyle/>
          <a:p>
            <a:pPr marL="514350" lvl="0" indent="-514350" algn="l" rtl="0">
              <a:lnSpc>
                <a:spcPct val="110000"/>
              </a:lnSpc>
              <a:spcBef>
                <a:spcPts val="0"/>
              </a:spcBef>
              <a:spcAft>
                <a:spcPts val="0"/>
              </a:spcAft>
              <a:buClr>
                <a:schemeClr val="dk1"/>
              </a:buClr>
              <a:buSzPts val="2800"/>
              <a:buAutoNum type="arabicPeriod"/>
            </a:pPr>
            <a:r>
              <a:rPr lang="en-US" sz="2600" dirty="0"/>
              <a:t>Name, title, region/chapter</a:t>
            </a:r>
          </a:p>
          <a:p>
            <a:pPr marL="514350" lvl="0" indent="-514350" algn="l" rtl="0">
              <a:lnSpc>
                <a:spcPct val="110000"/>
              </a:lnSpc>
              <a:spcBef>
                <a:spcPts val="0"/>
              </a:spcBef>
              <a:spcAft>
                <a:spcPts val="0"/>
              </a:spcAft>
              <a:buClr>
                <a:schemeClr val="dk1"/>
              </a:buClr>
              <a:buSzPts val="2800"/>
              <a:buAutoNum type="arabicPeriod"/>
            </a:pPr>
            <a:r>
              <a:rPr lang="en-US" sz="2600" dirty="0"/>
              <a:t>Your top 2 CURRENT projects</a:t>
            </a:r>
          </a:p>
          <a:p>
            <a:pPr marL="514350" lvl="0" indent="-514350">
              <a:lnSpc>
                <a:spcPct val="110000"/>
              </a:lnSpc>
              <a:spcBef>
                <a:spcPts val="0"/>
              </a:spcBef>
              <a:buSzPts val="2800"/>
              <a:buAutoNum type="arabicPeriod"/>
            </a:pPr>
            <a:r>
              <a:rPr lang="en-US" sz="2600" dirty="0"/>
              <a:t>What’s NEXT  for you. List 2 initiatives. </a:t>
            </a:r>
            <a:r>
              <a:rPr lang="en-US" sz="2600" u="sng" dirty="0"/>
              <a:t>Use a verb</a:t>
            </a:r>
            <a:r>
              <a:rPr lang="en-US" sz="2600" dirty="0"/>
              <a:t>. i.e. ”develop a social </a:t>
            </a:r>
            <a:r>
              <a:rPr lang="en-US" sz="2600" b="1" dirty="0"/>
              <a:t>m</a:t>
            </a:r>
            <a:r>
              <a:rPr lang="en-US" sz="2600" dirty="0"/>
              <a:t>edia strategy for a new service.”</a:t>
            </a:r>
          </a:p>
          <a:p>
            <a:pPr marL="514350" lvl="0" indent="-514350" algn="l" rtl="0">
              <a:lnSpc>
                <a:spcPct val="110000"/>
              </a:lnSpc>
              <a:spcBef>
                <a:spcPts val="0"/>
              </a:spcBef>
              <a:spcAft>
                <a:spcPts val="0"/>
              </a:spcAft>
              <a:buClr>
                <a:schemeClr val="dk1"/>
              </a:buClr>
              <a:buSzPts val="2800"/>
              <a:buAutoNum type="arabicPeriod"/>
            </a:pPr>
            <a:r>
              <a:rPr lang="en-US" sz="2600" dirty="0"/>
              <a:t>2 things that people (who worked with you)  would consider you an “expert” in, i.e. social media, writing grants, working, leading staff, exceeding needs of clients, etc. </a:t>
            </a:r>
            <a:r>
              <a:rPr lang="en-US" sz="2600" b="1" dirty="0"/>
              <a:t>AND</a:t>
            </a:r>
            <a:r>
              <a:rPr lang="en-US" sz="2600" dirty="0"/>
              <a:t> that you’d be willing to coach others on </a:t>
            </a:r>
          </a:p>
          <a:p>
            <a:pPr marL="514350" lvl="0" indent="-514350" algn="l" rtl="0">
              <a:lnSpc>
                <a:spcPct val="110000"/>
              </a:lnSpc>
              <a:spcBef>
                <a:spcPts val="0"/>
              </a:spcBef>
              <a:spcAft>
                <a:spcPts val="0"/>
              </a:spcAft>
              <a:buClr>
                <a:schemeClr val="dk1"/>
              </a:buClr>
              <a:buSzPts val="2800"/>
              <a:buAutoNum type="arabicPeriod"/>
            </a:pPr>
            <a:r>
              <a:rPr lang="en-US" sz="2600" dirty="0"/>
              <a:t>2 things that you need help with “how to…….”</a:t>
            </a:r>
          </a:p>
          <a:p>
            <a:pPr marL="514350" lvl="0" indent="-514350" algn="l" rtl="0">
              <a:lnSpc>
                <a:spcPct val="110000"/>
              </a:lnSpc>
              <a:spcBef>
                <a:spcPts val="0"/>
              </a:spcBef>
              <a:spcAft>
                <a:spcPts val="0"/>
              </a:spcAft>
              <a:buClr>
                <a:schemeClr val="dk1"/>
              </a:buClr>
              <a:buSzPts val="2800"/>
              <a:buAutoNum type="arabicPeriod"/>
            </a:pPr>
            <a:endParaRPr dirty="0"/>
          </a:p>
          <a:p>
            <a:pPr marL="228600" lvl="0" indent="-50800" algn="l" rtl="0">
              <a:lnSpc>
                <a:spcPct val="110000"/>
              </a:lnSpc>
              <a:spcBef>
                <a:spcPts val="1000"/>
              </a:spcBef>
              <a:spcAft>
                <a:spcPts val="0"/>
              </a:spcAft>
              <a:buClr>
                <a:schemeClr val="dk1"/>
              </a:buClr>
              <a:buSzPts val="2800"/>
              <a:buNone/>
            </a:pPr>
            <a:endParaRPr dirty="0"/>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164167" y="5924121"/>
            <a:ext cx="4980412" cy="773253"/>
          </a:xfrm>
          <a:prstGeom prst="rect">
            <a:avLst/>
          </a:prstGeom>
          <a:noFill/>
          <a:ln>
            <a:noFill/>
          </a:ln>
        </p:spPr>
      </p:pic>
      <p:pic>
        <p:nvPicPr>
          <p:cNvPr id="149" name="Google Shape;149;p21" descr="Chart&#10;&#10;Description automatically generated"/>
          <p:cNvPicPr preferRelativeResize="0"/>
          <p:nvPr/>
        </p:nvPicPr>
        <p:blipFill rotWithShape="1">
          <a:blip r:embed="rId4">
            <a:alphaModFix/>
          </a:blip>
          <a:srcRect/>
          <a:stretch/>
        </p:blipFill>
        <p:spPr>
          <a:xfrm>
            <a:off x="8309113" y="77040"/>
            <a:ext cx="3723278" cy="895046"/>
          </a:xfrm>
          <a:prstGeom prst="rect">
            <a:avLst/>
          </a:prstGeom>
          <a:noFill/>
          <a:ln>
            <a:noFill/>
          </a:ln>
        </p:spPr>
      </p:pic>
      <p:sp>
        <p:nvSpPr>
          <p:cNvPr id="3" name="TextBox 2">
            <a:extLst>
              <a:ext uri="{FF2B5EF4-FFF2-40B4-BE49-F238E27FC236}">
                <a16:creationId xmlns:a16="http://schemas.microsoft.com/office/drawing/2014/main" id="{000B49BB-111D-E349-84C6-F327EDE623F4}"/>
              </a:ext>
            </a:extLst>
          </p:cNvPr>
          <p:cNvSpPr txBox="1"/>
          <p:nvPr/>
        </p:nvSpPr>
        <p:spPr>
          <a:xfrm>
            <a:off x="5553306" y="5833365"/>
            <a:ext cx="6077039" cy="830997"/>
          </a:xfrm>
          <a:prstGeom prst="rect">
            <a:avLst/>
          </a:prstGeom>
          <a:solidFill>
            <a:srgbClr val="FFFF00"/>
          </a:solidFill>
        </p:spPr>
        <p:txBody>
          <a:bodyPr wrap="square" rtlCol="0">
            <a:spAutoFit/>
          </a:bodyPr>
          <a:lstStyle/>
          <a:p>
            <a:r>
              <a:rPr lang="en-US" sz="2400" dirty="0">
                <a:highlight>
                  <a:srgbClr val="FFFF00"/>
                </a:highlight>
              </a:rPr>
              <a:t>Email your response to Vanessa Mendoza at vmendoza@umkc.edu.</a:t>
            </a:r>
          </a:p>
        </p:txBody>
      </p:sp>
    </p:spTree>
    <p:extLst>
      <p:ext uri="{BB962C8B-B14F-4D97-AF65-F5344CB8AC3E}">
        <p14:creationId xmlns:p14="http://schemas.microsoft.com/office/powerpoint/2010/main" val="105682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pic>
        <p:nvPicPr>
          <p:cNvPr id="6" name="Picture 5">
            <a:extLst>
              <a:ext uri="{FF2B5EF4-FFF2-40B4-BE49-F238E27FC236}">
                <a16:creationId xmlns:a16="http://schemas.microsoft.com/office/drawing/2014/main" id="{1A57C726-899A-2346-85BF-F5F5FA8B8B76}"/>
              </a:ext>
            </a:extLst>
          </p:cNvPr>
          <p:cNvPicPr>
            <a:picLocks noChangeAspect="1"/>
          </p:cNvPicPr>
          <p:nvPr/>
        </p:nvPicPr>
        <p:blipFill>
          <a:blip r:embed="rId4"/>
          <a:stretch>
            <a:fillRect/>
          </a:stretch>
        </p:blipFill>
        <p:spPr>
          <a:xfrm>
            <a:off x="2239618" y="0"/>
            <a:ext cx="9780104" cy="6858000"/>
          </a:xfrm>
          <a:prstGeom prst="rect">
            <a:avLst/>
          </a:prstGeom>
        </p:spPr>
      </p:pic>
    </p:spTree>
    <p:extLst>
      <p:ext uri="{BB962C8B-B14F-4D97-AF65-F5344CB8AC3E}">
        <p14:creationId xmlns:p14="http://schemas.microsoft.com/office/powerpoint/2010/main" val="223802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09600" y="547252"/>
            <a:ext cx="12192000" cy="940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Next meeting </a:t>
            </a:r>
            <a:endParaRPr sz="3600" b="1" dirty="0"/>
          </a:p>
        </p:txBody>
      </p:sp>
      <p:sp>
        <p:nvSpPr>
          <p:cNvPr id="147" name="Google Shape;147;p21"/>
          <p:cNvSpPr txBox="1">
            <a:spLocks noGrp="1"/>
          </p:cNvSpPr>
          <p:nvPr>
            <p:ph type="body" idx="1"/>
          </p:nvPr>
        </p:nvSpPr>
        <p:spPr>
          <a:xfrm>
            <a:off x="1569463" y="1668108"/>
            <a:ext cx="8020014" cy="3948668"/>
          </a:xfrm>
          <a:prstGeom prst="rect">
            <a:avLst/>
          </a:prstGeom>
          <a:solidFill>
            <a:schemeClr val="bg2">
              <a:lumMod val="75000"/>
            </a:schemeClr>
          </a:solidFill>
          <a:ln>
            <a:noFill/>
          </a:ln>
        </p:spPr>
        <p:txBody>
          <a:bodyPr spcFirstLastPara="1" wrap="square" lIns="91425" tIns="45700" rIns="91425" bIns="45700" anchor="t" anchorCtr="0">
            <a:normAutofit/>
          </a:bodyPr>
          <a:lstStyle/>
          <a:p>
            <a:pPr marL="228600" lvl="0" indent="-50800" algn="l" rtl="0">
              <a:lnSpc>
                <a:spcPct val="110000"/>
              </a:lnSpc>
              <a:spcBef>
                <a:spcPts val="1000"/>
              </a:spcBef>
              <a:spcAft>
                <a:spcPts val="0"/>
              </a:spcAft>
              <a:buClr>
                <a:schemeClr val="dk1"/>
              </a:buClr>
              <a:buSzPts val="2800"/>
              <a:buNone/>
            </a:pPr>
            <a:r>
              <a:rPr lang="en-US" b="1" dirty="0">
                <a:solidFill>
                  <a:schemeClr val="bg1"/>
                </a:solidFill>
              </a:rPr>
              <a:t>We will send an email reminder for info needed</a:t>
            </a:r>
          </a:p>
          <a:p>
            <a:pPr marL="228600" lvl="0" indent="-50800" algn="l" rtl="0">
              <a:lnSpc>
                <a:spcPct val="110000"/>
              </a:lnSpc>
              <a:spcBef>
                <a:spcPts val="1000"/>
              </a:spcBef>
              <a:spcAft>
                <a:spcPts val="0"/>
              </a:spcAft>
              <a:buClr>
                <a:schemeClr val="dk1"/>
              </a:buClr>
              <a:buSzPts val="2800"/>
              <a:buNone/>
            </a:pPr>
            <a:endParaRPr lang="en-US" b="1" dirty="0">
              <a:solidFill>
                <a:schemeClr val="bg1"/>
              </a:solidFill>
            </a:endParaRPr>
          </a:p>
          <a:p>
            <a:pPr marL="228600" lvl="0" indent="-50800" algn="l" rtl="0">
              <a:lnSpc>
                <a:spcPct val="110000"/>
              </a:lnSpc>
              <a:spcBef>
                <a:spcPts val="1000"/>
              </a:spcBef>
              <a:spcAft>
                <a:spcPts val="0"/>
              </a:spcAft>
              <a:buClr>
                <a:schemeClr val="dk1"/>
              </a:buClr>
              <a:buSzPts val="2800"/>
              <a:buNone/>
            </a:pPr>
            <a:r>
              <a:rPr lang="en-US" b="1" dirty="0">
                <a:solidFill>
                  <a:schemeClr val="bg1"/>
                </a:solidFill>
              </a:rPr>
              <a:t>6.28.21 noon to 1pm</a:t>
            </a:r>
          </a:p>
          <a:p>
            <a:pPr marL="228600" lvl="0" indent="-50800" algn="l" rtl="0">
              <a:lnSpc>
                <a:spcPct val="110000"/>
              </a:lnSpc>
              <a:spcBef>
                <a:spcPts val="1000"/>
              </a:spcBef>
              <a:spcAft>
                <a:spcPts val="0"/>
              </a:spcAft>
              <a:buClr>
                <a:schemeClr val="dk1"/>
              </a:buClr>
              <a:buSzPts val="2800"/>
              <a:buNone/>
            </a:pPr>
            <a:endParaRPr lang="en-US" b="1" dirty="0">
              <a:solidFill>
                <a:schemeClr val="bg1"/>
              </a:solidFill>
            </a:endParaRPr>
          </a:p>
          <a:p>
            <a:pPr marL="228600" lvl="0" indent="-50800" algn="l" rtl="0">
              <a:lnSpc>
                <a:spcPct val="110000"/>
              </a:lnSpc>
              <a:spcBef>
                <a:spcPts val="1000"/>
              </a:spcBef>
              <a:spcAft>
                <a:spcPts val="0"/>
              </a:spcAft>
              <a:buClr>
                <a:schemeClr val="dk1"/>
              </a:buClr>
              <a:buSzPts val="2800"/>
              <a:buNone/>
            </a:pPr>
            <a:r>
              <a:rPr lang="en-US" b="1" dirty="0">
                <a:solidFill>
                  <a:schemeClr val="bg1"/>
                </a:solidFill>
              </a:rPr>
              <a:t>“See” you then! Have a great week!</a:t>
            </a:r>
          </a:p>
          <a:p>
            <a:pPr marL="228600" lvl="0" indent="-50800" algn="l" rtl="0">
              <a:lnSpc>
                <a:spcPct val="110000"/>
              </a:lnSpc>
              <a:spcBef>
                <a:spcPts val="1000"/>
              </a:spcBef>
              <a:spcAft>
                <a:spcPts val="0"/>
              </a:spcAft>
              <a:buClr>
                <a:schemeClr val="dk1"/>
              </a:buClr>
              <a:buSzPts val="2800"/>
              <a:buNone/>
            </a:pPr>
            <a:r>
              <a:rPr lang="en-US" b="1" dirty="0">
                <a:solidFill>
                  <a:schemeClr val="bg1"/>
                </a:solidFill>
              </a:rPr>
              <a:t>						Dawn and Amy</a:t>
            </a:r>
            <a:endParaRPr b="1" dirty="0">
              <a:solidFill>
                <a:schemeClr val="bg1"/>
              </a:solidFill>
            </a:endParaRPr>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pic>
        <p:nvPicPr>
          <p:cNvPr id="149" name="Google Shape;149;p21" descr="Chart&#10;&#10;Description automatically generated"/>
          <p:cNvPicPr preferRelativeResize="0"/>
          <p:nvPr/>
        </p:nvPicPr>
        <p:blipFill rotWithShape="1">
          <a:blip r:embed="rId4">
            <a:alphaModFix/>
          </a:blip>
          <a:srcRect/>
          <a:stretch/>
        </p:blipFill>
        <p:spPr>
          <a:xfrm>
            <a:off x="8282609" y="77040"/>
            <a:ext cx="3749782" cy="824108"/>
          </a:xfrm>
          <a:prstGeom prst="rect">
            <a:avLst/>
          </a:prstGeom>
          <a:noFill/>
          <a:ln>
            <a:noFill/>
          </a:ln>
        </p:spPr>
      </p:pic>
    </p:spTree>
    <p:extLst>
      <p:ext uri="{BB962C8B-B14F-4D97-AF65-F5344CB8AC3E}">
        <p14:creationId xmlns:p14="http://schemas.microsoft.com/office/powerpoint/2010/main" val="3618257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7C775-4C43-485A-92D9-7741A4ECA66B}"/>
              </a:ext>
            </a:extLst>
          </p:cNvPr>
          <p:cNvSpPr>
            <a:spLocks noGrp="1"/>
          </p:cNvSpPr>
          <p:nvPr>
            <p:ph idx="1"/>
          </p:nvPr>
        </p:nvSpPr>
        <p:spPr>
          <a:xfrm>
            <a:off x="2389909" y="2839778"/>
            <a:ext cx="10515600" cy="4351338"/>
          </a:xfrm>
        </p:spPr>
        <p:txBody>
          <a:bodyPr>
            <a:normAutofit/>
          </a:bodyPr>
          <a:lstStyle/>
          <a:p>
            <a:pPr marL="0" indent="0">
              <a:buNone/>
            </a:pPr>
            <a:r>
              <a:rPr lang="en-US" sz="4400" b="1" dirty="0">
                <a:solidFill>
                  <a:srgbClr val="0070C0"/>
                </a:solidFill>
              </a:rPr>
              <a:t>Now, Big Ideas Session, 6.28.21!</a:t>
            </a:r>
          </a:p>
        </p:txBody>
      </p:sp>
    </p:spTree>
    <p:extLst>
      <p:ext uri="{BB962C8B-B14F-4D97-AF65-F5344CB8AC3E}">
        <p14:creationId xmlns:p14="http://schemas.microsoft.com/office/powerpoint/2010/main" val="4119346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C8B85-CCB4-4FD8-8A9B-0FCCE3DDF07A}"/>
              </a:ext>
            </a:extLst>
          </p:cNvPr>
          <p:cNvSpPr>
            <a:spLocks noGrp="1"/>
          </p:cNvSpPr>
          <p:nvPr>
            <p:ph type="title"/>
          </p:nvPr>
        </p:nvSpPr>
        <p:spPr>
          <a:xfrm>
            <a:off x="838200" y="365125"/>
            <a:ext cx="8829583" cy="1325563"/>
          </a:xfrm>
        </p:spPr>
        <p:txBody>
          <a:bodyPr>
            <a:normAutofit/>
          </a:bodyPr>
          <a:lstStyle/>
          <a:p>
            <a:r>
              <a:rPr lang="en-US" sz="3600" b="1" dirty="0"/>
              <a:t>Let’s celebrate small and large successes </a:t>
            </a:r>
            <a:br>
              <a:rPr lang="en-US" sz="3600" b="1" dirty="0"/>
            </a:br>
            <a:r>
              <a:rPr lang="en-US" sz="3600" b="1" dirty="0"/>
              <a:t>since last week! </a:t>
            </a:r>
          </a:p>
        </p:txBody>
      </p:sp>
      <p:sp>
        <p:nvSpPr>
          <p:cNvPr id="5" name="Content Placeholder 4">
            <a:extLst>
              <a:ext uri="{FF2B5EF4-FFF2-40B4-BE49-F238E27FC236}">
                <a16:creationId xmlns:a16="http://schemas.microsoft.com/office/drawing/2014/main" id="{C26C888F-FF50-4D15-8DE7-C6D82AD74ECD}"/>
              </a:ext>
            </a:extLst>
          </p:cNvPr>
          <p:cNvSpPr>
            <a:spLocks noGrp="1"/>
          </p:cNvSpPr>
          <p:nvPr>
            <p:ph idx="1"/>
          </p:nvPr>
        </p:nvSpPr>
        <p:spPr>
          <a:xfrm>
            <a:off x="2143887" y="3020734"/>
            <a:ext cx="10515600" cy="4351338"/>
          </a:xfrm>
        </p:spPr>
        <p:txBody>
          <a:bodyPr/>
          <a:lstStyle/>
          <a:p>
            <a:pPr marL="0" indent="0">
              <a:buNone/>
            </a:pPr>
            <a:r>
              <a:rPr lang="en-US" b="1" dirty="0">
                <a:solidFill>
                  <a:srgbClr val="0070C0"/>
                </a:solidFill>
              </a:rPr>
              <a:t>In Chat or raise hand to share! </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574EBC3F-669F-2940-8CBE-828F26E251DC}"/>
              </a:ext>
            </a:extLst>
          </p:cNvPr>
          <p:cNvPicPr>
            <a:picLocks noChangeAspect="1"/>
          </p:cNvPicPr>
          <p:nvPr/>
        </p:nvPicPr>
        <p:blipFill>
          <a:blip r:embed="rId2"/>
          <a:stretch>
            <a:fillRect/>
          </a:stretch>
        </p:blipFill>
        <p:spPr>
          <a:xfrm>
            <a:off x="593344" y="2807374"/>
            <a:ext cx="1143000" cy="1663700"/>
          </a:xfrm>
          <a:prstGeom prst="rect">
            <a:avLst/>
          </a:prstGeom>
        </p:spPr>
      </p:pic>
      <p:pic>
        <p:nvPicPr>
          <p:cNvPr id="7" name="Picture 6" descr="Activists need to realize that most Americans actually ...">
            <a:extLst>
              <a:ext uri="{FF2B5EF4-FFF2-40B4-BE49-F238E27FC236}">
                <a16:creationId xmlns:a16="http://schemas.microsoft.com/office/drawing/2014/main" id="{176515CD-73F6-A94A-A2ED-6ACB0E9588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70038" y="2497734"/>
            <a:ext cx="2133600" cy="1613930"/>
          </a:xfrm>
          <a:prstGeom prst="rect">
            <a:avLst/>
          </a:prstGeom>
        </p:spPr>
      </p:pic>
      <p:sp>
        <p:nvSpPr>
          <p:cNvPr id="2" name="TextBox 1">
            <a:extLst>
              <a:ext uri="{FF2B5EF4-FFF2-40B4-BE49-F238E27FC236}">
                <a16:creationId xmlns:a16="http://schemas.microsoft.com/office/drawing/2014/main" id="{7C300EE2-0989-B34D-A405-5A1D632586A4}"/>
              </a:ext>
            </a:extLst>
          </p:cNvPr>
          <p:cNvSpPr txBox="1"/>
          <p:nvPr/>
        </p:nvSpPr>
        <p:spPr>
          <a:xfrm>
            <a:off x="0" y="4739640"/>
            <a:ext cx="4434840" cy="211836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5576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C8B85-CCB4-4FD8-8A9B-0FCCE3DDF07A}"/>
              </a:ext>
            </a:extLst>
          </p:cNvPr>
          <p:cNvSpPr>
            <a:spLocks noGrp="1"/>
          </p:cNvSpPr>
          <p:nvPr>
            <p:ph type="title"/>
          </p:nvPr>
        </p:nvSpPr>
        <p:spPr>
          <a:xfrm>
            <a:off x="519545" y="0"/>
            <a:ext cx="8829583" cy="1325563"/>
          </a:xfrm>
        </p:spPr>
        <p:txBody>
          <a:bodyPr>
            <a:normAutofit/>
          </a:bodyPr>
          <a:lstStyle/>
          <a:p>
            <a:r>
              <a:rPr lang="en-US" sz="3600" b="1" dirty="0"/>
              <a:t>The tool that will get everyone “there”</a:t>
            </a:r>
          </a:p>
        </p:txBody>
      </p:sp>
      <p:sp>
        <p:nvSpPr>
          <p:cNvPr id="5" name="Content Placeholder 4">
            <a:extLst>
              <a:ext uri="{FF2B5EF4-FFF2-40B4-BE49-F238E27FC236}">
                <a16:creationId xmlns:a16="http://schemas.microsoft.com/office/drawing/2014/main" id="{C26C888F-FF50-4D15-8DE7-C6D82AD74ECD}"/>
              </a:ext>
            </a:extLst>
          </p:cNvPr>
          <p:cNvSpPr>
            <a:spLocks noGrp="1"/>
          </p:cNvSpPr>
          <p:nvPr>
            <p:ph idx="1"/>
          </p:nvPr>
        </p:nvSpPr>
        <p:spPr/>
        <p:txBody>
          <a:bodyPr/>
          <a:lstStyle/>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0D50DC61-DC21-2F4A-B186-CF1E112FFF98}"/>
              </a:ext>
            </a:extLst>
          </p:cNvPr>
          <p:cNvPicPr>
            <a:picLocks noChangeAspect="1"/>
          </p:cNvPicPr>
          <p:nvPr/>
        </p:nvPicPr>
        <p:blipFill>
          <a:blip r:embed="rId2"/>
          <a:stretch>
            <a:fillRect/>
          </a:stretch>
        </p:blipFill>
        <p:spPr>
          <a:xfrm>
            <a:off x="-41564" y="1027906"/>
            <a:ext cx="12192000" cy="5846618"/>
          </a:xfrm>
          <a:prstGeom prst="rect">
            <a:avLst/>
          </a:prstGeom>
        </p:spPr>
      </p:pic>
    </p:spTree>
    <p:extLst>
      <p:ext uri="{BB962C8B-B14F-4D97-AF65-F5344CB8AC3E}">
        <p14:creationId xmlns:p14="http://schemas.microsoft.com/office/powerpoint/2010/main" val="171780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19B105-F976-4A3A-85AD-91C349AC3431}"/>
              </a:ext>
            </a:extLst>
          </p:cNvPr>
          <p:cNvSpPr>
            <a:spLocks noGrp="1"/>
          </p:cNvSpPr>
          <p:nvPr>
            <p:ph type="title"/>
          </p:nvPr>
        </p:nvSpPr>
        <p:spPr>
          <a:xfrm>
            <a:off x="838200" y="365125"/>
            <a:ext cx="8944992" cy="1325563"/>
          </a:xfrm>
        </p:spPr>
        <p:txBody>
          <a:bodyPr>
            <a:normAutofit fontScale="90000"/>
          </a:bodyPr>
          <a:lstStyle/>
          <a:p>
            <a:r>
              <a:rPr lang="en-US" b="1" dirty="0">
                <a:solidFill>
                  <a:srgbClr val="E9673E"/>
                </a:solidFill>
              </a:rPr>
              <a:t>Cross-pollination Insights – for those who have submitted their info</a:t>
            </a:r>
            <a:br>
              <a:rPr lang="en-US" b="1" dirty="0"/>
            </a:br>
            <a:endParaRPr lang="en-US" dirty="0"/>
          </a:p>
        </p:txBody>
      </p:sp>
      <p:sp>
        <p:nvSpPr>
          <p:cNvPr id="5" name="Content Placeholder 4">
            <a:extLst>
              <a:ext uri="{FF2B5EF4-FFF2-40B4-BE49-F238E27FC236}">
                <a16:creationId xmlns:a16="http://schemas.microsoft.com/office/drawing/2014/main" id="{42FD8AA2-C666-4801-9756-BB0F44B9D3D8}"/>
              </a:ext>
            </a:extLst>
          </p:cNvPr>
          <p:cNvSpPr>
            <a:spLocks noGrp="1"/>
          </p:cNvSpPr>
          <p:nvPr>
            <p:ph idx="1"/>
          </p:nvPr>
        </p:nvSpPr>
        <p:spPr>
          <a:xfrm>
            <a:off x="640977" y="1690688"/>
            <a:ext cx="8807824" cy="4351338"/>
          </a:xfrm>
        </p:spPr>
        <p:txBody>
          <a:bodyPr>
            <a:normAutofit lnSpcReduction="10000"/>
          </a:bodyPr>
          <a:lstStyle/>
          <a:p>
            <a:r>
              <a:rPr lang="en-US" sz="3200" dirty="0"/>
              <a:t>In chat, you’ll find a spreadsheet of what each of you shared. </a:t>
            </a:r>
          </a:p>
          <a:p>
            <a:r>
              <a:rPr lang="en-US" sz="3200" dirty="0"/>
              <a:t>Please pull it up, and within your group:</a:t>
            </a:r>
          </a:p>
          <a:p>
            <a:pPr marL="0" indent="0">
              <a:buNone/>
            </a:pPr>
            <a:endParaRPr lang="en-US" sz="1700" dirty="0"/>
          </a:p>
          <a:p>
            <a:pPr lvl="1">
              <a:buFont typeface="Wingdings" pitchFamily="2" charset="2"/>
              <a:buChar char="Ø"/>
            </a:pPr>
            <a:r>
              <a:rPr lang="en-US" sz="2800" dirty="0"/>
              <a:t>identify at least 3 things that you see in each others’ projects and expertise that might be opportunities for sharing insights, coaching each other, or collaborating within this network. </a:t>
            </a:r>
          </a:p>
          <a:p>
            <a:pPr marL="457200" lvl="1" indent="0">
              <a:buNone/>
            </a:pPr>
            <a:endParaRPr lang="en-US" sz="1700" dirty="0"/>
          </a:p>
          <a:p>
            <a:pPr lvl="1">
              <a:buFont typeface="Wingdings" pitchFamily="2" charset="2"/>
              <a:buChar char="Ø"/>
            </a:pPr>
            <a:r>
              <a:rPr lang="en-US" sz="2800" dirty="0"/>
              <a:t>Pick a spokesperson and be prepared to share when we get back. </a:t>
            </a:r>
          </a:p>
        </p:txBody>
      </p:sp>
      <p:sp>
        <p:nvSpPr>
          <p:cNvPr id="6" name="TextBox 5">
            <a:extLst>
              <a:ext uri="{FF2B5EF4-FFF2-40B4-BE49-F238E27FC236}">
                <a16:creationId xmlns:a16="http://schemas.microsoft.com/office/drawing/2014/main" id="{4FAB4F7D-3185-AC42-A2FE-6C9637E687AF}"/>
              </a:ext>
            </a:extLst>
          </p:cNvPr>
          <p:cNvSpPr txBox="1"/>
          <p:nvPr/>
        </p:nvSpPr>
        <p:spPr>
          <a:xfrm>
            <a:off x="6805474" y="5811193"/>
            <a:ext cx="1581785" cy="461665"/>
          </a:xfrm>
          <a:prstGeom prst="rect">
            <a:avLst/>
          </a:prstGeom>
          <a:solidFill>
            <a:srgbClr val="FFFF00"/>
          </a:solidFill>
          <a:ln w="38100">
            <a:solidFill>
              <a:schemeClr val="tx1"/>
            </a:solidFill>
          </a:ln>
        </p:spPr>
        <p:txBody>
          <a:bodyPr wrap="square" rtlCol="0">
            <a:spAutoFit/>
          </a:bodyPr>
          <a:lstStyle/>
          <a:p>
            <a:r>
              <a:rPr lang="en-US" sz="2400" dirty="0">
                <a:highlight>
                  <a:srgbClr val="FFFF00"/>
                </a:highlight>
              </a:rPr>
              <a:t>10 minutes</a:t>
            </a:r>
          </a:p>
        </p:txBody>
      </p:sp>
    </p:spTree>
    <p:extLst>
      <p:ext uri="{BB962C8B-B14F-4D97-AF65-F5344CB8AC3E}">
        <p14:creationId xmlns:p14="http://schemas.microsoft.com/office/powerpoint/2010/main" val="202302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6;p21">
            <a:extLst>
              <a:ext uri="{FF2B5EF4-FFF2-40B4-BE49-F238E27FC236}">
                <a16:creationId xmlns:a16="http://schemas.microsoft.com/office/drawing/2014/main" id="{2C81D2AF-02E5-2B4C-8497-9C724951DFF7}"/>
              </a:ext>
            </a:extLst>
          </p:cNvPr>
          <p:cNvSpPr txBox="1">
            <a:spLocks/>
          </p:cNvSpPr>
          <p:nvPr/>
        </p:nvSpPr>
        <p:spPr>
          <a:xfrm>
            <a:off x="498764" y="440884"/>
            <a:ext cx="9213272" cy="940424"/>
          </a:xfrm>
          <a:prstGeom prst="rect">
            <a:avLst/>
          </a:prstGeom>
          <a:noFill/>
          <a:ln>
            <a:noFill/>
          </a:ln>
        </p:spPr>
        <p:txBody>
          <a:bodyPr spcFirstLastPara="1" vert="horz" wrap="square" lIns="91425" tIns="45700" rIns="91425" bIns="45700" rtlCol="0" anchor="ctr" anchorCtr="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rgbClr val="E9673E"/>
              </a:buClr>
              <a:buSzPts val="4400"/>
            </a:pPr>
            <a:r>
              <a:rPr lang="en-US" sz="3600" b="1" dirty="0">
                <a:solidFill>
                  <a:srgbClr val="E9673E"/>
                </a:solidFill>
              </a:rPr>
              <a:t>Cross-pollination Data – for those who haven’t submitted….do now, in private chat to Vanessa, or send email to her at </a:t>
            </a:r>
            <a:r>
              <a:rPr lang="en-US" sz="3600" dirty="0" err="1">
                <a:highlight>
                  <a:srgbClr val="FFFF00"/>
                </a:highlight>
              </a:rPr>
              <a:t>vmendoza@umkc.edu</a:t>
            </a:r>
            <a:endParaRPr lang="en-US" sz="3600" b="1" dirty="0"/>
          </a:p>
        </p:txBody>
      </p:sp>
      <p:sp>
        <p:nvSpPr>
          <p:cNvPr id="5" name="Google Shape;147;p21">
            <a:extLst>
              <a:ext uri="{FF2B5EF4-FFF2-40B4-BE49-F238E27FC236}">
                <a16:creationId xmlns:a16="http://schemas.microsoft.com/office/drawing/2014/main" id="{1219A63D-10A5-374A-85D6-5862CC68FC99}"/>
              </a:ext>
            </a:extLst>
          </p:cNvPr>
          <p:cNvSpPr txBox="1">
            <a:spLocks/>
          </p:cNvSpPr>
          <p:nvPr/>
        </p:nvSpPr>
        <p:spPr>
          <a:xfrm>
            <a:off x="609600" y="1499966"/>
            <a:ext cx="11265440" cy="4201075"/>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10000"/>
              </a:lnSpc>
              <a:spcBef>
                <a:spcPts val="0"/>
              </a:spcBef>
              <a:buClr>
                <a:schemeClr val="dk1"/>
              </a:buClr>
              <a:buSzPts val="2800"/>
              <a:buFont typeface="Arial" panose="020B0604020202020204" pitchFamily="34" charset="0"/>
              <a:buAutoNum type="arabicPeriod"/>
            </a:pPr>
            <a:r>
              <a:rPr lang="en-US" sz="2600" dirty="0"/>
              <a:t>Name, title, region/chapter</a:t>
            </a:r>
          </a:p>
          <a:p>
            <a:pPr marL="514350" indent="-514350">
              <a:lnSpc>
                <a:spcPct val="110000"/>
              </a:lnSpc>
              <a:spcBef>
                <a:spcPts val="0"/>
              </a:spcBef>
              <a:buClr>
                <a:schemeClr val="dk1"/>
              </a:buClr>
              <a:buSzPts val="2800"/>
              <a:buFont typeface="Arial" panose="020B0604020202020204" pitchFamily="34" charset="0"/>
              <a:buAutoNum type="arabicPeriod"/>
            </a:pPr>
            <a:r>
              <a:rPr lang="en-US" sz="2600" dirty="0"/>
              <a:t>Your top 2 CURRENT projects</a:t>
            </a:r>
          </a:p>
          <a:p>
            <a:pPr marL="514350" indent="-514350">
              <a:lnSpc>
                <a:spcPct val="110000"/>
              </a:lnSpc>
              <a:spcBef>
                <a:spcPts val="0"/>
              </a:spcBef>
              <a:buSzPts val="2800"/>
              <a:buFont typeface="Arial" panose="020B0604020202020204" pitchFamily="34" charset="0"/>
              <a:buAutoNum type="arabicPeriod"/>
            </a:pPr>
            <a:r>
              <a:rPr lang="en-US" sz="2600" dirty="0"/>
              <a:t>What’s NEXT  for you. List 2 initiatives. </a:t>
            </a:r>
            <a:r>
              <a:rPr lang="en-US" sz="2600" u="sng" dirty="0"/>
              <a:t>Use a verb</a:t>
            </a:r>
            <a:r>
              <a:rPr lang="en-US" sz="2600" dirty="0"/>
              <a:t>. i.e. ”develop a social </a:t>
            </a:r>
            <a:r>
              <a:rPr lang="en-US" sz="2600" b="1" dirty="0"/>
              <a:t>m</a:t>
            </a:r>
            <a:r>
              <a:rPr lang="en-US" sz="2600" dirty="0"/>
              <a:t>edia strategy for a new service.”</a:t>
            </a:r>
          </a:p>
          <a:p>
            <a:pPr marL="514350" indent="-514350">
              <a:lnSpc>
                <a:spcPct val="110000"/>
              </a:lnSpc>
              <a:spcBef>
                <a:spcPts val="0"/>
              </a:spcBef>
              <a:buClr>
                <a:schemeClr val="dk1"/>
              </a:buClr>
              <a:buSzPts val="2800"/>
              <a:buFont typeface="Arial" panose="020B0604020202020204" pitchFamily="34" charset="0"/>
              <a:buAutoNum type="arabicPeriod"/>
            </a:pPr>
            <a:r>
              <a:rPr lang="en-US" sz="2600" dirty="0"/>
              <a:t>2 things that people (who worked with you)  would consider you an “expert” in, i.e. social media, writing grants, working, leading staff, exceeding needs of clients, etc. </a:t>
            </a:r>
            <a:r>
              <a:rPr lang="en-US" sz="2600" b="1" dirty="0"/>
              <a:t>AND</a:t>
            </a:r>
            <a:r>
              <a:rPr lang="en-US" sz="2600" dirty="0"/>
              <a:t> that you’d be willing to coach others on </a:t>
            </a:r>
          </a:p>
          <a:p>
            <a:pPr marL="514350" indent="-514350">
              <a:lnSpc>
                <a:spcPct val="110000"/>
              </a:lnSpc>
              <a:spcBef>
                <a:spcPts val="0"/>
              </a:spcBef>
              <a:buClr>
                <a:schemeClr val="dk1"/>
              </a:buClr>
              <a:buSzPts val="2800"/>
              <a:buFont typeface="Arial" panose="020B0604020202020204" pitchFamily="34" charset="0"/>
              <a:buAutoNum type="arabicPeriod"/>
            </a:pPr>
            <a:r>
              <a:rPr lang="en-US" sz="2600" dirty="0"/>
              <a:t>2 things that you need help with “how to…….”</a:t>
            </a:r>
          </a:p>
          <a:p>
            <a:pPr marL="514350" indent="-514350">
              <a:lnSpc>
                <a:spcPct val="110000"/>
              </a:lnSpc>
              <a:spcBef>
                <a:spcPts val="0"/>
              </a:spcBef>
              <a:buClr>
                <a:schemeClr val="dk1"/>
              </a:buClr>
              <a:buSzPts val="2800"/>
              <a:buFont typeface="Arial" panose="020B0604020202020204" pitchFamily="34" charset="0"/>
              <a:buAutoNum type="arabicPeriod"/>
            </a:pPr>
            <a:endParaRPr lang="en-US" dirty="0"/>
          </a:p>
          <a:p>
            <a:pPr indent="-50800">
              <a:lnSpc>
                <a:spcPct val="110000"/>
              </a:lnSpc>
              <a:buClr>
                <a:schemeClr val="dk1"/>
              </a:buClr>
              <a:buSzPts val="2800"/>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18E40B85-D809-544F-A192-6C339C095B29}"/>
              </a:ext>
            </a:extLst>
          </p:cNvPr>
          <p:cNvSpPr txBox="1"/>
          <p:nvPr/>
        </p:nvSpPr>
        <p:spPr>
          <a:xfrm>
            <a:off x="8422381" y="5358034"/>
            <a:ext cx="1581785" cy="461665"/>
          </a:xfrm>
          <a:prstGeom prst="rect">
            <a:avLst/>
          </a:prstGeom>
          <a:solidFill>
            <a:srgbClr val="FFFF00"/>
          </a:solidFill>
          <a:ln w="38100">
            <a:solidFill>
              <a:schemeClr val="tx1"/>
            </a:solidFill>
          </a:ln>
        </p:spPr>
        <p:txBody>
          <a:bodyPr wrap="square" rtlCol="0">
            <a:spAutoFit/>
          </a:bodyPr>
          <a:lstStyle/>
          <a:p>
            <a:r>
              <a:rPr lang="en-US" sz="2400" dirty="0">
                <a:highlight>
                  <a:srgbClr val="FFFF00"/>
                </a:highlight>
              </a:rPr>
              <a:t>10 minutes</a:t>
            </a:r>
          </a:p>
        </p:txBody>
      </p:sp>
    </p:spTree>
    <p:extLst>
      <p:ext uri="{BB962C8B-B14F-4D97-AF65-F5344CB8AC3E}">
        <p14:creationId xmlns:p14="http://schemas.microsoft.com/office/powerpoint/2010/main" val="1759862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20E1CD-185F-3440-80A2-43B06DD3AD41}"/>
              </a:ext>
            </a:extLst>
          </p:cNvPr>
          <p:cNvSpPr>
            <a:spLocks noGrp="1"/>
          </p:cNvSpPr>
          <p:nvPr>
            <p:ph idx="1"/>
          </p:nvPr>
        </p:nvSpPr>
        <p:spPr>
          <a:xfrm>
            <a:off x="1783109" y="2860152"/>
            <a:ext cx="9204960" cy="1102248"/>
          </a:xfrm>
          <a:ln>
            <a:noFill/>
          </a:ln>
        </p:spPr>
        <p:txBody>
          <a:bodyPr>
            <a:normAutofit/>
          </a:bodyPr>
          <a:lstStyle/>
          <a:p>
            <a:pPr marL="0" indent="0">
              <a:buNone/>
            </a:pPr>
            <a:r>
              <a:rPr lang="en-US" sz="3200" b="1" dirty="0">
                <a:solidFill>
                  <a:srgbClr val="0070C0"/>
                </a:solidFill>
              </a:rPr>
              <a:t>In Chat, type up ONE challenge that you’re currently facing – large or small. </a:t>
            </a:r>
          </a:p>
        </p:txBody>
      </p:sp>
      <p:sp>
        <p:nvSpPr>
          <p:cNvPr id="7" name="TextBox 6">
            <a:extLst>
              <a:ext uri="{FF2B5EF4-FFF2-40B4-BE49-F238E27FC236}">
                <a16:creationId xmlns:a16="http://schemas.microsoft.com/office/drawing/2014/main" id="{FDD78DFB-4854-8641-80F8-2069037A7A68}"/>
              </a:ext>
            </a:extLst>
          </p:cNvPr>
          <p:cNvSpPr txBox="1"/>
          <p:nvPr/>
        </p:nvSpPr>
        <p:spPr>
          <a:xfrm>
            <a:off x="-228600" y="-2941320"/>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BECAC071-F5BF-694E-9C2D-8DC0B2A72B4A}"/>
              </a:ext>
            </a:extLst>
          </p:cNvPr>
          <p:cNvPicPr>
            <a:picLocks noChangeAspect="1"/>
          </p:cNvPicPr>
          <p:nvPr/>
        </p:nvPicPr>
        <p:blipFill>
          <a:blip r:embed="rId2"/>
          <a:stretch>
            <a:fillRect/>
          </a:stretch>
        </p:blipFill>
        <p:spPr>
          <a:xfrm>
            <a:off x="243840" y="2473960"/>
            <a:ext cx="1143000" cy="1663700"/>
          </a:xfrm>
          <a:prstGeom prst="rect">
            <a:avLst/>
          </a:prstGeom>
        </p:spPr>
      </p:pic>
    </p:spTree>
    <p:extLst>
      <p:ext uri="{BB962C8B-B14F-4D97-AF65-F5344CB8AC3E}">
        <p14:creationId xmlns:p14="http://schemas.microsoft.com/office/powerpoint/2010/main" val="50109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219"/>
          </a:xfrm>
        </p:spPr>
        <p:txBody>
          <a:bodyPr>
            <a:normAutofit/>
          </a:bodyPr>
          <a:lstStyle/>
          <a:p>
            <a:r>
              <a:rPr lang="en-US" sz="3200" b="1" dirty="0">
                <a:solidFill>
                  <a:srgbClr val="0070C0"/>
                </a:solidFill>
                <a:latin typeface="Verdana" pitchFamily="34" charset="0"/>
              </a:rPr>
              <a:t>One Barrier to Big Ideas</a:t>
            </a:r>
            <a:br>
              <a:rPr lang="en-US" sz="3200" b="1" dirty="0">
                <a:solidFill>
                  <a:srgbClr val="0070C0"/>
                </a:solidFill>
                <a:latin typeface="Verdana" pitchFamily="34" charset="0"/>
              </a:rPr>
            </a:br>
            <a:endParaRPr lang="en-US" sz="3200" dirty="0">
              <a:solidFill>
                <a:srgbClr val="0070C0"/>
              </a:solidFill>
              <a:latin typeface="Verdana" pitchFamily="34" charset="0"/>
            </a:endParaRPr>
          </a:p>
        </p:txBody>
      </p:sp>
      <p:sp>
        <p:nvSpPr>
          <p:cNvPr id="7" name="Slide Number Placeholder 6"/>
          <p:cNvSpPr>
            <a:spLocks noGrp="1"/>
          </p:cNvSpPr>
          <p:nvPr>
            <p:ph type="sldNum" sz="quarter" idx="12"/>
          </p:nvPr>
        </p:nvSpPr>
        <p:spPr/>
        <p:txBody>
          <a:bodyPr/>
          <a:lstStyle/>
          <a:p>
            <a:fld id="{68F309B6-A66D-496C-81D8-8FED9BF97653}" type="slidenum">
              <a:rPr lang="en-US" smtClean="0"/>
              <a:pPr/>
              <a:t>19</a:t>
            </a:fld>
            <a:endParaRPr lang="en-US" dirty="0"/>
          </a:p>
        </p:txBody>
      </p:sp>
      <p:sp>
        <p:nvSpPr>
          <p:cNvPr id="3" name="Content Placeholder 2"/>
          <p:cNvSpPr>
            <a:spLocks noGrp="1"/>
          </p:cNvSpPr>
          <p:nvPr>
            <p:ph sz="quarter" idx="1"/>
          </p:nvPr>
        </p:nvSpPr>
        <p:spPr>
          <a:xfrm>
            <a:off x="838200" y="1554481"/>
            <a:ext cx="5334000" cy="2438400"/>
          </a:xfrm>
        </p:spPr>
        <p:txBody>
          <a:bodyPr>
            <a:normAutofit fontScale="85000" lnSpcReduction="20000"/>
          </a:bodyPr>
          <a:lstStyle/>
          <a:p>
            <a:pPr marL="0" indent="0">
              <a:buNone/>
            </a:pPr>
            <a:r>
              <a:rPr lang="en-US" b="1" dirty="0">
                <a:latin typeface="Verdana" pitchFamily="34" charset="0"/>
              </a:rPr>
              <a:t>Negative Mindset</a:t>
            </a:r>
            <a:endParaRPr lang="en-US" dirty="0">
              <a:latin typeface="Verdana" pitchFamily="34" charset="0"/>
            </a:endParaRPr>
          </a:p>
          <a:p>
            <a:pPr marL="0" indent="0">
              <a:buNone/>
            </a:pPr>
            <a:r>
              <a:rPr lang="en-US" sz="3100" dirty="0"/>
              <a:t>The tendency to focus on the negative aspects of problems and expend energy on worry.</a:t>
            </a:r>
          </a:p>
          <a:p>
            <a:pPr marL="0" indent="0">
              <a:buNone/>
            </a:pPr>
            <a:endParaRPr lang="en-US" dirty="0">
              <a:latin typeface="Verdana" pitchFamily="34" charset="0"/>
            </a:endParaRPr>
          </a:p>
          <a:p>
            <a:pPr marL="0" indent="0">
              <a:buNone/>
            </a:pPr>
            <a:endParaRPr lang="en-US" dirty="0">
              <a:latin typeface="Verdana" pitchFamily="34" charset="0"/>
            </a:endParaRPr>
          </a:p>
          <a:p>
            <a:r>
              <a:rPr lang="en-US" sz="800" dirty="0"/>
              <a:t> </a:t>
            </a:r>
          </a:p>
          <a:p>
            <a:pPr>
              <a:buNone/>
            </a:pPr>
            <a:endParaRPr lang="en-US" dirty="0"/>
          </a:p>
        </p:txBody>
      </p:sp>
      <p:sp>
        <p:nvSpPr>
          <p:cNvPr id="8" name="Rectangle 7"/>
          <p:cNvSpPr/>
          <p:nvPr/>
        </p:nvSpPr>
        <p:spPr>
          <a:xfrm>
            <a:off x="914400" y="5082958"/>
            <a:ext cx="10515600" cy="954107"/>
          </a:xfrm>
          <a:prstGeom prst="rect">
            <a:avLst/>
          </a:prstGeom>
          <a:ln>
            <a:noFill/>
          </a:ln>
        </p:spPr>
        <p:txBody>
          <a:bodyPr wrap="square">
            <a:spAutoFit/>
          </a:bodyPr>
          <a:lstStyle/>
          <a:p>
            <a:r>
              <a:rPr lang="en-US" sz="2800" b="1" dirty="0">
                <a:solidFill>
                  <a:srgbClr val="7030A0"/>
                </a:solidFill>
                <a:latin typeface="Verdana" pitchFamily="34" charset="0"/>
              </a:rPr>
              <a:t>One solution – Train our brains to use affirmative judgment – ask ”</a:t>
            </a:r>
            <a:r>
              <a:rPr lang="en-US" sz="2800" b="1" i="1" dirty="0">
                <a:solidFill>
                  <a:srgbClr val="7030A0"/>
                </a:solidFill>
                <a:latin typeface="Verdana" pitchFamily="34" charset="0"/>
              </a:rPr>
              <a:t>what’s RIGHT with this idea</a:t>
            </a:r>
            <a:r>
              <a:rPr lang="en-US" sz="2800" b="1" dirty="0">
                <a:solidFill>
                  <a:srgbClr val="7030A0"/>
                </a:solidFill>
                <a:latin typeface="Verdana" pitchFamily="34" charset="0"/>
              </a:rPr>
              <a:t>?”</a:t>
            </a:r>
          </a:p>
        </p:txBody>
      </p:sp>
      <p:pic>
        <p:nvPicPr>
          <p:cNvPr id="8194" name="Picture 2"/>
          <p:cNvPicPr>
            <a:picLocks noChangeAspect="1" noChangeArrowheads="1"/>
          </p:cNvPicPr>
          <p:nvPr/>
        </p:nvPicPr>
        <p:blipFill>
          <a:blip r:embed="rId3" cstate="print"/>
          <a:srcRect/>
          <a:stretch>
            <a:fillRect/>
          </a:stretch>
        </p:blipFill>
        <p:spPr bwMode="auto">
          <a:xfrm>
            <a:off x="7383780" y="2896742"/>
            <a:ext cx="2705100" cy="1685925"/>
          </a:xfrm>
          <a:prstGeom prst="rect">
            <a:avLst/>
          </a:prstGeom>
          <a:noFill/>
          <a:ln w="9525">
            <a:noFill/>
            <a:miter lim="800000"/>
            <a:headEnd/>
            <a:tailEnd/>
          </a:ln>
        </p:spPr>
      </p:pic>
    </p:spTree>
    <p:extLst>
      <p:ext uri="{BB962C8B-B14F-4D97-AF65-F5344CB8AC3E}">
        <p14:creationId xmlns:p14="http://schemas.microsoft.com/office/powerpoint/2010/main" val="207138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7C775-4C43-485A-92D9-7741A4ECA66B}"/>
              </a:ext>
            </a:extLst>
          </p:cNvPr>
          <p:cNvSpPr>
            <a:spLocks noGrp="1"/>
          </p:cNvSpPr>
          <p:nvPr>
            <p:ph idx="1"/>
          </p:nvPr>
        </p:nvSpPr>
        <p:spPr>
          <a:xfrm>
            <a:off x="2389909" y="2827227"/>
            <a:ext cx="10515600" cy="4351338"/>
          </a:xfrm>
        </p:spPr>
        <p:txBody>
          <a:bodyPr>
            <a:normAutofit/>
          </a:bodyPr>
          <a:lstStyle/>
          <a:p>
            <a:pPr marL="0" indent="0">
              <a:buNone/>
            </a:pPr>
            <a:r>
              <a:rPr lang="en-US" sz="4400" b="1" dirty="0">
                <a:solidFill>
                  <a:srgbClr val="0070C0"/>
                </a:solidFill>
              </a:rPr>
              <a:t>First, a quick review of last week</a:t>
            </a:r>
          </a:p>
        </p:txBody>
      </p:sp>
    </p:spTree>
    <p:extLst>
      <p:ext uri="{BB962C8B-B14F-4D97-AF65-F5344CB8AC3E}">
        <p14:creationId xmlns:p14="http://schemas.microsoft.com/office/powerpoint/2010/main" val="3416167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5182-12B2-2142-AEB0-FF95E52CE67F}"/>
              </a:ext>
            </a:extLst>
          </p:cNvPr>
          <p:cNvSpPr>
            <a:spLocks noGrp="1"/>
          </p:cNvSpPr>
          <p:nvPr>
            <p:ph type="title"/>
          </p:nvPr>
        </p:nvSpPr>
        <p:spPr>
          <a:xfrm>
            <a:off x="838200" y="320040"/>
            <a:ext cx="7772400" cy="1143000"/>
          </a:xfrm>
          <a:ln>
            <a:noFill/>
          </a:ln>
        </p:spPr>
        <p:txBody>
          <a:bodyPr/>
          <a:lstStyle/>
          <a:p>
            <a:r>
              <a:rPr lang="en-US" b="1" dirty="0">
                <a:solidFill>
                  <a:srgbClr val="0070C0"/>
                </a:solidFill>
                <a:latin typeface="+mn-lt"/>
              </a:rPr>
              <a:t>Mindset – why it’s important</a:t>
            </a:r>
          </a:p>
        </p:txBody>
      </p:sp>
      <p:sp>
        <p:nvSpPr>
          <p:cNvPr id="3" name="Slide Number Placeholder 2">
            <a:extLst>
              <a:ext uri="{FF2B5EF4-FFF2-40B4-BE49-F238E27FC236}">
                <a16:creationId xmlns:a16="http://schemas.microsoft.com/office/drawing/2014/main" id="{263C2020-B0A2-B947-AEB5-B6F25298E5CC}"/>
              </a:ext>
            </a:extLst>
          </p:cNvPr>
          <p:cNvSpPr>
            <a:spLocks noGrp="1"/>
          </p:cNvSpPr>
          <p:nvPr>
            <p:ph type="sldNum" sz="quarter" idx="12"/>
          </p:nvPr>
        </p:nvSpPr>
        <p:spPr/>
        <p:txBody>
          <a:bodyPr/>
          <a:lstStyle/>
          <a:p>
            <a:fld id="{68F309B6-A66D-496C-81D8-8FED9BF97653}" type="slidenum">
              <a:rPr lang="en-US" smtClean="0"/>
              <a:pPr/>
              <a:t>20</a:t>
            </a:fld>
            <a:endParaRPr lang="en-US" dirty="0"/>
          </a:p>
        </p:txBody>
      </p:sp>
      <p:sp>
        <p:nvSpPr>
          <p:cNvPr id="6" name="Content Placeholder 5">
            <a:extLst>
              <a:ext uri="{FF2B5EF4-FFF2-40B4-BE49-F238E27FC236}">
                <a16:creationId xmlns:a16="http://schemas.microsoft.com/office/drawing/2014/main" id="{83DD46BE-926F-2A49-A043-EFD830E11E9D}"/>
              </a:ext>
            </a:extLst>
          </p:cNvPr>
          <p:cNvSpPr>
            <a:spLocks noGrp="1"/>
          </p:cNvSpPr>
          <p:nvPr>
            <p:ph sz="quarter" idx="1"/>
          </p:nvPr>
        </p:nvSpPr>
        <p:spPr>
          <a:xfrm>
            <a:off x="838200" y="1463040"/>
            <a:ext cx="10515600" cy="4351338"/>
          </a:xfrm>
        </p:spPr>
        <p:txBody>
          <a:bodyPr>
            <a:normAutofit/>
          </a:bodyPr>
          <a:lstStyle/>
          <a:p>
            <a:pPr marL="0" indent="0">
              <a:buNone/>
            </a:pPr>
            <a:r>
              <a:rPr lang="en-US" sz="3200" dirty="0"/>
              <a:t>It is more than just a skill. </a:t>
            </a:r>
          </a:p>
          <a:p>
            <a:pPr marL="0" indent="0">
              <a:buNone/>
            </a:pPr>
            <a:endParaRPr lang="en-US" sz="3200" dirty="0"/>
          </a:p>
          <a:p>
            <a:pPr marL="0" indent="0">
              <a:buNone/>
            </a:pPr>
            <a:r>
              <a:rPr lang="en-US" sz="3200" dirty="0"/>
              <a:t>A person with a </a:t>
            </a:r>
            <a:r>
              <a:rPr lang="en-US" sz="3200" b="1" dirty="0"/>
              <a:t>problem</a:t>
            </a:r>
            <a:r>
              <a:rPr lang="en-US" sz="3200" dirty="0"/>
              <a:t>-</a:t>
            </a:r>
            <a:r>
              <a:rPr lang="en-US" sz="3200" b="1" dirty="0"/>
              <a:t>solving mindset:</a:t>
            </a:r>
          </a:p>
          <a:p>
            <a:pPr marL="0" indent="0">
              <a:buNone/>
            </a:pPr>
            <a:r>
              <a:rPr lang="en-US" sz="3200" b="1" dirty="0"/>
              <a:t>	</a:t>
            </a:r>
            <a:r>
              <a:rPr lang="en-US" sz="3200" dirty="0"/>
              <a:t>- sees what’s RIGHT with some part of the solution</a:t>
            </a:r>
          </a:p>
          <a:p>
            <a:pPr marL="0" indent="0">
              <a:buNone/>
            </a:pPr>
            <a:r>
              <a:rPr lang="en-US" sz="3200" dirty="0"/>
              <a:t>	- sees a </a:t>
            </a:r>
            <a:r>
              <a:rPr lang="en-US" sz="3200" b="1" dirty="0"/>
              <a:t>problem</a:t>
            </a:r>
            <a:r>
              <a:rPr lang="en-US" sz="3200" dirty="0"/>
              <a:t> as an opportunity to grow </a:t>
            </a:r>
          </a:p>
          <a:p>
            <a:pPr marL="0" indent="0">
              <a:buNone/>
            </a:pPr>
            <a:r>
              <a:rPr lang="en-US" sz="3200" dirty="0"/>
              <a:t>	</a:t>
            </a:r>
            <a:r>
              <a:rPr lang="en-US" sz="3200" b="1" dirty="0"/>
              <a:t>-</a:t>
            </a:r>
            <a:r>
              <a:rPr lang="en-US" sz="3200" dirty="0"/>
              <a:t> is motivated to find solutions, </a:t>
            </a:r>
          </a:p>
          <a:p>
            <a:pPr marL="0" indent="0">
              <a:buNone/>
            </a:pPr>
            <a:r>
              <a:rPr lang="en-US" sz="3200" dirty="0"/>
              <a:t>	</a:t>
            </a:r>
            <a:r>
              <a:rPr lang="en-US" sz="3200" b="1" dirty="0"/>
              <a:t>- </a:t>
            </a:r>
            <a:r>
              <a:rPr lang="en-US" sz="3200" dirty="0"/>
              <a:t>is focused on achieving positive results.</a:t>
            </a:r>
          </a:p>
        </p:txBody>
      </p:sp>
    </p:spTree>
    <p:extLst>
      <p:ext uri="{BB962C8B-B14F-4D97-AF65-F5344CB8AC3E}">
        <p14:creationId xmlns:p14="http://schemas.microsoft.com/office/powerpoint/2010/main" val="414776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7847-26CD-DB44-A70C-7CF0200FE087}"/>
              </a:ext>
            </a:extLst>
          </p:cNvPr>
          <p:cNvSpPr>
            <a:spLocks noGrp="1"/>
          </p:cNvSpPr>
          <p:nvPr>
            <p:ph type="title"/>
          </p:nvPr>
        </p:nvSpPr>
        <p:spPr>
          <a:xfrm>
            <a:off x="162779" y="-55836"/>
            <a:ext cx="9014675" cy="1143000"/>
          </a:xfrm>
        </p:spPr>
        <p:txBody>
          <a:bodyPr>
            <a:normAutofit fontScale="90000"/>
          </a:bodyPr>
          <a:lstStyle/>
          <a:p>
            <a:r>
              <a:rPr lang="en-US" b="1" dirty="0">
                <a:solidFill>
                  <a:srgbClr val="0070C0"/>
                </a:solidFill>
              </a:rPr>
              <a:t>Tool: Reframing the challenge – your turn</a:t>
            </a:r>
          </a:p>
        </p:txBody>
      </p:sp>
      <p:sp>
        <p:nvSpPr>
          <p:cNvPr id="3" name="Slide Number Placeholder 2">
            <a:extLst>
              <a:ext uri="{FF2B5EF4-FFF2-40B4-BE49-F238E27FC236}">
                <a16:creationId xmlns:a16="http://schemas.microsoft.com/office/drawing/2014/main" id="{82ACADEF-4958-BC4B-A0B5-0A04722000AE}"/>
              </a:ext>
            </a:extLst>
          </p:cNvPr>
          <p:cNvSpPr>
            <a:spLocks noGrp="1"/>
          </p:cNvSpPr>
          <p:nvPr>
            <p:ph type="sldNum" sz="quarter" idx="12"/>
          </p:nvPr>
        </p:nvSpPr>
        <p:spPr/>
        <p:txBody>
          <a:bodyPr/>
          <a:lstStyle/>
          <a:p>
            <a:fld id="{68F309B6-A66D-496C-81D8-8FED9BF97653}" type="slidenum">
              <a:rPr lang="en-US" smtClean="0"/>
              <a:pPr/>
              <a:t>21</a:t>
            </a:fld>
            <a:endParaRPr lang="en-US" dirty="0"/>
          </a:p>
        </p:txBody>
      </p:sp>
      <p:sp>
        <p:nvSpPr>
          <p:cNvPr id="4" name="Content Placeholder 3">
            <a:extLst>
              <a:ext uri="{FF2B5EF4-FFF2-40B4-BE49-F238E27FC236}">
                <a16:creationId xmlns:a16="http://schemas.microsoft.com/office/drawing/2014/main" id="{5C240A4A-4AE1-0B49-803C-239AE3FBAB67}"/>
              </a:ext>
            </a:extLst>
          </p:cNvPr>
          <p:cNvSpPr>
            <a:spLocks noGrp="1"/>
          </p:cNvSpPr>
          <p:nvPr>
            <p:ph sz="quarter" idx="1"/>
          </p:nvPr>
        </p:nvSpPr>
        <p:spPr>
          <a:xfrm>
            <a:off x="1014135" y="1784350"/>
            <a:ext cx="10588269" cy="4572000"/>
          </a:xfrm>
        </p:spPr>
        <p:txBody>
          <a:bodyPr>
            <a:noAutofit/>
          </a:bodyPr>
          <a:lstStyle/>
          <a:p>
            <a:r>
              <a:rPr lang="en-US" sz="2400" dirty="0"/>
              <a:t>Scroll back up chat to find your original “challenge” </a:t>
            </a:r>
          </a:p>
          <a:p>
            <a:r>
              <a:rPr lang="en-US" sz="2400" dirty="0"/>
              <a:t>Next…change it into a problem statement…”how to..” or “in what ways might I…” </a:t>
            </a:r>
          </a:p>
          <a:p>
            <a:r>
              <a:rPr lang="en-US" sz="2400" dirty="0"/>
              <a:t>In Chat, post your challenge in the new problem statement format</a:t>
            </a:r>
          </a:p>
          <a:p>
            <a:pPr marL="0" indent="0">
              <a:buNone/>
            </a:pPr>
            <a:endParaRPr lang="en-US" sz="2400" dirty="0"/>
          </a:p>
          <a:p>
            <a:pPr marL="0" indent="0">
              <a:buNone/>
            </a:pPr>
            <a:r>
              <a:rPr lang="en-US" sz="2400" dirty="0"/>
              <a:t>In pairs, share what your written issue was, and now how it sounds as a problem statement. </a:t>
            </a:r>
          </a:p>
          <a:p>
            <a:endParaRPr lang="en-US" sz="2400" dirty="0"/>
          </a:p>
          <a:p>
            <a:pPr marL="0" indent="0">
              <a:buNone/>
            </a:pPr>
            <a:r>
              <a:rPr lang="en-US" sz="2400" dirty="0"/>
              <a:t>How did it change your mindset? </a:t>
            </a:r>
          </a:p>
        </p:txBody>
      </p:sp>
      <p:sp>
        <p:nvSpPr>
          <p:cNvPr id="5" name="TextBox 4">
            <a:extLst>
              <a:ext uri="{FF2B5EF4-FFF2-40B4-BE49-F238E27FC236}">
                <a16:creationId xmlns:a16="http://schemas.microsoft.com/office/drawing/2014/main" id="{0E624E07-853F-8746-A204-38122D911AF0}"/>
              </a:ext>
            </a:extLst>
          </p:cNvPr>
          <p:cNvSpPr txBox="1"/>
          <p:nvPr/>
        </p:nvSpPr>
        <p:spPr>
          <a:xfrm rot="20196743">
            <a:off x="199712" y="1211460"/>
            <a:ext cx="1628846" cy="523220"/>
          </a:xfrm>
          <a:prstGeom prst="rect">
            <a:avLst/>
          </a:prstGeom>
          <a:solidFill>
            <a:srgbClr val="FFFF00"/>
          </a:solidFill>
        </p:spPr>
        <p:txBody>
          <a:bodyPr wrap="square" rtlCol="0">
            <a:spAutoFit/>
          </a:bodyPr>
          <a:lstStyle/>
          <a:p>
            <a:r>
              <a:rPr lang="en-US" sz="2800" b="1" dirty="0">
                <a:solidFill>
                  <a:srgbClr val="0070C0"/>
                </a:solidFill>
                <a:latin typeface="+mj-lt"/>
              </a:rPr>
              <a:t>Your turn!  </a:t>
            </a:r>
          </a:p>
        </p:txBody>
      </p:sp>
      <p:sp>
        <p:nvSpPr>
          <p:cNvPr id="6" name="TextBox 5">
            <a:extLst>
              <a:ext uri="{FF2B5EF4-FFF2-40B4-BE49-F238E27FC236}">
                <a16:creationId xmlns:a16="http://schemas.microsoft.com/office/drawing/2014/main" id="{D075B15E-08DF-8D4F-B3D3-A53D162A9230}"/>
              </a:ext>
            </a:extLst>
          </p:cNvPr>
          <p:cNvSpPr txBox="1"/>
          <p:nvPr/>
        </p:nvSpPr>
        <p:spPr>
          <a:xfrm>
            <a:off x="7485068" y="5033252"/>
            <a:ext cx="1692386" cy="400110"/>
          </a:xfrm>
          <a:prstGeom prst="rect">
            <a:avLst/>
          </a:prstGeom>
          <a:solidFill>
            <a:srgbClr val="FFFF00"/>
          </a:solidFill>
          <a:ln w="38100">
            <a:solidFill>
              <a:schemeClr val="tx1"/>
            </a:solidFill>
          </a:ln>
        </p:spPr>
        <p:txBody>
          <a:bodyPr wrap="none" rtlCol="0">
            <a:spAutoFit/>
          </a:bodyPr>
          <a:lstStyle/>
          <a:p>
            <a:r>
              <a:rPr lang="en-US" sz="2000" b="1" dirty="0">
                <a:solidFill>
                  <a:srgbClr val="0070C0"/>
                </a:solidFill>
              </a:rPr>
              <a:t>1 minute each</a:t>
            </a:r>
          </a:p>
        </p:txBody>
      </p:sp>
      <p:pic>
        <p:nvPicPr>
          <p:cNvPr id="7" name="Picture 6">
            <a:extLst>
              <a:ext uri="{FF2B5EF4-FFF2-40B4-BE49-F238E27FC236}">
                <a16:creationId xmlns:a16="http://schemas.microsoft.com/office/drawing/2014/main" id="{5B52CD86-BE68-094A-A26E-7B17A6CE8B7D}"/>
              </a:ext>
            </a:extLst>
          </p:cNvPr>
          <p:cNvPicPr>
            <a:picLocks noChangeAspect="1"/>
          </p:cNvPicPr>
          <p:nvPr/>
        </p:nvPicPr>
        <p:blipFill>
          <a:blip r:embed="rId2"/>
          <a:stretch>
            <a:fillRect/>
          </a:stretch>
        </p:blipFill>
        <p:spPr>
          <a:xfrm>
            <a:off x="336828" y="2561351"/>
            <a:ext cx="505535" cy="735834"/>
          </a:xfrm>
          <a:prstGeom prst="rect">
            <a:avLst/>
          </a:prstGeom>
        </p:spPr>
      </p:pic>
      <p:sp>
        <p:nvSpPr>
          <p:cNvPr id="8" name="TextBox 7">
            <a:extLst>
              <a:ext uri="{FF2B5EF4-FFF2-40B4-BE49-F238E27FC236}">
                <a16:creationId xmlns:a16="http://schemas.microsoft.com/office/drawing/2014/main" id="{46C76904-9306-764C-9372-50BD07887517}"/>
              </a:ext>
            </a:extLst>
          </p:cNvPr>
          <p:cNvSpPr txBox="1"/>
          <p:nvPr/>
        </p:nvSpPr>
        <p:spPr>
          <a:xfrm>
            <a:off x="7476892" y="4136011"/>
            <a:ext cx="1133708" cy="400110"/>
          </a:xfrm>
          <a:prstGeom prst="rect">
            <a:avLst/>
          </a:prstGeom>
          <a:solidFill>
            <a:srgbClr val="FFFF00"/>
          </a:solidFill>
          <a:ln w="38100">
            <a:solidFill>
              <a:schemeClr val="tx1"/>
            </a:solidFill>
          </a:ln>
        </p:spPr>
        <p:txBody>
          <a:bodyPr wrap="none" rtlCol="0">
            <a:spAutoFit/>
          </a:bodyPr>
          <a:lstStyle/>
          <a:p>
            <a:r>
              <a:rPr lang="en-US" sz="2000" b="1" dirty="0">
                <a:solidFill>
                  <a:srgbClr val="0070C0"/>
                </a:solidFill>
              </a:rPr>
              <a:t>1 minute</a:t>
            </a:r>
          </a:p>
        </p:txBody>
      </p:sp>
      <p:pic>
        <p:nvPicPr>
          <p:cNvPr id="15" name="Picture 14">
            <a:extLst>
              <a:ext uri="{FF2B5EF4-FFF2-40B4-BE49-F238E27FC236}">
                <a16:creationId xmlns:a16="http://schemas.microsoft.com/office/drawing/2014/main" id="{4F7989AE-4029-F54B-BF31-714D54447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6" y="3560816"/>
            <a:ext cx="1018398" cy="861721"/>
          </a:xfrm>
          <a:prstGeom prst="rect">
            <a:avLst/>
          </a:prstGeom>
        </p:spPr>
      </p:pic>
    </p:spTree>
    <p:extLst>
      <p:ext uri="{BB962C8B-B14F-4D97-AF65-F5344CB8AC3E}">
        <p14:creationId xmlns:p14="http://schemas.microsoft.com/office/powerpoint/2010/main" val="393338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8">
                                            <p:bg/>
                                          </p:spTgt>
                                        </p:tgtEl>
                                        <p:attrNameLst>
                                          <p:attrName>style.visibility</p:attrName>
                                        </p:attrNameLst>
                                      </p:cBhvr>
                                      <p:to>
                                        <p:strVal val="visible"/>
                                      </p:to>
                                    </p:set>
                                    <p:anim calcmode="lin" valueType="num">
                                      <p:cBhvr>
                                        <p:cTn id="27" dur="500" fill="hold"/>
                                        <p:tgtEl>
                                          <p:spTgt spid="8">
                                            <p:bg/>
                                          </p:spTgt>
                                        </p:tgtEl>
                                        <p:attrNameLst>
                                          <p:attrName>ppt_w</p:attrName>
                                        </p:attrNameLst>
                                      </p:cBhvr>
                                      <p:tavLst>
                                        <p:tav tm="0">
                                          <p:val>
                                            <p:fltVal val="0"/>
                                          </p:val>
                                        </p:tav>
                                        <p:tav tm="100000">
                                          <p:val>
                                            <p:strVal val="#ppt_w"/>
                                          </p:val>
                                        </p:tav>
                                      </p:tavLst>
                                    </p:anim>
                                    <p:anim calcmode="lin" valueType="num">
                                      <p:cBhvr>
                                        <p:cTn id="28" dur="500" fill="hold"/>
                                        <p:tgtEl>
                                          <p:spTgt spid="8">
                                            <p:bg/>
                                          </p:spTgt>
                                        </p:tgtEl>
                                        <p:attrNameLst>
                                          <p:attrName>ppt_h</p:attrName>
                                        </p:attrNameLst>
                                      </p:cBhvr>
                                      <p:tavLst>
                                        <p:tav tm="0">
                                          <p:val>
                                            <p:fltVal val="0"/>
                                          </p:val>
                                        </p:tav>
                                        <p:tav tm="100000">
                                          <p:val>
                                            <p:strVal val="#ppt_h"/>
                                          </p:val>
                                        </p:tav>
                                      </p:tavLst>
                                    </p:anim>
                                    <p:animEffect transition="in" filter="fade">
                                      <p:cBhvr>
                                        <p:cTn id="29" dur="500"/>
                                        <p:tgtEl>
                                          <p:spTgt spid="8">
                                            <p:bg/>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8">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 calcmode="lin" valueType="num">
                                      <p:cBhvr additive="base">
                                        <p:cTn id="4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0" presetID="53" presetClass="entr" presetSubtype="16"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
                                            <p:bg/>
                                          </p:spTgt>
                                        </p:tgtEl>
                                        <p:attrNameLst>
                                          <p:attrName>style.visibility</p:attrName>
                                        </p:attrNameLst>
                                      </p:cBhvr>
                                      <p:to>
                                        <p:strVal val="visible"/>
                                      </p:to>
                                    </p:set>
                                    <p:anim calcmode="lin" valueType="num">
                                      <p:cBhvr>
                                        <p:cTn id="57" dur="500" fill="hold"/>
                                        <p:tgtEl>
                                          <p:spTgt spid="6">
                                            <p:bg/>
                                          </p:spTgt>
                                        </p:tgtEl>
                                        <p:attrNameLst>
                                          <p:attrName>ppt_w</p:attrName>
                                        </p:attrNameLst>
                                      </p:cBhvr>
                                      <p:tavLst>
                                        <p:tav tm="0">
                                          <p:val>
                                            <p:fltVal val="0"/>
                                          </p:val>
                                        </p:tav>
                                        <p:tav tm="100000">
                                          <p:val>
                                            <p:strVal val="#ppt_w"/>
                                          </p:val>
                                        </p:tav>
                                      </p:tavLst>
                                    </p:anim>
                                    <p:anim calcmode="lin" valueType="num">
                                      <p:cBhvr>
                                        <p:cTn id="58" dur="500" fill="hold"/>
                                        <p:tgtEl>
                                          <p:spTgt spid="6">
                                            <p:bg/>
                                          </p:spTgt>
                                        </p:tgtEl>
                                        <p:attrNameLst>
                                          <p:attrName>ppt_h</p:attrName>
                                        </p:attrNameLst>
                                      </p:cBhvr>
                                      <p:tavLst>
                                        <p:tav tm="0">
                                          <p:val>
                                            <p:fltVal val="0"/>
                                          </p:val>
                                        </p:tav>
                                        <p:tav tm="100000">
                                          <p:val>
                                            <p:strVal val="#ppt_h"/>
                                          </p:val>
                                        </p:tav>
                                      </p:tavLst>
                                    </p:anim>
                                    <p:animEffect transition="in" filter="fade">
                                      <p:cBhvr>
                                        <p:cTn id="59" dur="500"/>
                                        <p:tgtEl>
                                          <p:spTgt spid="6">
                                            <p:bg/>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p:cTn id="6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6">
                                            <p:txEl>
                                              <p:pRg st="0" end="0"/>
                                            </p:txEl>
                                          </p:spTgt>
                                        </p:tgtEl>
                                      </p:cBhvr>
                                    </p:animEffect>
                                  </p:childTnLst>
                                </p:cTn>
                              </p:par>
                              <p:par>
                                <p:cTn id="65" presetID="2" presetClass="entr" presetSubtype="4" fill="hold" nodeType="withEffect">
                                  <p:stCondLst>
                                    <p:cond delay="0"/>
                                  </p:stCondLst>
                                  <p:childTnLst>
                                    <p:set>
                                      <p:cBhvr>
                                        <p:cTn id="66" dur="1" fill="hold">
                                          <p:stCondLst>
                                            <p:cond delay="0"/>
                                          </p:stCondLst>
                                        </p:cTn>
                                        <p:tgtEl>
                                          <p:spTgt spid="4">
                                            <p:txEl>
                                              <p:pRg st="6" end="6"/>
                                            </p:txEl>
                                          </p:spTgt>
                                        </p:tgtEl>
                                        <p:attrNameLst>
                                          <p:attrName>style.visibility</p:attrName>
                                        </p:attrNameLst>
                                      </p:cBhvr>
                                      <p:to>
                                        <p:strVal val="visible"/>
                                      </p:to>
                                    </p:set>
                                    <p:anim calcmode="lin" valueType="num">
                                      <p:cBhvr additive="base">
                                        <p:cTn id="6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8"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CC520E-60EF-DF47-8314-483667AF684A}"/>
              </a:ext>
            </a:extLst>
          </p:cNvPr>
          <p:cNvSpPr>
            <a:spLocks noGrp="1"/>
          </p:cNvSpPr>
          <p:nvPr>
            <p:ph type="sldNum" sz="quarter" idx="12"/>
          </p:nvPr>
        </p:nvSpPr>
        <p:spPr/>
        <p:txBody>
          <a:bodyPr/>
          <a:lstStyle/>
          <a:p>
            <a:fld id="{68F309B6-A66D-496C-81D8-8FED9BF97653}" type="slidenum">
              <a:rPr lang="en-US" smtClean="0"/>
              <a:pPr/>
              <a:t>22</a:t>
            </a:fld>
            <a:endParaRPr lang="en-US" dirty="0"/>
          </a:p>
        </p:txBody>
      </p:sp>
      <p:sp>
        <p:nvSpPr>
          <p:cNvPr id="4" name="Content Placeholder 3">
            <a:extLst>
              <a:ext uri="{FF2B5EF4-FFF2-40B4-BE49-F238E27FC236}">
                <a16:creationId xmlns:a16="http://schemas.microsoft.com/office/drawing/2014/main" id="{00D3A7F8-51EC-3044-813A-05A138FAE6C9}"/>
              </a:ext>
            </a:extLst>
          </p:cNvPr>
          <p:cNvSpPr>
            <a:spLocks noGrp="1"/>
          </p:cNvSpPr>
          <p:nvPr>
            <p:ph sz="quarter" idx="1"/>
          </p:nvPr>
        </p:nvSpPr>
        <p:spPr>
          <a:xfrm>
            <a:off x="977154" y="1966912"/>
            <a:ext cx="7772400" cy="4572000"/>
          </a:xfrm>
        </p:spPr>
        <p:txBody>
          <a:bodyPr/>
          <a:lstStyle/>
          <a:p>
            <a:pPr marL="0" indent="0">
              <a:buNone/>
            </a:pPr>
            <a:r>
              <a:rPr lang="en-US" sz="3600" dirty="0"/>
              <a:t>Is your challenge more approachable and doable with the re-framing into a problem statement? </a:t>
            </a:r>
          </a:p>
          <a:p>
            <a:pPr marL="0" indent="0">
              <a:buNone/>
            </a:pPr>
            <a:endParaRPr lang="en-US" sz="3600" dirty="0"/>
          </a:p>
          <a:p>
            <a:pPr marL="0" indent="0">
              <a:buNone/>
            </a:pPr>
            <a:endParaRPr lang="en-US" sz="3600" dirty="0"/>
          </a:p>
          <a:p>
            <a:pPr marL="0" indent="0">
              <a:buNone/>
            </a:pPr>
            <a:r>
              <a:rPr lang="en-US" sz="3600" dirty="0"/>
              <a:t>Please put up your “hand” if yes</a:t>
            </a:r>
          </a:p>
          <a:p>
            <a:pPr marL="0" indent="0">
              <a:buNone/>
            </a:pPr>
            <a:endParaRPr lang="en-US" dirty="0"/>
          </a:p>
        </p:txBody>
      </p:sp>
      <p:pic>
        <p:nvPicPr>
          <p:cNvPr id="6" name="Picture 5" descr="Activists need to realize that most Americans actually ...">
            <a:extLst>
              <a:ext uri="{FF2B5EF4-FFF2-40B4-BE49-F238E27FC236}">
                <a16:creationId xmlns:a16="http://schemas.microsoft.com/office/drawing/2014/main" id="{41295F67-6DB4-9542-AFDB-1875628F58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28647" y="2606739"/>
            <a:ext cx="2895600" cy="2190334"/>
          </a:xfrm>
          <a:prstGeom prst="rect">
            <a:avLst/>
          </a:prstGeom>
        </p:spPr>
      </p:pic>
      <p:sp>
        <p:nvSpPr>
          <p:cNvPr id="5" name="Title 1">
            <a:extLst>
              <a:ext uri="{FF2B5EF4-FFF2-40B4-BE49-F238E27FC236}">
                <a16:creationId xmlns:a16="http://schemas.microsoft.com/office/drawing/2014/main" id="{C64F4C50-25F6-174E-8E87-1FBF47AFC1C6}"/>
              </a:ext>
            </a:extLst>
          </p:cNvPr>
          <p:cNvSpPr>
            <a:spLocks noGrp="1"/>
          </p:cNvSpPr>
          <p:nvPr>
            <p:ph type="title"/>
          </p:nvPr>
        </p:nvSpPr>
        <p:spPr>
          <a:xfrm>
            <a:off x="141682" y="0"/>
            <a:ext cx="7772400" cy="1143000"/>
          </a:xfrm>
        </p:spPr>
        <p:txBody>
          <a:bodyPr/>
          <a:lstStyle/>
          <a:p>
            <a:r>
              <a:rPr lang="en-US" b="1" dirty="0">
                <a:solidFill>
                  <a:srgbClr val="0070C0"/>
                </a:solidFill>
              </a:rPr>
              <a:t>Tool: Reframing the challenge </a:t>
            </a:r>
          </a:p>
        </p:txBody>
      </p:sp>
    </p:spTree>
    <p:extLst>
      <p:ext uri="{BB962C8B-B14F-4D97-AF65-F5344CB8AC3E}">
        <p14:creationId xmlns:p14="http://schemas.microsoft.com/office/powerpoint/2010/main" val="1096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18"/>
            <a:ext cx="7772400" cy="808038"/>
          </a:xfrm>
        </p:spPr>
        <p:txBody>
          <a:bodyPr>
            <a:normAutofit fontScale="90000"/>
          </a:bodyPr>
          <a:lstStyle/>
          <a:p>
            <a:r>
              <a:rPr lang="en-US" sz="4000" b="1" dirty="0">
                <a:solidFill>
                  <a:srgbClr val="0070C0"/>
                </a:solidFill>
              </a:rPr>
              <a:t>Tool: Ladder of Abstraction – what it is</a:t>
            </a:r>
          </a:p>
        </p:txBody>
      </p:sp>
      <p:sp>
        <p:nvSpPr>
          <p:cNvPr id="4" name="Slide Number Placeholder 3"/>
          <p:cNvSpPr>
            <a:spLocks noGrp="1"/>
          </p:cNvSpPr>
          <p:nvPr>
            <p:ph type="sldNum" sz="quarter" idx="12"/>
          </p:nvPr>
        </p:nvSpPr>
        <p:spPr/>
        <p:txBody>
          <a:bodyPr/>
          <a:lstStyle/>
          <a:p>
            <a:fld id="{68F309B6-A66D-496C-81D8-8FED9BF97653}" type="slidenum">
              <a:rPr lang="en-US" smtClean="0"/>
              <a:pPr/>
              <a:t>23</a:t>
            </a:fld>
            <a:endParaRPr lang="en-US" dirty="0"/>
          </a:p>
        </p:txBody>
      </p:sp>
      <p:sp>
        <p:nvSpPr>
          <p:cNvPr id="3" name="Content Placeholder 2"/>
          <p:cNvSpPr>
            <a:spLocks noGrp="1"/>
          </p:cNvSpPr>
          <p:nvPr>
            <p:ph sz="quarter" idx="1"/>
          </p:nvPr>
        </p:nvSpPr>
        <p:spPr/>
        <p:txBody>
          <a:bodyPr>
            <a:normAutofit/>
          </a:bodyPr>
          <a:lstStyle/>
          <a:p>
            <a:pPr marL="0" indent="0">
              <a:lnSpc>
                <a:spcPct val="150000"/>
              </a:lnSpc>
              <a:buNone/>
            </a:pPr>
            <a:r>
              <a:rPr lang="en-US" dirty="0">
                <a:latin typeface="Verdana" pitchFamily="34" charset="0"/>
              </a:rPr>
              <a:t>Sometimes your problem statement might be generated too broad or too concrete to solve the “root issue”. We need to “land” on the right level of “abstraction” to be sure that we’re solving the right problem.</a:t>
            </a:r>
          </a:p>
          <a:p>
            <a:pPr marL="0" indent="0">
              <a:lnSpc>
                <a:spcPct val="150000"/>
              </a:lnSpc>
              <a:buNone/>
            </a:pPr>
            <a:endParaRPr lang="en-US" dirty="0">
              <a:latin typeface="Verdana" pitchFamily="34" charset="0"/>
            </a:endParaRPr>
          </a:p>
          <a:p>
            <a:pPr marL="0" indent="0">
              <a:lnSpc>
                <a:spcPct val="150000"/>
              </a:lnSpc>
              <a:buNone/>
            </a:pPr>
            <a:r>
              <a:rPr lang="en-US" dirty="0">
                <a:solidFill>
                  <a:schemeClr val="accent1">
                    <a:lumMod val="50000"/>
                  </a:schemeClr>
                </a:solidFill>
                <a:latin typeface="Verdana" pitchFamily="34" charset="0"/>
              </a:rPr>
              <a:t>Ex: I need money to buy a car to get to work. </a:t>
            </a:r>
            <a:endParaRPr lang="en-US" dirty="0"/>
          </a:p>
          <a:p>
            <a:pPr marL="0" indent="0">
              <a:buNone/>
            </a:pPr>
            <a:endParaRPr lang="en-US" dirty="0"/>
          </a:p>
          <a:p>
            <a:pPr marL="0" indent="0">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9401735" y="5032921"/>
            <a:ext cx="2485465" cy="1323429"/>
          </a:xfrm>
          <a:prstGeom prst="rect">
            <a:avLst/>
          </a:prstGeom>
          <a:noFill/>
          <a:ln w="9525">
            <a:noFill/>
            <a:miter lim="800000"/>
            <a:headEnd/>
            <a:tailEnd/>
          </a:ln>
        </p:spPr>
      </p:pic>
    </p:spTree>
    <p:extLst>
      <p:ext uri="{BB962C8B-B14F-4D97-AF65-F5344CB8AC3E}">
        <p14:creationId xmlns:p14="http://schemas.microsoft.com/office/powerpoint/2010/main" val="280677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871" y="0"/>
            <a:ext cx="8763000" cy="1143000"/>
          </a:xfrm>
        </p:spPr>
        <p:txBody>
          <a:bodyPr>
            <a:normAutofit fontScale="90000"/>
          </a:bodyPr>
          <a:lstStyle/>
          <a:p>
            <a:r>
              <a:rPr lang="en-US" b="1" dirty="0">
                <a:solidFill>
                  <a:srgbClr val="0070C0"/>
                </a:solidFill>
              </a:rPr>
              <a:t>Tool: Ladder of Abstraction – how it works</a:t>
            </a:r>
          </a:p>
        </p:txBody>
      </p:sp>
      <p:sp>
        <p:nvSpPr>
          <p:cNvPr id="7" name="Slide Number Placeholder 6"/>
          <p:cNvSpPr>
            <a:spLocks noGrp="1"/>
          </p:cNvSpPr>
          <p:nvPr>
            <p:ph type="sldNum" sz="quarter" idx="12"/>
          </p:nvPr>
        </p:nvSpPr>
        <p:spPr/>
        <p:txBody>
          <a:bodyPr/>
          <a:lstStyle/>
          <a:p>
            <a:fld id="{68F309B6-A66D-496C-81D8-8FED9BF97653}" type="slidenum">
              <a:rPr lang="en-US" smtClean="0"/>
              <a:pPr/>
              <a:t>24</a:t>
            </a:fld>
            <a:endParaRPr lang="en-US" dirty="0"/>
          </a:p>
        </p:txBody>
      </p:sp>
      <p:sp>
        <p:nvSpPr>
          <p:cNvPr id="3" name="Content Placeholder 2"/>
          <p:cNvSpPr>
            <a:spLocks noGrp="1"/>
          </p:cNvSpPr>
          <p:nvPr>
            <p:ph sz="quarter" idx="1"/>
          </p:nvPr>
        </p:nvSpPr>
        <p:spPr>
          <a:xfrm>
            <a:off x="865094" y="1470818"/>
            <a:ext cx="9946341" cy="4525963"/>
          </a:xfrm>
        </p:spPr>
        <p:txBody>
          <a:bodyPr>
            <a:normAutofit fontScale="85000" lnSpcReduction="10000"/>
          </a:bodyPr>
          <a:lstStyle/>
          <a:p>
            <a:pPr marL="0" indent="0">
              <a:buNone/>
            </a:pPr>
            <a:r>
              <a:rPr lang="en-US" dirty="0">
                <a:latin typeface="Verdana" pitchFamily="34" charset="0"/>
              </a:rPr>
              <a:t>This tool helps individuals/groups shift the focus of thinking by exploring different levels of abstraction and concreteness. </a:t>
            </a:r>
          </a:p>
          <a:p>
            <a:pPr marL="0" indent="0">
              <a:buNone/>
            </a:pPr>
            <a:endParaRPr lang="en-US" dirty="0">
              <a:latin typeface="Verdana" pitchFamily="34" charset="0"/>
            </a:endParaRPr>
          </a:p>
          <a:p>
            <a:pPr marL="0" indent="0">
              <a:buNone/>
            </a:pPr>
            <a:r>
              <a:rPr lang="en-US" b="1" i="1" dirty="0">
                <a:solidFill>
                  <a:srgbClr val="0070C0"/>
                </a:solidFill>
                <a:latin typeface="Verdana" pitchFamily="34" charset="0"/>
              </a:rPr>
              <a:t>	I want to solve world peace </a:t>
            </a:r>
          </a:p>
          <a:p>
            <a:pPr marL="0" indent="0">
              <a:buNone/>
            </a:pPr>
            <a:r>
              <a:rPr lang="en-US" dirty="0">
                <a:latin typeface="Verdana" pitchFamily="34" charset="0"/>
              </a:rPr>
              <a:t>	vs </a:t>
            </a:r>
          </a:p>
          <a:p>
            <a:pPr marL="0" indent="0">
              <a:buNone/>
            </a:pPr>
            <a:r>
              <a:rPr lang="en-US" b="1" i="1" dirty="0">
                <a:solidFill>
                  <a:srgbClr val="0070C0"/>
                </a:solidFill>
                <a:latin typeface="Verdana" pitchFamily="34" charset="0"/>
              </a:rPr>
              <a:t>	I’d like to make a new friend</a:t>
            </a:r>
          </a:p>
          <a:p>
            <a:pPr marL="0" indent="0">
              <a:buNone/>
            </a:pPr>
            <a:br>
              <a:rPr lang="en-US" dirty="0">
                <a:latin typeface="Verdana" pitchFamily="34" charset="0"/>
              </a:rPr>
            </a:br>
            <a:r>
              <a:rPr lang="en-US" dirty="0">
                <a:latin typeface="Verdana" pitchFamily="34" charset="0"/>
              </a:rPr>
              <a:t>“</a:t>
            </a:r>
            <a:r>
              <a:rPr lang="en-US" b="1" dirty="0">
                <a:latin typeface="Verdana" pitchFamily="34" charset="0"/>
              </a:rPr>
              <a:t>WHY</a:t>
            </a:r>
            <a:r>
              <a:rPr lang="en-US" dirty="0">
                <a:latin typeface="Verdana" pitchFamily="34" charset="0"/>
              </a:rPr>
              <a:t>” gets you to bigger picture problem statements and/or root issues?</a:t>
            </a:r>
          </a:p>
          <a:p>
            <a:pPr marL="0" indent="0">
              <a:buNone/>
            </a:pPr>
            <a:endParaRPr lang="en-US" dirty="0">
              <a:solidFill>
                <a:srgbClr val="7030A0"/>
              </a:solidFill>
              <a:latin typeface="Verdana" pitchFamily="34" charset="0"/>
            </a:endParaRPr>
          </a:p>
          <a:p>
            <a:pPr marL="0" indent="0">
              <a:buNone/>
            </a:pPr>
            <a:r>
              <a:rPr lang="en-US" dirty="0">
                <a:latin typeface="Verdana" pitchFamily="34" charset="0"/>
              </a:rPr>
              <a:t>“</a:t>
            </a:r>
            <a:r>
              <a:rPr lang="en-US" b="1" dirty="0">
                <a:latin typeface="Verdana" pitchFamily="34" charset="0"/>
              </a:rPr>
              <a:t>HOW</a:t>
            </a:r>
            <a:r>
              <a:rPr lang="en-US" dirty="0">
                <a:latin typeface="Verdana" pitchFamily="34" charset="0"/>
              </a:rPr>
              <a:t>” gets you to more concrete thinking and action steps.</a:t>
            </a:r>
          </a:p>
        </p:txBody>
      </p:sp>
    </p:spTree>
    <p:extLst>
      <p:ext uri="{BB962C8B-B14F-4D97-AF65-F5344CB8AC3E}">
        <p14:creationId xmlns:p14="http://schemas.microsoft.com/office/powerpoint/2010/main" val="27896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48" y="-138793"/>
            <a:ext cx="8229600" cy="1143000"/>
          </a:xfrm>
        </p:spPr>
        <p:txBody>
          <a:bodyPr>
            <a:normAutofit fontScale="90000"/>
          </a:bodyPr>
          <a:lstStyle/>
          <a:p>
            <a:r>
              <a:rPr lang="en-US" b="1" dirty="0">
                <a:solidFill>
                  <a:srgbClr val="0070C0"/>
                </a:solidFill>
                <a:ea typeface="Verdana" panose="020B0604030504040204" pitchFamily="34" charset="0"/>
                <a:cs typeface="Verdana" panose="020B0604030504040204" pitchFamily="34" charset="0"/>
              </a:rPr>
              <a:t>Tool: Ladder of Abstraction - example</a:t>
            </a:r>
          </a:p>
        </p:txBody>
      </p:sp>
      <p:sp>
        <p:nvSpPr>
          <p:cNvPr id="3" name="Slide Number Placeholder 2"/>
          <p:cNvSpPr>
            <a:spLocks noGrp="1"/>
          </p:cNvSpPr>
          <p:nvPr>
            <p:ph type="sldNum" sz="quarter" idx="12"/>
          </p:nvPr>
        </p:nvSpPr>
        <p:spPr/>
        <p:txBody>
          <a:bodyPr/>
          <a:lstStyle/>
          <a:p>
            <a:fld id="{68F309B6-A66D-496C-81D8-8FED9BF97653}" type="slidenum">
              <a:rPr lang="en-US" smtClean="0"/>
              <a:pPr/>
              <a:t>25</a:t>
            </a:fld>
            <a:endParaRPr lang="en-US" dirty="0"/>
          </a:p>
        </p:txBody>
      </p:sp>
      <p:sp>
        <p:nvSpPr>
          <p:cNvPr id="4" name="TextBox 3"/>
          <p:cNvSpPr txBox="1"/>
          <p:nvPr/>
        </p:nvSpPr>
        <p:spPr>
          <a:xfrm>
            <a:off x="2438400" y="1524000"/>
            <a:ext cx="1752600" cy="369332"/>
          </a:xfrm>
          <a:prstGeom prst="rect">
            <a:avLst/>
          </a:prstGeom>
          <a:noFill/>
          <a:ln w="12700">
            <a:solidFill>
              <a:schemeClr val="tx1"/>
            </a:solidFill>
          </a:ln>
        </p:spPr>
        <p:txBody>
          <a:bodyPr wrap="square" rtlCol="0">
            <a:spAutoFit/>
          </a:bodyPr>
          <a:lstStyle/>
          <a:p>
            <a:endParaRPr lang="en-US" dirty="0"/>
          </a:p>
        </p:txBody>
      </p:sp>
      <p:sp>
        <p:nvSpPr>
          <p:cNvPr id="5" name="TextBox 4"/>
          <p:cNvSpPr txBox="1"/>
          <p:nvPr/>
        </p:nvSpPr>
        <p:spPr>
          <a:xfrm>
            <a:off x="4800600" y="1524000"/>
            <a:ext cx="1752600" cy="369332"/>
          </a:xfrm>
          <a:prstGeom prst="rect">
            <a:avLst/>
          </a:prstGeom>
          <a:noFill/>
          <a:ln w="12700">
            <a:solidFill>
              <a:schemeClr val="tx1"/>
            </a:solidFill>
          </a:ln>
        </p:spPr>
        <p:txBody>
          <a:bodyPr wrap="square" rtlCol="0">
            <a:spAutoFit/>
          </a:bodyPr>
          <a:lstStyle/>
          <a:p>
            <a:endParaRPr lang="en-US" dirty="0"/>
          </a:p>
        </p:txBody>
      </p:sp>
      <p:sp>
        <p:nvSpPr>
          <p:cNvPr id="7" name="TextBox 6"/>
          <p:cNvSpPr txBox="1"/>
          <p:nvPr/>
        </p:nvSpPr>
        <p:spPr>
          <a:xfrm>
            <a:off x="2438400" y="2286000"/>
            <a:ext cx="1828800" cy="369332"/>
          </a:xfrm>
          <a:prstGeom prst="rect">
            <a:avLst/>
          </a:prstGeom>
          <a:noFill/>
          <a:ln w="12700">
            <a:solidFill>
              <a:schemeClr val="tx1"/>
            </a:solidFill>
          </a:ln>
        </p:spPr>
        <p:txBody>
          <a:bodyPr wrap="square" rtlCol="0">
            <a:spAutoFit/>
          </a:bodyPr>
          <a:lstStyle/>
          <a:p>
            <a:endParaRPr lang="en-US" dirty="0"/>
          </a:p>
        </p:txBody>
      </p:sp>
      <p:sp>
        <p:nvSpPr>
          <p:cNvPr id="8" name="TextBox 7"/>
          <p:cNvSpPr txBox="1"/>
          <p:nvPr/>
        </p:nvSpPr>
        <p:spPr>
          <a:xfrm flipH="1">
            <a:off x="7614557" y="2286000"/>
            <a:ext cx="1752600" cy="369332"/>
          </a:xfrm>
          <a:prstGeom prst="rect">
            <a:avLst/>
          </a:prstGeom>
          <a:noFill/>
          <a:ln w="12700">
            <a:solidFill>
              <a:schemeClr val="tx1"/>
            </a:solidFill>
          </a:ln>
        </p:spPr>
        <p:txBody>
          <a:bodyPr wrap="square" rtlCol="0">
            <a:spAutoFit/>
          </a:bodyPr>
          <a:lstStyle/>
          <a:p>
            <a:endParaRPr lang="en-US" dirty="0"/>
          </a:p>
        </p:txBody>
      </p:sp>
      <p:sp>
        <p:nvSpPr>
          <p:cNvPr id="9" name="TextBox 8"/>
          <p:cNvSpPr txBox="1"/>
          <p:nvPr/>
        </p:nvSpPr>
        <p:spPr>
          <a:xfrm>
            <a:off x="4637760" y="3511230"/>
            <a:ext cx="2241083" cy="400110"/>
          </a:xfrm>
          <a:prstGeom prst="rect">
            <a:avLst/>
          </a:prstGeom>
          <a:noFill/>
          <a:ln w="12700">
            <a:solidFill>
              <a:schemeClr val="tx1"/>
            </a:solidFill>
          </a:ln>
        </p:spPr>
        <p:txBody>
          <a:bodyPr wrap="square" rtlCol="0">
            <a:spAutoFit/>
          </a:bodyPr>
          <a:lstStyle/>
          <a:p>
            <a:r>
              <a:rPr lang="en-US" sz="2000" b="1" dirty="0">
                <a:solidFill>
                  <a:srgbClr val="0070C0"/>
                </a:solidFill>
              </a:rPr>
              <a:t>I need to buy a car</a:t>
            </a:r>
          </a:p>
        </p:txBody>
      </p:sp>
      <p:sp>
        <p:nvSpPr>
          <p:cNvPr id="10" name="TextBox 9"/>
          <p:cNvSpPr txBox="1"/>
          <p:nvPr/>
        </p:nvSpPr>
        <p:spPr>
          <a:xfrm>
            <a:off x="4800600" y="2286000"/>
            <a:ext cx="1752600" cy="369332"/>
          </a:xfrm>
          <a:prstGeom prst="rect">
            <a:avLst/>
          </a:prstGeom>
          <a:noFill/>
          <a:ln w="12700">
            <a:solidFill>
              <a:schemeClr val="tx1"/>
            </a:solidFill>
          </a:ln>
        </p:spPr>
        <p:txBody>
          <a:bodyPr wrap="square" rtlCol="0">
            <a:spAutoFit/>
          </a:bodyPr>
          <a:lstStyle/>
          <a:p>
            <a:endParaRPr lang="en-US" dirty="0"/>
          </a:p>
        </p:txBody>
      </p:sp>
      <p:sp>
        <p:nvSpPr>
          <p:cNvPr id="12" name="TextBox 11"/>
          <p:cNvSpPr txBox="1"/>
          <p:nvPr/>
        </p:nvSpPr>
        <p:spPr>
          <a:xfrm>
            <a:off x="7469978" y="5687786"/>
            <a:ext cx="1902622" cy="369332"/>
          </a:xfrm>
          <a:prstGeom prst="rect">
            <a:avLst/>
          </a:prstGeom>
          <a:noFill/>
          <a:ln w="12700">
            <a:solidFill>
              <a:schemeClr val="tx1"/>
            </a:solidFill>
          </a:ln>
        </p:spPr>
        <p:txBody>
          <a:bodyPr wrap="square" rtlCol="0">
            <a:spAutoFit/>
          </a:bodyPr>
          <a:lstStyle/>
          <a:p>
            <a:r>
              <a:rPr lang="en-US" dirty="0"/>
              <a:t>Share a car</a:t>
            </a:r>
          </a:p>
        </p:txBody>
      </p:sp>
      <p:sp>
        <p:nvSpPr>
          <p:cNvPr id="13" name="TextBox 12"/>
          <p:cNvSpPr txBox="1"/>
          <p:nvPr/>
        </p:nvSpPr>
        <p:spPr>
          <a:xfrm>
            <a:off x="4800600" y="792899"/>
            <a:ext cx="1752600" cy="369332"/>
          </a:xfrm>
          <a:prstGeom prst="rect">
            <a:avLst/>
          </a:prstGeom>
          <a:noFill/>
          <a:ln w="12700">
            <a:solidFill>
              <a:schemeClr val="tx1"/>
            </a:solidFill>
          </a:ln>
        </p:spPr>
        <p:txBody>
          <a:bodyPr wrap="square" rtlCol="0">
            <a:spAutoFit/>
          </a:bodyPr>
          <a:lstStyle/>
          <a:p>
            <a:r>
              <a:rPr lang="en-US" dirty="0"/>
              <a:t>To make money</a:t>
            </a:r>
          </a:p>
        </p:txBody>
      </p:sp>
      <p:sp>
        <p:nvSpPr>
          <p:cNvPr id="14" name="TextBox 13"/>
          <p:cNvSpPr txBox="1"/>
          <p:nvPr/>
        </p:nvSpPr>
        <p:spPr>
          <a:xfrm>
            <a:off x="7594523" y="1619641"/>
            <a:ext cx="1905000" cy="369332"/>
          </a:xfrm>
          <a:prstGeom prst="rect">
            <a:avLst/>
          </a:prstGeom>
          <a:noFill/>
          <a:ln w="12700">
            <a:solidFill>
              <a:schemeClr val="tx1"/>
            </a:solidFill>
          </a:ln>
        </p:spPr>
        <p:txBody>
          <a:bodyPr wrap="square" rtlCol="0">
            <a:spAutoFit/>
          </a:bodyPr>
          <a:lstStyle/>
          <a:p>
            <a:r>
              <a:rPr lang="en-US" dirty="0"/>
              <a:t>Explore my region</a:t>
            </a:r>
          </a:p>
        </p:txBody>
      </p:sp>
      <p:sp>
        <p:nvSpPr>
          <p:cNvPr id="15" name="TextBox 14"/>
          <p:cNvSpPr txBox="1"/>
          <p:nvPr/>
        </p:nvSpPr>
        <p:spPr>
          <a:xfrm>
            <a:off x="2438400" y="4876800"/>
            <a:ext cx="1752600" cy="369332"/>
          </a:xfrm>
          <a:prstGeom prst="rect">
            <a:avLst/>
          </a:prstGeom>
          <a:noFill/>
          <a:ln w="12700">
            <a:solidFill>
              <a:schemeClr val="tx1"/>
            </a:solidFill>
          </a:ln>
        </p:spPr>
        <p:txBody>
          <a:bodyPr wrap="square" rtlCol="0">
            <a:spAutoFit/>
          </a:bodyPr>
          <a:lstStyle/>
          <a:p>
            <a:endParaRPr lang="en-US" dirty="0"/>
          </a:p>
        </p:txBody>
      </p:sp>
      <p:sp>
        <p:nvSpPr>
          <p:cNvPr id="16" name="TextBox 15"/>
          <p:cNvSpPr txBox="1"/>
          <p:nvPr/>
        </p:nvSpPr>
        <p:spPr>
          <a:xfrm>
            <a:off x="2438400" y="5715000"/>
            <a:ext cx="1752600" cy="369332"/>
          </a:xfrm>
          <a:prstGeom prst="rect">
            <a:avLst/>
          </a:prstGeom>
          <a:noFill/>
          <a:ln w="12700">
            <a:solidFill>
              <a:schemeClr val="tx1"/>
            </a:solidFill>
          </a:ln>
        </p:spPr>
        <p:txBody>
          <a:bodyPr wrap="square" rtlCol="0">
            <a:spAutoFit/>
          </a:bodyPr>
          <a:lstStyle/>
          <a:p>
            <a:r>
              <a:rPr lang="en-US" dirty="0"/>
              <a:t>Call Uber</a:t>
            </a:r>
          </a:p>
        </p:txBody>
      </p:sp>
      <p:sp>
        <p:nvSpPr>
          <p:cNvPr id="17" name="TextBox 16"/>
          <p:cNvSpPr txBox="1"/>
          <p:nvPr/>
        </p:nvSpPr>
        <p:spPr>
          <a:xfrm>
            <a:off x="2819400" y="2667000"/>
            <a:ext cx="1145378" cy="369332"/>
          </a:xfrm>
          <a:prstGeom prst="rect">
            <a:avLst/>
          </a:prstGeom>
          <a:noFill/>
        </p:spPr>
        <p:txBody>
          <a:bodyPr wrap="none" rtlCol="0">
            <a:spAutoFit/>
          </a:bodyPr>
          <a:lstStyle/>
          <a:p>
            <a:r>
              <a:rPr lang="en-US" dirty="0"/>
              <a:t>Why else?</a:t>
            </a:r>
          </a:p>
        </p:txBody>
      </p:sp>
      <p:sp>
        <p:nvSpPr>
          <p:cNvPr id="18" name="TextBox 17"/>
          <p:cNvSpPr txBox="1"/>
          <p:nvPr/>
        </p:nvSpPr>
        <p:spPr>
          <a:xfrm>
            <a:off x="2743200" y="1905000"/>
            <a:ext cx="1145378" cy="369332"/>
          </a:xfrm>
          <a:prstGeom prst="rect">
            <a:avLst/>
          </a:prstGeom>
          <a:noFill/>
        </p:spPr>
        <p:txBody>
          <a:bodyPr wrap="none" rtlCol="0">
            <a:spAutoFit/>
          </a:bodyPr>
          <a:lstStyle/>
          <a:p>
            <a:r>
              <a:rPr lang="en-US" dirty="0"/>
              <a:t>Why else?</a:t>
            </a:r>
          </a:p>
        </p:txBody>
      </p:sp>
      <p:sp>
        <p:nvSpPr>
          <p:cNvPr id="19" name="TextBox 18"/>
          <p:cNvSpPr txBox="1"/>
          <p:nvPr/>
        </p:nvSpPr>
        <p:spPr>
          <a:xfrm>
            <a:off x="7924800" y="1981200"/>
            <a:ext cx="1145378" cy="369332"/>
          </a:xfrm>
          <a:prstGeom prst="rect">
            <a:avLst/>
          </a:prstGeom>
          <a:noFill/>
        </p:spPr>
        <p:txBody>
          <a:bodyPr wrap="none" rtlCol="0">
            <a:spAutoFit/>
          </a:bodyPr>
          <a:lstStyle/>
          <a:p>
            <a:r>
              <a:rPr lang="en-US" dirty="0"/>
              <a:t>Why else?</a:t>
            </a:r>
          </a:p>
        </p:txBody>
      </p:sp>
      <p:sp>
        <p:nvSpPr>
          <p:cNvPr id="20" name="TextBox 19"/>
          <p:cNvSpPr txBox="1"/>
          <p:nvPr/>
        </p:nvSpPr>
        <p:spPr>
          <a:xfrm>
            <a:off x="7924800" y="2667000"/>
            <a:ext cx="1145378" cy="369332"/>
          </a:xfrm>
          <a:prstGeom prst="rect">
            <a:avLst/>
          </a:prstGeom>
          <a:noFill/>
        </p:spPr>
        <p:txBody>
          <a:bodyPr wrap="none" rtlCol="0">
            <a:spAutoFit/>
          </a:bodyPr>
          <a:lstStyle/>
          <a:p>
            <a:r>
              <a:rPr lang="en-US" dirty="0"/>
              <a:t>Why else?</a:t>
            </a:r>
          </a:p>
        </p:txBody>
      </p:sp>
      <p:sp>
        <p:nvSpPr>
          <p:cNvPr id="21" name="TextBox 20"/>
          <p:cNvSpPr txBox="1"/>
          <p:nvPr/>
        </p:nvSpPr>
        <p:spPr>
          <a:xfrm>
            <a:off x="5239108" y="1915756"/>
            <a:ext cx="718979" cy="369332"/>
          </a:xfrm>
          <a:prstGeom prst="rect">
            <a:avLst/>
          </a:prstGeom>
          <a:noFill/>
        </p:spPr>
        <p:txBody>
          <a:bodyPr wrap="none" rtlCol="0">
            <a:spAutoFit/>
          </a:bodyPr>
          <a:lstStyle/>
          <a:p>
            <a:r>
              <a:rPr lang="en-US" dirty="0"/>
              <a:t>Why?</a:t>
            </a:r>
          </a:p>
        </p:txBody>
      </p:sp>
      <p:sp>
        <p:nvSpPr>
          <p:cNvPr id="22" name="TextBox 21"/>
          <p:cNvSpPr txBox="1"/>
          <p:nvPr/>
        </p:nvSpPr>
        <p:spPr>
          <a:xfrm>
            <a:off x="5257801" y="4419600"/>
            <a:ext cx="722377" cy="369332"/>
          </a:xfrm>
          <a:prstGeom prst="rect">
            <a:avLst/>
          </a:prstGeom>
          <a:noFill/>
        </p:spPr>
        <p:txBody>
          <a:bodyPr wrap="none" rtlCol="0">
            <a:spAutoFit/>
          </a:bodyPr>
          <a:lstStyle/>
          <a:p>
            <a:r>
              <a:rPr lang="en-US" dirty="0"/>
              <a:t>How?</a:t>
            </a:r>
          </a:p>
        </p:txBody>
      </p:sp>
      <p:sp>
        <p:nvSpPr>
          <p:cNvPr id="23" name="TextBox 22"/>
          <p:cNvSpPr txBox="1"/>
          <p:nvPr/>
        </p:nvSpPr>
        <p:spPr>
          <a:xfrm>
            <a:off x="5257801" y="2667000"/>
            <a:ext cx="718979" cy="369332"/>
          </a:xfrm>
          <a:prstGeom prst="rect">
            <a:avLst/>
          </a:prstGeom>
          <a:noFill/>
        </p:spPr>
        <p:txBody>
          <a:bodyPr wrap="none" rtlCol="0">
            <a:spAutoFit/>
          </a:bodyPr>
          <a:lstStyle/>
          <a:p>
            <a:r>
              <a:rPr lang="en-US" dirty="0"/>
              <a:t>Why?</a:t>
            </a:r>
          </a:p>
        </p:txBody>
      </p:sp>
      <p:sp>
        <p:nvSpPr>
          <p:cNvPr id="24" name="TextBox 23"/>
          <p:cNvSpPr txBox="1"/>
          <p:nvPr/>
        </p:nvSpPr>
        <p:spPr>
          <a:xfrm>
            <a:off x="2895600" y="6096000"/>
            <a:ext cx="1148776" cy="369332"/>
          </a:xfrm>
          <a:prstGeom prst="rect">
            <a:avLst/>
          </a:prstGeom>
          <a:noFill/>
        </p:spPr>
        <p:txBody>
          <a:bodyPr wrap="none" rtlCol="0">
            <a:spAutoFit/>
          </a:bodyPr>
          <a:lstStyle/>
          <a:p>
            <a:r>
              <a:rPr lang="en-US" dirty="0"/>
              <a:t>How else?</a:t>
            </a:r>
          </a:p>
        </p:txBody>
      </p:sp>
      <p:sp>
        <p:nvSpPr>
          <p:cNvPr id="25" name="TextBox 24"/>
          <p:cNvSpPr txBox="1"/>
          <p:nvPr/>
        </p:nvSpPr>
        <p:spPr>
          <a:xfrm>
            <a:off x="2743200" y="5257800"/>
            <a:ext cx="1148776" cy="369332"/>
          </a:xfrm>
          <a:prstGeom prst="rect">
            <a:avLst/>
          </a:prstGeom>
          <a:noFill/>
        </p:spPr>
        <p:txBody>
          <a:bodyPr wrap="none" rtlCol="0">
            <a:spAutoFit/>
          </a:bodyPr>
          <a:lstStyle/>
          <a:p>
            <a:r>
              <a:rPr lang="en-US" dirty="0"/>
              <a:t>How else?</a:t>
            </a:r>
          </a:p>
        </p:txBody>
      </p:sp>
      <p:sp>
        <p:nvSpPr>
          <p:cNvPr id="26" name="TextBox 25"/>
          <p:cNvSpPr txBox="1"/>
          <p:nvPr/>
        </p:nvSpPr>
        <p:spPr>
          <a:xfrm>
            <a:off x="2743200" y="4419600"/>
            <a:ext cx="1148776" cy="369332"/>
          </a:xfrm>
          <a:prstGeom prst="rect">
            <a:avLst/>
          </a:prstGeom>
          <a:noFill/>
        </p:spPr>
        <p:txBody>
          <a:bodyPr wrap="none" rtlCol="0">
            <a:spAutoFit/>
          </a:bodyPr>
          <a:lstStyle/>
          <a:p>
            <a:r>
              <a:rPr lang="en-US" dirty="0"/>
              <a:t>How else?</a:t>
            </a:r>
          </a:p>
        </p:txBody>
      </p:sp>
      <p:sp>
        <p:nvSpPr>
          <p:cNvPr id="27" name="TextBox 26"/>
          <p:cNvSpPr txBox="1"/>
          <p:nvPr/>
        </p:nvSpPr>
        <p:spPr>
          <a:xfrm>
            <a:off x="7998112" y="5334000"/>
            <a:ext cx="1148776" cy="369332"/>
          </a:xfrm>
          <a:prstGeom prst="rect">
            <a:avLst/>
          </a:prstGeom>
          <a:noFill/>
        </p:spPr>
        <p:txBody>
          <a:bodyPr wrap="none" rtlCol="0">
            <a:spAutoFit/>
          </a:bodyPr>
          <a:lstStyle/>
          <a:p>
            <a:r>
              <a:rPr lang="en-US" dirty="0"/>
              <a:t>How else?</a:t>
            </a:r>
          </a:p>
        </p:txBody>
      </p:sp>
      <p:sp>
        <p:nvSpPr>
          <p:cNvPr id="28" name="TextBox 27"/>
          <p:cNvSpPr txBox="1"/>
          <p:nvPr/>
        </p:nvSpPr>
        <p:spPr>
          <a:xfrm>
            <a:off x="8001000" y="4419600"/>
            <a:ext cx="1148776" cy="369332"/>
          </a:xfrm>
          <a:prstGeom prst="rect">
            <a:avLst/>
          </a:prstGeom>
          <a:noFill/>
        </p:spPr>
        <p:txBody>
          <a:bodyPr wrap="none" rtlCol="0">
            <a:spAutoFit/>
          </a:bodyPr>
          <a:lstStyle/>
          <a:p>
            <a:r>
              <a:rPr lang="en-US" dirty="0"/>
              <a:t>How else?</a:t>
            </a:r>
          </a:p>
        </p:txBody>
      </p:sp>
      <p:sp>
        <p:nvSpPr>
          <p:cNvPr id="29" name="TextBox 28"/>
          <p:cNvSpPr txBox="1"/>
          <p:nvPr/>
        </p:nvSpPr>
        <p:spPr>
          <a:xfrm>
            <a:off x="2628918" y="1143831"/>
            <a:ext cx="1145378" cy="369332"/>
          </a:xfrm>
          <a:prstGeom prst="rect">
            <a:avLst/>
          </a:prstGeom>
          <a:noFill/>
        </p:spPr>
        <p:txBody>
          <a:bodyPr wrap="none" rtlCol="0">
            <a:spAutoFit/>
          </a:bodyPr>
          <a:lstStyle/>
          <a:p>
            <a:r>
              <a:rPr lang="en-US" dirty="0"/>
              <a:t>Why else?</a:t>
            </a:r>
          </a:p>
        </p:txBody>
      </p:sp>
      <p:sp>
        <p:nvSpPr>
          <p:cNvPr id="30" name="TextBox 29"/>
          <p:cNvSpPr txBox="1"/>
          <p:nvPr/>
        </p:nvSpPr>
        <p:spPr>
          <a:xfrm>
            <a:off x="8001000" y="6096000"/>
            <a:ext cx="1148776" cy="369332"/>
          </a:xfrm>
          <a:prstGeom prst="rect">
            <a:avLst/>
          </a:prstGeom>
          <a:noFill/>
        </p:spPr>
        <p:txBody>
          <a:bodyPr wrap="none" rtlCol="0">
            <a:spAutoFit/>
          </a:bodyPr>
          <a:lstStyle/>
          <a:p>
            <a:r>
              <a:rPr lang="en-US" dirty="0"/>
              <a:t>How else?</a:t>
            </a:r>
          </a:p>
        </p:txBody>
      </p:sp>
      <p:sp>
        <p:nvSpPr>
          <p:cNvPr id="31" name="TextBox 30"/>
          <p:cNvSpPr txBox="1"/>
          <p:nvPr/>
        </p:nvSpPr>
        <p:spPr>
          <a:xfrm>
            <a:off x="5257801" y="5334000"/>
            <a:ext cx="722377" cy="369332"/>
          </a:xfrm>
          <a:prstGeom prst="rect">
            <a:avLst/>
          </a:prstGeom>
          <a:noFill/>
        </p:spPr>
        <p:txBody>
          <a:bodyPr wrap="none" rtlCol="0">
            <a:spAutoFit/>
          </a:bodyPr>
          <a:lstStyle/>
          <a:p>
            <a:r>
              <a:rPr lang="en-US" dirty="0"/>
              <a:t>How?</a:t>
            </a:r>
          </a:p>
        </p:txBody>
      </p:sp>
      <p:sp>
        <p:nvSpPr>
          <p:cNvPr id="32" name="TextBox 31"/>
          <p:cNvSpPr txBox="1"/>
          <p:nvPr/>
        </p:nvSpPr>
        <p:spPr>
          <a:xfrm>
            <a:off x="5243012" y="6119336"/>
            <a:ext cx="722377" cy="369332"/>
          </a:xfrm>
          <a:prstGeom prst="rect">
            <a:avLst/>
          </a:prstGeom>
          <a:noFill/>
        </p:spPr>
        <p:txBody>
          <a:bodyPr wrap="none" rtlCol="0">
            <a:spAutoFit/>
          </a:bodyPr>
          <a:lstStyle/>
          <a:p>
            <a:r>
              <a:rPr lang="en-US" dirty="0"/>
              <a:t>How?</a:t>
            </a:r>
          </a:p>
        </p:txBody>
      </p:sp>
      <p:sp>
        <p:nvSpPr>
          <p:cNvPr id="33" name="TextBox 32"/>
          <p:cNvSpPr txBox="1"/>
          <p:nvPr/>
        </p:nvSpPr>
        <p:spPr>
          <a:xfrm>
            <a:off x="7847411" y="1225034"/>
            <a:ext cx="1145378" cy="369332"/>
          </a:xfrm>
          <a:prstGeom prst="rect">
            <a:avLst/>
          </a:prstGeom>
          <a:noFill/>
        </p:spPr>
        <p:txBody>
          <a:bodyPr wrap="none" rtlCol="0">
            <a:spAutoFit/>
          </a:bodyPr>
          <a:lstStyle/>
          <a:p>
            <a:r>
              <a:rPr lang="en-US" dirty="0"/>
              <a:t>Why else?</a:t>
            </a:r>
          </a:p>
        </p:txBody>
      </p:sp>
      <p:sp>
        <p:nvSpPr>
          <p:cNvPr id="34" name="TextBox 33"/>
          <p:cNvSpPr txBox="1"/>
          <p:nvPr/>
        </p:nvSpPr>
        <p:spPr>
          <a:xfrm>
            <a:off x="5181229" y="1151808"/>
            <a:ext cx="718979" cy="369332"/>
          </a:xfrm>
          <a:prstGeom prst="rect">
            <a:avLst/>
          </a:prstGeom>
          <a:noFill/>
        </p:spPr>
        <p:txBody>
          <a:bodyPr wrap="none" rtlCol="0">
            <a:spAutoFit/>
          </a:bodyPr>
          <a:lstStyle/>
          <a:p>
            <a:r>
              <a:rPr lang="en-US" dirty="0"/>
              <a:t>Why?</a:t>
            </a:r>
          </a:p>
        </p:txBody>
      </p:sp>
      <p:sp>
        <p:nvSpPr>
          <p:cNvPr id="35" name="TextBox 34"/>
          <p:cNvSpPr txBox="1"/>
          <p:nvPr/>
        </p:nvSpPr>
        <p:spPr>
          <a:xfrm>
            <a:off x="7808743" y="2294586"/>
            <a:ext cx="1377493" cy="369332"/>
          </a:xfrm>
          <a:prstGeom prst="rect">
            <a:avLst/>
          </a:prstGeom>
          <a:noFill/>
        </p:spPr>
        <p:txBody>
          <a:bodyPr wrap="none" rtlCol="0">
            <a:spAutoFit/>
          </a:bodyPr>
          <a:lstStyle/>
          <a:p>
            <a:r>
              <a:rPr lang="en-US" dirty="0"/>
              <a:t>Go out more</a:t>
            </a:r>
          </a:p>
        </p:txBody>
      </p:sp>
      <p:sp>
        <p:nvSpPr>
          <p:cNvPr id="36" name="TextBox 35"/>
          <p:cNvSpPr txBox="1"/>
          <p:nvPr/>
        </p:nvSpPr>
        <p:spPr>
          <a:xfrm>
            <a:off x="2438400" y="2286000"/>
            <a:ext cx="906338" cy="369332"/>
          </a:xfrm>
          <a:prstGeom prst="rect">
            <a:avLst/>
          </a:prstGeom>
          <a:noFill/>
        </p:spPr>
        <p:txBody>
          <a:bodyPr wrap="none" rtlCol="0">
            <a:spAutoFit/>
          </a:bodyPr>
          <a:lstStyle/>
          <a:p>
            <a:r>
              <a:rPr lang="en-US" dirty="0"/>
              <a:t>To shop</a:t>
            </a:r>
          </a:p>
        </p:txBody>
      </p:sp>
      <p:sp>
        <p:nvSpPr>
          <p:cNvPr id="37" name="TextBox 36"/>
          <p:cNvSpPr txBox="1"/>
          <p:nvPr/>
        </p:nvSpPr>
        <p:spPr>
          <a:xfrm>
            <a:off x="4953001" y="1524000"/>
            <a:ext cx="1520801" cy="369332"/>
          </a:xfrm>
          <a:prstGeom prst="rect">
            <a:avLst/>
          </a:prstGeom>
          <a:noFill/>
        </p:spPr>
        <p:txBody>
          <a:bodyPr wrap="none" rtlCol="0">
            <a:spAutoFit/>
          </a:bodyPr>
          <a:lstStyle/>
          <a:p>
            <a:r>
              <a:rPr lang="en-US" dirty="0"/>
              <a:t>To get to work</a:t>
            </a:r>
          </a:p>
        </p:txBody>
      </p:sp>
      <p:sp>
        <p:nvSpPr>
          <p:cNvPr id="38" name="TextBox 37"/>
          <p:cNvSpPr txBox="1"/>
          <p:nvPr/>
        </p:nvSpPr>
        <p:spPr>
          <a:xfrm>
            <a:off x="2461558" y="1534626"/>
            <a:ext cx="871264" cy="369332"/>
          </a:xfrm>
          <a:prstGeom prst="rect">
            <a:avLst/>
          </a:prstGeom>
          <a:noFill/>
        </p:spPr>
        <p:txBody>
          <a:bodyPr wrap="none" rtlCol="0">
            <a:spAutoFit/>
          </a:bodyPr>
          <a:lstStyle/>
          <a:p>
            <a:r>
              <a:rPr lang="en-US" dirty="0"/>
              <a:t>To date</a:t>
            </a:r>
          </a:p>
        </p:txBody>
      </p:sp>
      <p:sp>
        <p:nvSpPr>
          <p:cNvPr id="40" name="TextBox 39"/>
          <p:cNvSpPr txBox="1"/>
          <p:nvPr/>
        </p:nvSpPr>
        <p:spPr>
          <a:xfrm>
            <a:off x="4953001" y="2286000"/>
            <a:ext cx="1390445" cy="369332"/>
          </a:xfrm>
          <a:prstGeom prst="rect">
            <a:avLst/>
          </a:prstGeom>
          <a:noFill/>
        </p:spPr>
        <p:txBody>
          <a:bodyPr wrap="none" rtlCol="0">
            <a:spAutoFit/>
          </a:bodyPr>
          <a:lstStyle/>
          <a:p>
            <a:r>
              <a:rPr lang="en-US" dirty="0"/>
              <a:t>To be mobile</a:t>
            </a:r>
          </a:p>
        </p:txBody>
      </p:sp>
      <p:sp>
        <p:nvSpPr>
          <p:cNvPr id="41" name="TextBox 40"/>
          <p:cNvSpPr txBox="1"/>
          <p:nvPr/>
        </p:nvSpPr>
        <p:spPr>
          <a:xfrm>
            <a:off x="2331164" y="787781"/>
            <a:ext cx="2055884" cy="369332"/>
          </a:xfrm>
          <a:prstGeom prst="rect">
            <a:avLst/>
          </a:prstGeom>
          <a:noFill/>
        </p:spPr>
        <p:txBody>
          <a:bodyPr wrap="none" rtlCol="0">
            <a:spAutoFit/>
          </a:bodyPr>
          <a:lstStyle/>
          <a:p>
            <a:r>
              <a:rPr lang="en-US" dirty="0"/>
              <a:t>To be more sociable</a:t>
            </a:r>
          </a:p>
        </p:txBody>
      </p:sp>
      <p:sp>
        <p:nvSpPr>
          <p:cNvPr id="42" name="TextBox 41"/>
          <p:cNvSpPr txBox="1"/>
          <p:nvPr/>
        </p:nvSpPr>
        <p:spPr>
          <a:xfrm>
            <a:off x="4875277" y="4882438"/>
            <a:ext cx="1752600" cy="369332"/>
          </a:xfrm>
          <a:prstGeom prst="rect">
            <a:avLst/>
          </a:prstGeom>
          <a:noFill/>
          <a:ln w="12700">
            <a:solidFill>
              <a:schemeClr val="tx1"/>
            </a:solidFill>
          </a:ln>
        </p:spPr>
        <p:txBody>
          <a:bodyPr wrap="square" rtlCol="0">
            <a:spAutoFit/>
          </a:bodyPr>
          <a:lstStyle/>
          <a:p>
            <a:r>
              <a:rPr lang="en-US" dirty="0"/>
              <a:t>Use public trans</a:t>
            </a:r>
          </a:p>
        </p:txBody>
      </p:sp>
      <p:sp>
        <p:nvSpPr>
          <p:cNvPr id="43" name="TextBox 42"/>
          <p:cNvSpPr txBox="1"/>
          <p:nvPr/>
        </p:nvSpPr>
        <p:spPr>
          <a:xfrm>
            <a:off x="2438400" y="4876800"/>
            <a:ext cx="1752600" cy="369332"/>
          </a:xfrm>
          <a:prstGeom prst="rect">
            <a:avLst/>
          </a:prstGeom>
          <a:noFill/>
          <a:ln w="12700">
            <a:solidFill>
              <a:schemeClr val="tx1"/>
            </a:solidFill>
          </a:ln>
        </p:spPr>
        <p:txBody>
          <a:bodyPr wrap="square" rtlCol="0">
            <a:spAutoFit/>
          </a:bodyPr>
          <a:lstStyle/>
          <a:p>
            <a:r>
              <a:rPr lang="en-US" dirty="0"/>
              <a:t>Join a carpool</a:t>
            </a:r>
          </a:p>
        </p:txBody>
      </p:sp>
      <p:sp>
        <p:nvSpPr>
          <p:cNvPr id="44" name="TextBox 43"/>
          <p:cNvSpPr txBox="1"/>
          <p:nvPr/>
        </p:nvSpPr>
        <p:spPr>
          <a:xfrm>
            <a:off x="4875277" y="5726668"/>
            <a:ext cx="1752600" cy="369332"/>
          </a:xfrm>
          <a:prstGeom prst="rect">
            <a:avLst/>
          </a:prstGeom>
          <a:noFill/>
          <a:ln w="12700">
            <a:solidFill>
              <a:schemeClr val="tx1"/>
            </a:solidFill>
          </a:ln>
        </p:spPr>
        <p:txBody>
          <a:bodyPr wrap="square" rtlCol="0">
            <a:spAutoFit/>
          </a:bodyPr>
          <a:lstStyle/>
          <a:p>
            <a:r>
              <a:rPr lang="en-US" dirty="0"/>
              <a:t>Rent a car</a:t>
            </a:r>
          </a:p>
        </p:txBody>
      </p:sp>
      <p:sp>
        <p:nvSpPr>
          <p:cNvPr id="45" name="TextBox 44"/>
          <p:cNvSpPr txBox="1"/>
          <p:nvPr/>
        </p:nvSpPr>
        <p:spPr>
          <a:xfrm>
            <a:off x="7467600" y="4876800"/>
            <a:ext cx="1905000" cy="369332"/>
          </a:xfrm>
          <a:prstGeom prst="rect">
            <a:avLst/>
          </a:prstGeom>
          <a:noFill/>
          <a:ln w="12700">
            <a:solidFill>
              <a:schemeClr val="tx1"/>
            </a:solidFill>
          </a:ln>
        </p:spPr>
        <p:txBody>
          <a:bodyPr wrap="square" rtlCol="0">
            <a:spAutoFit/>
          </a:bodyPr>
          <a:lstStyle/>
          <a:p>
            <a:r>
              <a:rPr lang="en-US" dirty="0"/>
              <a:t>Buy a motorcycle</a:t>
            </a:r>
          </a:p>
        </p:txBody>
      </p:sp>
      <p:sp>
        <p:nvSpPr>
          <p:cNvPr id="46" name="Down Arrow 45"/>
          <p:cNvSpPr/>
          <p:nvPr/>
        </p:nvSpPr>
        <p:spPr>
          <a:xfrm>
            <a:off x="4332959" y="42672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a:off x="6972110" y="41910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5446777" y="406069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10800000">
            <a:off x="5390388" y="3009828"/>
            <a:ext cx="304800" cy="2888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rot="10800000">
            <a:off x="6972110" y="2350532"/>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rot="10800000">
            <a:off x="4332960" y="2318008"/>
            <a:ext cx="304800" cy="6918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E28FE47-BE48-7843-8323-4419DC37CC1B}"/>
              </a:ext>
            </a:extLst>
          </p:cNvPr>
          <p:cNvSpPr txBox="1"/>
          <p:nvPr/>
        </p:nvSpPr>
        <p:spPr>
          <a:xfrm>
            <a:off x="2434948" y="795621"/>
            <a:ext cx="1752600" cy="369332"/>
          </a:xfrm>
          <a:prstGeom prst="rect">
            <a:avLst/>
          </a:prstGeom>
          <a:noFill/>
          <a:ln w="12700">
            <a:solidFill>
              <a:schemeClr val="tx1"/>
            </a:solidFill>
          </a:ln>
        </p:spPr>
        <p:txBody>
          <a:bodyPr wrap="square" rtlCol="0">
            <a:spAutoFit/>
          </a:bodyPr>
          <a:lstStyle/>
          <a:p>
            <a:endParaRPr lang="en-US" dirty="0"/>
          </a:p>
        </p:txBody>
      </p:sp>
      <p:sp>
        <p:nvSpPr>
          <p:cNvPr id="11" name="TextBox 10">
            <a:extLst>
              <a:ext uri="{FF2B5EF4-FFF2-40B4-BE49-F238E27FC236}">
                <a16:creationId xmlns:a16="http://schemas.microsoft.com/office/drawing/2014/main" id="{24AEB88F-BEDB-0D47-A189-7266DF88CE17}"/>
              </a:ext>
            </a:extLst>
          </p:cNvPr>
          <p:cNvSpPr txBox="1"/>
          <p:nvPr/>
        </p:nvSpPr>
        <p:spPr>
          <a:xfrm>
            <a:off x="4864101" y="4419600"/>
            <a:ext cx="184731" cy="369332"/>
          </a:xfrm>
          <a:prstGeom prst="rect">
            <a:avLst/>
          </a:prstGeom>
          <a:noFill/>
        </p:spPr>
        <p:txBody>
          <a:bodyPr wrap="none" rtlCol="0">
            <a:spAutoFit/>
          </a:bodyPr>
          <a:lstStyle/>
          <a:p>
            <a:endParaRPr lang="en-US"/>
          </a:p>
        </p:txBody>
      </p:sp>
      <p:sp>
        <p:nvSpPr>
          <p:cNvPr id="57" name="TextBox 56">
            <a:extLst>
              <a:ext uri="{FF2B5EF4-FFF2-40B4-BE49-F238E27FC236}">
                <a16:creationId xmlns:a16="http://schemas.microsoft.com/office/drawing/2014/main" id="{C37C5404-7801-9B47-8AAB-EA7FD22EC132}"/>
              </a:ext>
            </a:extLst>
          </p:cNvPr>
          <p:cNvSpPr txBox="1"/>
          <p:nvPr/>
        </p:nvSpPr>
        <p:spPr>
          <a:xfrm>
            <a:off x="7428710" y="844816"/>
            <a:ext cx="2134372" cy="369332"/>
          </a:xfrm>
          <a:prstGeom prst="rect">
            <a:avLst/>
          </a:prstGeom>
          <a:noFill/>
          <a:ln w="12700">
            <a:solidFill>
              <a:schemeClr val="tx1"/>
            </a:solidFill>
          </a:ln>
        </p:spPr>
        <p:txBody>
          <a:bodyPr wrap="square" rtlCol="0">
            <a:spAutoFit/>
          </a:bodyPr>
          <a:lstStyle/>
          <a:p>
            <a:r>
              <a:rPr lang="en-US" dirty="0"/>
              <a:t>Travel with friends</a:t>
            </a:r>
          </a:p>
        </p:txBody>
      </p:sp>
    </p:spTree>
    <p:extLst>
      <p:ext uri="{BB962C8B-B14F-4D97-AF65-F5344CB8AC3E}">
        <p14:creationId xmlns:p14="http://schemas.microsoft.com/office/powerpoint/2010/main" val="233771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 calcmode="lin" valueType="num">
                                      <p:cBhvr>
                                        <p:cTn id="21"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 calcmode="lin" valueType="num">
                                      <p:cBhvr>
                                        <p:cTn id="49"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3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31">
                                            <p:txEl>
                                              <p:pRg st="0" end="0"/>
                                            </p:txEl>
                                          </p:spTgt>
                                        </p:tgtEl>
                                        <p:attrNameLst>
                                          <p:attrName>style.visibility</p:attrName>
                                        </p:attrNameLst>
                                      </p:cBhvr>
                                      <p:to>
                                        <p:strVal val="visible"/>
                                      </p:to>
                                    </p:set>
                                    <p:anim calcmode="lin" valueType="num">
                                      <p:cBhvr>
                                        <p:cTn id="84"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86" dur="500"/>
                                        <p:tgtEl>
                                          <p:spTgt spid="31">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32" grpId="0"/>
      <p:bldP spid="37" grpId="0"/>
      <p:bldP spid="40" grpId="0"/>
      <p:bldP spid="42" grpId="0" animBg="1"/>
      <p:bldP spid="44" grpId="0" animBg="1"/>
      <p:bldP spid="51" grpId="0" animBg="1"/>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BB718D-9AE3-C94E-A7A7-23308F4F771D}"/>
              </a:ext>
            </a:extLst>
          </p:cNvPr>
          <p:cNvSpPr>
            <a:spLocks noGrp="1"/>
          </p:cNvSpPr>
          <p:nvPr>
            <p:ph type="sldNum" sz="quarter" idx="12"/>
          </p:nvPr>
        </p:nvSpPr>
        <p:spPr>
          <a:xfrm>
            <a:off x="1682335" y="6180138"/>
            <a:ext cx="457200" cy="457200"/>
          </a:xfrm>
        </p:spPr>
        <p:txBody>
          <a:bodyPr/>
          <a:lstStyle/>
          <a:p>
            <a:fld id="{68F309B6-A66D-496C-81D8-8FED9BF97653}" type="slidenum">
              <a:rPr lang="en-US" smtClean="0"/>
              <a:pPr/>
              <a:t>26</a:t>
            </a:fld>
            <a:endParaRPr lang="en-US" dirty="0"/>
          </a:p>
        </p:txBody>
      </p:sp>
      <p:sp>
        <p:nvSpPr>
          <p:cNvPr id="4" name="Content Placeholder 3">
            <a:extLst>
              <a:ext uri="{FF2B5EF4-FFF2-40B4-BE49-F238E27FC236}">
                <a16:creationId xmlns:a16="http://schemas.microsoft.com/office/drawing/2014/main" id="{3DAD3BCD-0004-8B43-A567-0C6F711FFC4F}"/>
              </a:ext>
            </a:extLst>
          </p:cNvPr>
          <p:cNvSpPr>
            <a:spLocks noGrp="1"/>
          </p:cNvSpPr>
          <p:nvPr>
            <p:ph sz="quarter" idx="1"/>
          </p:nvPr>
        </p:nvSpPr>
        <p:spPr>
          <a:xfrm>
            <a:off x="1559047" y="1287976"/>
            <a:ext cx="8710825" cy="5219700"/>
          </a:xfrm>
        </p:spPr>
        <p:txBody>
          <a:bodyPr>
            <a:normAutofit/>
          </a:bodyPr>
          <a:lstStyle/>
          <a:p>
            <a:pPr marL="0" indent="0">
              <a:buNone/>
            </a:pPr>
            <a:r>
              <a:rPr lang="en-US" dirty="0"/>
              <a:t>Build on your problem statement, ask yourself 3 whys…</a:t>
            </a:r>
          </a:p>
          <a:p>
            <a:pPr marL="0" indent="0">
              <a:buNone/>
            </a:pPr>
            <a:r>
              <a:rPr lang="en-US" dirty="0"/>
              <a:t>Example: </a:t>
            </a:r>
          </a:p>
          <a:p>
            <a:pPr marL="0" indent="0">
              <a:buNone/>
            </a:pPr>
            <a:r>
              <a:rPr lang="en-US" dirty="0"/>
              <a:t>	</a:t>
            </a:r>
            <a:r>
              <a:rPr lang="en-US" b="1" dirty="0">
                <a:solidFill>
                  <a:srgbClr val="0070C0"/>
                </a:solidFill>
              </a:rPr>
              <a:t>Alternate problem statement: In what ways can 	we make sure our clients receive the services they 	need? </a:t>
            </a:r>
          </a:p>
          <a:p>
            <a:pPr marL="0" indent="0">
              <a:buNone/>
            </a:pPr>
            <a:r>
              <a:rPr lang="en-US" dirty="0"/>
              <a:t>To make sure our clients receive the services they need </a:t>
            </a:r>
          </a:p>
          <a:p>
            <a:pPr marL="0" indent="0">
              <a:buNone/>
            </a:pPr>
            <a:r>
              <a:rPr lang="en-US" dirty="0"/>
              <a:t>			why? </a:t>
            </a:r>
          </a:p>
          <a:p>
            <a:pPr marL="0" indent="0">
              <a:buNone/>
            </a:pPr>
            <a:r>
              <a:rPr lang="en-US" dirty="0"/>
              <a:t>	To have more money to expand services</a:t>
            </a:r>
          </a:p>
          <a:p>
            <a:pPr marL="2194560" lvl="8" indent="0">
              <a:buNone/>
            </a:pPr>
            <a:r>
              <a:rPr lang="en-US" sz="2800" dirty="0"/>
              <a:t>	why? </a:t>
            </a:r>
          </a:p>
          <a:p>
            <a:pPr marL="0" indent="0">
              <a:buNone/>
            </a:pPr>
            <a:r>
              <a:rPr lang="en-US" dirty="0"/>
              <a:t>	In what ways might we  (IWWMW) attract grant 	funding? </a:t>
            </a:r>
          </a:p>
        </p:txBody>
      </p:sp>
      <p:sp>
        <p:nvSpPr>
          <p:cNvPr id="6" name="TextBox 5">
            <a:extLst>
              <a:ext uri="{FF2B5EF4-FFF2-40B4-BE49-F238E27FC236}">
                <a16:creationId xmlns:a16="http://schemas.microsoft.com/office/drawing/2014/main" id="{D3245F26-CDCA-F04C-8BAA-F8173886F4F6}"/>
              </a:ext>
            </a:extLst>
          </p:cNvPr>
          <p:cNvSpPr txBox="1"/>
          <p:nvPr/>
        </p:nvSpPr>
        <p:spPr>
          <a:xfrm>
            <a:off x="7491664" y="529389"/>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8EB01D8D-69BD-F74C-B67C-F68C83B7345F}"/>
              </a:ext>
            </a:extLst>
          </p:cNvPr>
          <p:cNvSpPr txBox="1"/>
          <p:nvPr/>
        </p:nvSpPr>
        <p:spPr>
          <a:xfrm>
            <a:off x="6023812" y="529389"/>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FC819F17-64A9-2B45-89AE-034EAC4B202F}"/>
              </a:ext>
            </a:extLst>
          </p:cNvPr>
          <p:cNvSpPr txBox="1"/>
          <p:nvPr/>
        </p:nvSpPr>
        <p:spPr>
          <a:xfrm rot="20196743">
            <a:off x="194326" y="1026366"/>
            <a:ext cx="1681854" cy="523220"/>
          </a:xfrm>
          <a:prstGeom prst="rect">
            <a:avLst/>
          </a:prstGeom>
          <a:solidFill>
            <a:srgbClr val="FFFF00"/>
          </a:solidFill>
        </p:spPr>
        <p:txBody>
          <a:bodyPr wrap="square" rtlCol="0">
            <a:spAutoFit/>
          </a:bodyPr>
          <a:lstStyle/>
          <a:p>
            <a:r>
              <a:rPr lang="en-US" sz="2800" b="1" dirty="0">
                <a:solidFill>
                  <a:srgbClr val="0070C0"/>
                </a:solidFill>
                <a:latin typeface="+mj-lt"/>
              </a:rPr>
              <a:t>Your turn! </a:t>
            </a:r>
          </a:p>
        </p:txBody>
      </p:sp>
      <p:sp>
        <p:nvSpPr>
          <p:cNvPr id="9" name="Title 1">
            <a:extLst>
              <a:ext uri="{FF2B5EF4-FFF2-40B4-BE49-F238E27FC236}">
                <a16:creationId xmlns:a16="http://schemas.microsoft.com/office/drawing/2014/main" id="{3BF5009D-E51D-4E46-9CD0-8C74F8338D0C}"/>
              </a:ext>
            </a:extLst>
          </p:cNvPr>
          <p:cNvSpPr>
            <a:spLocks noGrp="1"/>
          </p:cNvSpPr>
          <p:nvPr>
            <p:ph type="title"/>
          </p:nvPr>
        </p:nvSpPr>
        <p:spPr>
          <a:xfrm>
            <a:off x="0" y="0"/>
            <a:ext cx="8229600" cy="1143000"/>
          </a:xfrm>
        </p:spPr>
        <p:txBody>
          <a:bodyPr>
            <a:normAutofit fontScale="90000"/>
          </a:bodyPr>
          <a:lstStyle/>
          <a:p>
            <a:r>
              <a:rPr lang="en-US" b="1" dirty="0">
                <a:solidFill>
                  <a:srgbClr val="0070C0"/>
                </a:solidFill>
                <a:ea typeface="Verdana" panose="020B0604030504040204" pitchFamily="34" charset="0"/>
                <a:cs typeface="Verdana" panose="020B0604030504040204" pitchFamily="34" charset="0"/>
              </a:rPr>
              <a:t>Tool: Ladder of Abstraction – your turn</a:t>
            </a:r>
          </a:p>
        </p:txBody>
      </p:sp>
      <p:sp>
        <p:nvSpPr>
          <p:cNvPr id="10" name="TextBox 9">
            <a:extLst>
              <a:ext uri="{FF2B5EF4-FFF2-40B4-BE49-F238E27FC236}">
                <a16:creationId xmlns:a16="http://schemas.microsoft.com/office/drawing/2014/main" id="{7A3E1741-DB4E-5B46-9179-D9EAD16E18EE}"/>
              </a:ext>
            </a:extLst>
          </p:cNvPr>
          <p:cNvSpPr txBox="1"/>
          <p:nvPr/>
        </p:nvSpPr>
        <p:spPr>
          <a:xfrm>
            <a:off x="8927880" y="6145104"/>
            <a:ext cx="1581785" cy="461665"/>
          </a:xfrm>
          <a:prstGeom prst="rect">
            <a:avLst/>
          </a:prstGeom>
          <a:solidFill>
            <a:srgbClr val="FFFF00"/>
          </a:solidFill>
          <a:ln w="38100">
            <a:solidFill>
              <a:schemeClr val="tx1"/>
            </a:solidFill>
          </a:ln>
        </p:spPr>
        <p:txBody>
          <a:bodyPr wrap="square" rtlCol="0">
            <a:spAutoFit/>
          </a:bodyPr>
          <a:lstStyle/>
          <a:p>
            <a:r>
              <a:rPr lang="en-US" sz="2400" dirty="0">
                <a:highlight>
                  <a:srgbClr val="FFFF00"/>
                </a:highlight>
              </a:rPr>
              <a:t>2 minutes</a:t>
            </a:r>
          </a:p>
        </p:txBody>
      </p:sp>
    </p:spTree>
    <p:extLst>
      <p:ext uri="{BB962C8B-B14F-4D97-AF65-F5344CB8AC3E}">
        <p14:creationId xmlns:p14="http://schemas.microsoft.com/office/powerpoint/2010/main" val="158548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E63E-D5D5-044C-8ACB-2B1F72180566}"/>
              </a:ext>
            </a:extLst>
          </p:cNvPr>
          <p:cNvSpPr>
            <a:spLocks noGrp="1"/>
          </p:cNvSpPr>
          <p:nvPr>
            <p:ph type="title"/>
          </p:nvPr>
        </p:nvSpPr>
        <p:spPr>
          <a:xfrm>
            <a:off x="515471" y="328280"/>
            <a:ext cx="10515600" cy="1325563"/>
          </a:xfrm>
        </p:spPr>
        <p:txBody>
          <a:bodyPr>
            <a:normAutofit/>
          </a:bodyPr>
          <a:lstStyle/>
          <a:p>
            <a:r>
              <a:rPr lang="en-US" b="1" dirty="0">
                <a:solidFill>
                  <a:srgbClr val="0070C0"/>
                </a:solidFill>
              </a:rPr>
              <a:t>Team Tips</a:t>
            </a:r>
          </a:p>
        </p:txBody>
      </p:sp>
      <p:sp>
        <p:nvSpPr>
          <p:cNvPr id="3" name="Content Placeholder 2">
            <a:extLst>
              <a:ext uri="{FF2B5EF4-FFF2-40B4-BE49-F238E27FC236}">
                <a16:creationId xmlns:a16="http://schemas.microsoft.com/office/drawing/2014/main" id="{F06EB9DD-565D-564D-AC51-988277B3A257}"/>
              </a:ext>
            </a:extLst>
          </p:cNvPr>
          <p:cNvSpPr>
            <a:spLocks noGrp="1"/>
          </p:cNvSpPr>
          <p:nvPr>
            <p:ph idx="1"/>
          </p:nvPr>
        </p:nvSpPr>
        <p:spPr>
          <a:xfrm>
            <a:off x="515471" y="1515600"/>
            <a:ext cx="9758082" cy="4351338"/>
          </a:xfrm>
        </p:spPr>
        <p:txBody>
          <a:bodyPr>
            <a:normAutofit lnSpcReduction="10000"/>
          </a:bodyPr>
          <a:lstStyle/>
          <a:p>
            <a:pPr marL="0" indent="0">
              <a:buNone/>
            </a:pPr>
            <a:r>
              <a:rPr lang="en-US" b="1" dirty="0"/>
              <a:t>When team members share ideas</a:t>
            </a:r>
          </a:p>
          <a:p>
            <a:pPr marL="0" indent="0">
              <a:buNone/>
            </a:pPr>
            <a:r>
              <a:rPr lang="en-US" dirty="0"/>
              <a:t> - model using </a:t>
            </a:r>
            <a:r>
              <a:rPr lang="en-US" b="1" dirty="0">
                <a:solidFill>
                  <a:srgbClr val="0070C0"/>
                </a:solidFill>
              </a:rPr>
              <a:t>affirmative judgement</a:t>
            </a:r>
            <a:r>
              <a:rPr lang="en-US" dirty="0"/>
              <a:t>, i.e., ask “what’s right with this idea”</a:t>
            </a:r>
          </a:p>
          <a:p>
            <a:pPr>
              <a:buFontTx/>
              <a:buChar char="-"/>
            </a:pPr>
            <a:r>
              <a:rPr lang="en-US" b="1" dirty="0">
                <a:solidFill>
                  <a:srgbClr val="0070C0"/>
                </a:solidFill>
              </a:rPr>
              <a:t>reframe complain</a:t>
            </a:r>
            <a:r>
              <a:rPr lang="en-US" b="1" dirty="0"/>
              <a:t>ts </a:t>
            </a:r>
            <a:r>
              <a:rPr lang="en-US" dirty="0"/>
              <a:t>about things that are wrong into problem statements, i.e. “Thanks for bringing that up. So how would we ________?”</a:t>
            </a:r>
          </a:p>
          <a:p>
            <a:pPr>
              <a:buFontTx/>
              <a:buChar char="-"/>
            </a:pPr>
            <a:r>
              <a:rPr lang="en-US" dirty="0"/>
              <a:t>check that the problem statement is at the right “level of abstraction/concreteness to </a:t>
            </a:r>
            <a:r>
              <a:rPr lang="en-US" b="1" dirty="0">
                <a:solidFill>
                  <a:srgbClr val="0070C0"/>
                </a:solidFill>
              </a:rPr>
              <a:t>hit the root issue</a:t>
            </a:r>
            <a:r>
              <a:rPr lang="en-US" dirty="0"/>
              <a:t>, i.e. ask “why”</a:t>
            </a:r>
          </a:p>
          <a:p>
            <a:pPr>
              <a:buFontTx/>
              <a:buChar char="-"/>
            </a:pPr>
            <a:r>
              <a:rPr lang="en-US" b="1" dirty="0">
                <a:solidFill>
                  <a:srgbClr val="0070C0"/>
                </a:solidFill>
              </a:rPr>
              <a:t>explore the space </a:t>
            </a:r>
            <a:r>
              <a:rPr lang="en-US" dirty="0"/>
              <a:t>around a challenge by asking ”why else” or some ideas for how to do it by asking “how.” </a:t>
            </a:r>
          </a:p>
        </p:txBody>
      </p:sp>
    </p:spTree>
    <p:extLst>
      <p:ext uri="{BB962C8B-B14F-4D97-AF65-F5344CB8AC3E}">
        <p14:creationId xmlns:p14="http://schemas.microsoft.com/office/powerpoint/2010/main" val="37152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D78DFB-4854-8641-80F8-2069037A7A68}"/>
              </a:ext>
            </a:extLst>
          </p:cNvPr>
          <p:cNvSpPr txBox="1"/>
          <p:nvPr/>
        </p:nvSpPr>
        <p:spPr>
          <a:xfrm>
            <a:off x="-228600" y="-2941320"/>
            <a:ext cx="184731" cy="369332"/>
          </a:xfrm>
          <a:prstGeom prst="rect">
            <a:avLst/>
          </a:prstGeom>
          <a:noFill/>
        </p:spPr>
        <p:txBody>
          <a:bodyPr wrap="none" rtlCol="0">
            <a:spAutoFit/>
          </a:bodyPr>
          <a:lstStyle/>
          <a:p>
            <a:endParaRPr lang="en-US" dirty="0"/>
          </a:p>
        </p:txBody>
      </p:sp>
      <p:sp>
        <p:nvSpPr>
          <p:cNvPr id="5" name="Google Shape;147;p21">
            <a:extLst>
              <a:ext uri="{FF2B5EF4-FFF2-40B4-BE49-F238E27FC236}">
                <a16:creationId xmlns:a16="http://schemas.microsoft.com/office/drawing/2014/main" id="{2D74B593-912C-1440-9A61-2671F2CC2044}"/>
              </a:ext>
            </a:extLst>
          </p:cNvPr>
          <p:cNvSpPr txBox="1">
            <a:spLocks noGrp="1"/>
          </p:cNvSpPr>
          <p:nvPr>
            <p:ph idx="1"/>
          </p:nvPr>
        </p:nvSpPr>
        <p:spPr>
          <a:xfrm>
            <a:off x="620993" y="644741"/>
            <a:ext cx="9204325" cy="4357566"/>
          </a:xfrm>
          <a:prstGeom prst="rect">
            <a:avLst/>
          </a:prstGeom>
          <a:solidFill>
            <a:schemeClr val="accent4">
              <a:lumMod val="20000"/>
              <a:lumOff val="80000"/>
            </a:schemeClr>
          </a:solidFill>
          <a:ln>
            <a:noFill/>
          </a:ln>
        </p:spPr>
        <p:txBody>
          <a:bodyPr spcFirstLastPara="1" wrap="square" lIns="91425" tIns="45700" rIns="91425" bIns="45700" anchor="t" anchorCtr="0">
            <a:normAutofit/>
          </a:bodyPr>
          <a:lstStyle/>
          <a:p>
            <a:pPr marL="228600" lvl="0" indent="-50800" algn="l" rtl="0">
              <a:lnSpc>
                <a:spcPct val="110000"/>
              </a:lnSpc>
              <a:spcBef>
                <a:spcPts val="1000"/>
              </a:spcBef>
              <a:spcAft>
                <a:spcPts val="0"/>
              </a:spcAft>
              <a:buClr>
                <a:schemeClr val="dk1"/>
              </a:buClr>
              <a:buSzPts val="2800"/>
              <a:buNone/>
            </a:pPr>
            <a:endParaRPr lang="en-US" b="1" dirty="0">
              <a:solidFill>
                <a:srgbClr val="0070C0"/>
              </a:solidFill>
            </a:endParaRPr>
          </a:p>
          <a:p>
            <a:pPr marL="228600" lvl="0" indent="-50800" algn="l" rtl="0">
              <a:lnSpc>
                <a:spcPct val="110000"/>
              </a:lnSpc>
              <a:spcBef>
                <a:spcPts val="1000"/>
              </a:spcBef>
              <a:spcAft>
                <a:spcPts val="0"/>
              </a:spcAft>
              <a:buClr>
                <a:schemeClr val="dk1"/>
              </a:buClr>
              <a:buSzPts val="2800"/>
              <a:buNone/>
            </a:pPr>
            <a:r>
              <a:rPr lang="en-US" b="1" dirty="0">
                <a:solidFill>
                  <a:srgbClr val="0070C0"/>
                </a:solidFill>
              </a:rPr>
              <a:t>Next </a:t>
            </a:r>
            <a:r>
              <a:rPr lang="en-US" b="1">
                <a:solidFill>
                  <a:srgbClr val="0070C0"/>
                </a:solidFill>
              </a:rPr>
              <a:t>meeting: Thursday</a:t>
            </a:r>
            <a:r>
              <a:rPr lang="en-US" b="1" dirty="0">
                <a:solidFill>
                  <a:srgbClr val="0070C0"/>
                </a:solidFill>
              </a:rPr>
              <a:t>, July 8,  3pm EST</a:t>
            </a:r>
          </a:p>
          <a:p>
            <a:pPr marL="228600" lvl="0" indent="-50800" algn="l" rtl="0">
              <a:lnSpc>
                <a:spcPct val="110000"/>
              </a:lnSpc>
              <a:spcBef>
                <a:spcPts val="1000"/>
              </a:spcBef>
              <a:spcAft>
                <a:spcPts val="0"/>
              </a:spcAft>
              <a:buClr>
                <a:schemeClr val="dk1"/>
              </a:buClr>
              <a:buSzPts val="2800"/>
              <a:buNone/>
            </a:pPr>
            <a:endParaRPr lang="en-US" b="1" dirty="0">
              <a:solidFill>
                <a:srgbClr val="0070C0"/>
              </a:solidFill>
            </a:endParaRPr>
          </a:p>
          <a:p>
            <a:pPr marL="228600" lvl="0" indent="-50800" algn="l" rtl="0">
              <a:lnSpc>
                <a:spcPct val="110000"/>
              </a:lnSpc>
              <a:spcBef>
                <a:spcPts val="1000"/>
              </a:spcBef>
              <a:spcAft>
                <a:spcPts val="0"/>
              </a:spcAft>
              <a:buClr>
                <a:schemeClr val="dk1"/>
              </a:buClr>
              <a:buSzPts val="2800"/>
              <a:buNone/>
            </a:pPr>
            <a:r>
              <a:rPr lang="en-US" b="1" dirty="0">
                <a:solidFill>
                  <a:srgbClr val="0070C0"/>
                </a:solidFill>
              </a:rPr>
              <a:t>“See” you then! Have a great week!</a:t>
            </a:r>
          </a:p>
          <a:p>
            <a:pPr marL="228600" lvl="0" indent="-50800" algn="l" rtl="0">
              <a:lnSpc>
                <a:spcPct val="110000"/>
              </a:lnSpc>
              <a:spcBef>
                <a:spcPts val="1000"/>
              </a:spcBef>
              <a:spcAft>
                <a:spcPts val="0"/>
              </a:spcAft>
              <a:buClr>
                <a:schemeClr val="dk1"/>
              </a:buClr>
              <a:buSzPts val="2800"/>
              <a:buNone/>
            </a:pPr>
            <a:r>
              <a:rPr lang="en-US" b="1" dirty="0">
                <a:solidFill>
                  <a:srgbClr val="0070C0"/>
                </a:solidFill>
              </a:rPr>
              <a:t>						Dawn and Amy </a:t>
            </a:r>
            <a:endParaRPr b="1" dirty="0">
              <a:solidFill>
                <a:srgbClr val="0070C0"/>
              </a:solidFill>
            </a:endParaRPr>
          </a:p>
        </p:txBody>
      </p:sp>
    </p:spTree>
    <p:extLst>
      <p:ext uri="{BB962C8B-B14F-4D97-AF65-F5344CB8AC3E}">
        <p14:creationId xmlns:p14="http://schemas.microsoft.com/office/powerpoint/2010/main" val="326147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FACA8-8172-F04B-A163-DF325997411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992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9" name="Google Shape;139;p20" descr="Chart&#10;&#10;Description automatically generated"/>
          <p:cNvPicPr preferRelativeResize="0"/>
          <p:nvPr/>
        </p:nvPicPr>
        <p:blipFill rotWithShape="1">
          <a:blip r:embed="rId3">
            <a:alphaModFix/>
          </a:blip>
          <a:srcRect/>
          <a:stretch/>
        </p:blipFill>
        <p:spPr>
          <a:xfrm>
            <a:off x="8355724" y="160168"/>
            <a:ext cx="3613605" cy="840238"/>
          </a:xfrm>
          <a:prstGeom prst="rect">
            <a:avLst/>
          </a:prstGeom>
          <a:noFill/>
          <a:ln>
            <a:noFill/>
          </a:ln>
        </p:spPr>
      </p:pic>
      <p:pic>
        <p:nvPicPr>
          <p:cNvPr id="140" name="Google Shape;140;p20" descr="Graphical user interface, text, application&#10;&#10;Description automatically generated"/>
          <p:cNvPicPr preferRelativeResize="0"/>
          <p:nvPr/>
        </p:nvPicPr>
        <p:blipFill rotWithShape="1">
          <a:blip r:embed="rId4">
            <a:alphaModFix/>
          </a:blip>
          <a:srcRect/>
          <a:stretch/>
        </p:blipFill>
        <p:spPr>
          <a:xfrm>
            <a:off x="25670" y="5883313"/>
            <a:ext cx="4980412" cy="773253"/>
          </a:xfrm>
          <a:prstGeom prst="rect">
            <a:avLst/>
          </a:prstGeom>
          <a:noFill/>
          <a:ln>
            <a:noFill/>
          </a:ln>
        </p:spPr>
      </p:pic>
      <p:sp>
        <p:nvSpPr>
          <p:cNvPr id="6" name="Title 3">
            <a:extLst>
              <a:ext uri="{FF2B5EF4-FFF2-40B4-BE49-F238E27FC236}">
                <a16:creationId xmlns:a16="http://schemas.microsoft.com/office/drawing/2014/main" id="{B58900BB-7DFD-D742-A1C0-FAFB43B08020}"/>
              </a:ext>
            </a:extLst>
          </p:cNvPr>
          <p:cNvSpPr txBox="1">
            <a:spLocks/>
          </p:cNvSpPr>
          <p:nvPr/>
        </p:nvSpPr>
        <p:spPr>
          <a:xfrm>
            <a:off x="222671" y="5673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b="1" dirty="0">
                <a:solidFill>
                  <a:srgbClr val="FF0000"/>
                </a:solidFill>
              </a:rPr>
              <a:t>Goals for your Big Ideas </a:t>
            </a:r>
          </a:p>
          <a:p>
            <a:r>
              <a:rPr lang="en-US" sz="3600" b="1" dirty="0">
                <a:solidFill>
                  <a:srgbClr val="FF0000"/>
                </a:solidFill>
              </a:rPr>
              <a:t>Workshops</a:t>
            </a:r>
          </a:p>
        </p:txBody>
      </p:sp>
      <p:sp>
        <p:nvSpPr>
          <p:cNvPr id="9" name="Content Placeholder 4">
            <a:extLst>
              <a:ext uri="{FF2B5EF4-FFF2-40B4-BE49-F238E27FC236}">
                <a16:creationId xmlns:a16="http://schemas.microsoft.com/office/drawing/2014/main" id="{D978045C-8CC5-154D-84E9-575F9EFCFE4A}"/>
              </a:ext>
            </a:extLst>
          </p:cNvPr>
          <p:cNvSpPr txBox="1">
            <a:spLocks/>
          </p:cNvSpPr>
          <p:nvPr/>
        </p:nvSpPr>
        <p:spPr>
          <a:xfrm>
            <a:off x="986663" y="1382296"/>
            <a:ext cx="10515600" cy="48448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1800" b="1" dirty="0"/>
              <a:t>Share each region’s most innovative programs, services, and delivery methods to demonstrate what’s possible, and what’s working!</a:t>
            </a:r>
          </a:p>
          <a:p>
            <a:endParaRPr lang="en-US" sz="800" b="1" dirty="0"/>
          </a:p>
          <a:p>
            <a:r>
              <a:rPr lang="en-US" sz="1800" b="1" dirty="0"/>
              <a:t>Enable directors to develop collaborative and creative ideas. </a:t>
            </a:r>
          </a:p>
          <a:p>
            <a:endParaRPr lang="en-US" sz="800" b="1" dirty="0"/>
          </a:p>
          <a:p>
            <a:r>
              <a:rPr lang="en-US" sz="1800" b="1" dirty="0"/>
              <a:t>Stretch beyond what is NOW, to what CAN be. </a:t>
            </a:r>
          </a:p>
          <a:p>
            <a:pPr marL="114300" indent="0">
              <a:buNone/>
            </a:pPr>
            <a:endParaRPr lang="en-US" sz="800" b="1" dirty="0"/>
          </a:p>
          <a:p>
            <a:r>
              <a:rPr lang="en-US" sz="1800" b="1" dirty="0"/>
              <a:t>Share innovative ideas and innovative approaches with your teams. </a:t>
            </a:r>
          </a:p>
          <a:p>
            <a:pPr marL="114300" indent="0">
              <a:buNone/>
            </a:pPr>
            <a:endParaRPr lang="en-US" sz="800" b="1" dirty="0"/>
          </a:p>
          <a:p>
            <a:r>
              <a:rPr lang="en-US" sz="1800" b="1" dirty="0"/>
              <a:t>Utilize skills and strategies to engage staff members. </a:t>
            </a:r>
          </a:p>
          <a:p>
            <a:pPr marL="114300" indent="0">
              <a:buNone/>
            </a:pPr>
            <a:endParaRPr lang="en-US" sz="800" b="1" dirty="0"/>
          </a:p>
          <a:p>
            <a:r>
              <a:rPr lang="en-US" sz="1800" b="1" dirty="0"/>
              <a:t>Identify and communicate emerging vision</a:t>
            </a:r>
          </a:p>
          <a:p>
            <a:pPr marL="114300" indent="0">
              <a:buNone/>
            </a:pPr>
            <a:endParaRPr lang="en-US" sz="800" b="1" dirty="0"/>
          </a:p>
          <a:p>
            <a:r>
              <a:rPr lang="en-US" sz="1800" b="1" dirty="0"/>
              <a:t>Capture and define your region’s vision to enhance grant applications. </a:t>
            </a:r>
          </a:p>
          <a:p>
            <a:pPr marL="0" indent="0">
              <a:buFont typeface="Arial"/>
              <a:buNone/>
            </a:pPr>
            <a:endParaRPr lang="en-US" sz="800" dirty="0"/>
          </a:p>
          <a:p>
            <a:pPr marL="0" indent="0">
              <a:buFont typeface="Arial"/>
              <a:buNone/>
            </a:pPr>
            <a:endParaRPr lang="en-US" sz="1800" dirty="0"/>
          </a:p>
          <a:p>
            <a:pPr marL="0" indent="0">
              <a:buFont typeface="Arial"/>
              <a:buNone/>
            </a:pPr>
            <a:endParaRPr lang="en-US" sz="1800" dirty="0"/>
          </a:p>
          <a:p>
            <a:pPr marL="0" indent="0">
              <a:buFont typeface="Arial"/>
              <a:buNone/>
            </a:pPr>
            <a:endParaRPr lang="en-US" sz="1800" dirty="0"/>
          </a:p>
          <a:p>
            <a:endParaRPr lang="en-US" sz="1800" dirty="0"/>
          </a:p>
        </p:txBody>
      </p:sp>
      <p:sp>
        <p:nvSpPr>
          <p:cNvPr id="14" name="TextBox 13">
            <a:extLst>
              <a:ext uri="{FF2B5EF4-FFF2-40B4-BE49-F238E27FC236}">
                <a16:creationId xmlns:a16="http://schemas.microsoft.com/office/drawing/2014/main" id="{2BA11B2A-6453-2E46-8178-26DE6FAB1B86}"/>
              </a:ext>
            </a:extLst>
          </p:cNvPr>
          <p:cNvSpPr txBox="1"/>
          <p:nvPr/>
        </p:nvSpPr>
        <p:spPr>
          <a:xfrm>
            <a:off x="5282899" y="6004717"/>
            <a:ext cx="6070902" cy="461665"/>
          </a:xfrm>
          <a:prstGeom prst="rect">
            <a:avLst/>
          </a:prstGeom>
          <a:solidFill>
            <a:srgbClr val="FFFF00"/>
          </a:solidFill>
        </p:spPr>
        <p:txBody>
          <a:bodyPr wrap="square" rtlCol="0">
            <a:spAutoFit/>
          </a:bodyPr>
          <a:lstStyle/>
          <a:p>
            <a:r>
              <a:rPr lang="en-US" sz="2400" dirty="0"/>
              <a:t>Check mark 1 or 2 most important to you</a:t>
            </a:r>
          </a:p>
        </p:txBody>
      </p:sp>
    </p:spTree>
    <p:extLst>
      <p:ext uri="{BB962C8B-B14F-4D97-AF65-F5344CB8AC3E}">
        <p14:creationId xmlns:p14="http://schemas.microsoft.com/office/powerpoint/2010/main" val="124903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calcmode="lin" valueType="num">
                                      <p:cBhvr additive="base">
                                        <p:cTn id="31" dur="500" fill="hold"/>
                                        <p:tgtEl>
                                          <p:spTgt spid="9">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9">
                                            <p:txEl>
                                              <p:pRg st="10" end="10"/>
                                            </p:txEl>
                                          </p:spTgt>
                                        </p:tgtEl>
                                        <p:attrNameLst>
                                          <p:attrName>style.visibility</p:attrName>
                                        </p:attrNameLst>
                                      </p:cBhvr>
                                      <p:to>
                                        <p:strVal val="visible"/>
                                      </p:to>
                                    </p:set>
                                    <p:anim calcmode="lin" valueType="num">
                                      <p:cBhvr additive="base">
                                        <p:cTn id="37" dur="500" fill="hold"/>
                                        <p:tgtEl>
                                          <p:spTgt spid="9">
                                            <p:txEl>
                                              <p:pRg st="10" end="1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9">
                                            <p:txEl>
                                              <p:pRg st="12" end="12"/>
                                            </p:txEl>
                                          </p:spTgt>
                                        </p:tgtEl>
                                        <p:attrNameLst>
                                          <p:attrName>style.visibility</p:attrName>
                                        </p:attrNameLst>
                                      </p:cBhvr>
                                      <p:to>
                                        <p:strVal val="visible"/>
                                      </p:to>
                                    </p:set>
                                    <p:anim calcmode="lin" valueType="num">
                                      <p:cBhvr additive="base">
                                        <p:cTn id="43" dur="500" fill="hold"/>
                                        <p:tgtEl>
                                          <p:spTgt spid="9">
                                            <p:txEl>
                                              <p:pRg st="12" end="1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520390" y="107483"/>
            <a:ext cx="12192000" cy="9404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Getting to know each other</a:t>
            </a:r>
            <a:endParaRPr sz="3600" b="1" dirty="0"/>
          </a:p>
        </p:txBody>
      </p:sp>
      <p:sp>
        <p:nvSpPr>
          <p:cNvPr id="147" name="Google Shape;147;p21"/>
          <p:cNvSpPr txBox="1">
            <a:spLocks noGrp="1"/>
          </p:cNvSpPr>
          <p:nvPr>
            <p:ph type="body" idx="1"/>
          </p:nvPr>
        </p:nvSpPr>
        <p:spPr>
          <a:xfrm>
            <a:off x="838200" y="1047907"/>
            <a:ext cx="10515600" cy="2524599"/>
          </a:xfrm>
          <a:prstGeom prst="rect">
            <a:avLst/>
          </a:prstGeom>
          <a:noFill/>
          <a:ln>
            <a:noFill/>
          </a:ln>
        </p:spPr>
        <p:txBody>
          <a:bodyPr spcFirstLastPara="1" wrap="square" lIns="91425" tIns="45700" rIns="91425" bIns="45700" anchor="t" anchorCtr="0">
            <a:normAutofit/>
          </a:bodyPr>
          <a:lstStyle/>
          <a:p>
            <a:pPr marL="228600" lvl="0" indent="-50800" algn="l" rtl="0">
              <a:lnSpc>
                <a:spcPct val="110000"/>
              </a:lnSpc>
              <a:spcBef>
                <a:spcPts val="1000"/>
              </a:spcBef>
              <a:spcAft>
                <a:spcPts val="0"/>
              </a:spcAft>
              <a:buClr>
                <a:schemeClr val="dk1"/>
              </a:buClr>
              <a:buSzPts val="2800"/>
              <a:buNone/>
            </a:pPr>
            <a:r>
              <a:rPr lang="en-US" dirty="0"/>
              <a:t>1. Which of your facilitators watched a concert WITH Rick James (as in SITTING NEXT TO)?</a:t>
            </a:r>
          </a:p>
          <a:p>
            <a:pPr marL="177800" lvl="0" indent="0" algn="l" rtl="0">
              <a:lnSpc>
                <a:spcPct val="110000"/>
              </a:lnSpc>
              <a:spcBef>
                <a:spcPts val="1000"/>
              </a:spcBef>
              <a:spcAft>
                <a:spcPts val="0"/>
              </a:spcAft>
              <a:buClr>
                <a:schemeClr val="dk1"/>
              </a:buClr>
              <a:buSzPts val="2800"/>
              <a:buNone/>
            </a:pPr>
            <a:r>
              <a:rPr lang="en-US" dirty="0"/>
              <a:t>	Amy					Dawn</a:t>
            </a:r>
          </a:p>
          <a:p>
            <a:pPr marL="177800" lvl="0" indent="0" algn="l" rtl="0">
              <a:lnSpc>
                <a:spcPct val="110000"/>
              </a:lnSpc>
              <a:spcBef>
                <a:spcPts val="1000"/>
              </a:spcBef>
              <a:spcAft>
                <a:spcPts val="0"/>
              </a:spcAft>
              <a:buClr>
                <a:schemeClr val="dk1"/>
              </a:buClr>
              <a:buSzPts val="2800"/>
              <a:buNone/>
            </a:pPr>
            <a:endParaRPr dirty="0"/>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pic>
        <p:nvPicPr>
          <p:cNvPr id="149" name="Google Shape;149;p21" descr="Chart&#10;&#10;Description automatically generated"/>
          <p:cNvPicPr preferRelativeResize="0"/>
          <p:nvPr/>
        </p:nvPicPr>
        <p:blipFill rotWithShape="1">
          <a:blip r:embed="rId4">
            <a:alphaModFix/>
          </a:blip>
          <a:srcRect/>
          <a:stretch/>
        </p:blipFill>
        <p:spPr>
          <a:xfrm>
            <a:off x="8261132" y="77040"/>
            <a:ext cx="3771259" cy="940424"/>
          </a:xfrm>
          <a:prstGeom prst="rect">
            <a:avLst/>
          </a:prstGeom>
          <a:noFill/>
          <a:ln>
            <a:noFill/>
          </a:ln>
        </p:spPr>
      </p:pic>
      <p:sp>
        <p:nvSpPr>
          <p:cNvPr id="7" name="Google Shape;147;p21">
            <a:extLst>
              <a:ext uri="{FF2B5EF4-FFF2-40B4-BE49-F238E27FC236}">
                <a16:creationId xmlns:a16="http://schemas.microsoft.com/office/drawing/2014/main" id="{AA08FD32-30B0-7E43-B64C-E270626120CB}"/>
              </a:ext>
            </a:extLst>
          </p:cNvPr>
          <p:cNvSpPr txBox="1">
            <a:spLocks/>
          </p:cNvSpPr>
          <p:nvPr/>
        </p:nvSpPr>
        <p:spPr>
          <a:xfrm>
            <a:off x="669548" y="3373276"/>
            <a:ext cx="10515600" cy="252459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228600" indent="-50800">
              <a:lnSpc>
                <a:spcPct val="110000"/>
              </a:lnSpc>
              <a:buSzPts val="2800"/>
              <a:buFont typeface="Arial"/>
              <a:buNone/>
            </a:pPr>
            <a:r>
              <a:rPr lang="en-US" dirty="0"/>
              <a:t>2. Which of your facilitators gave Franco Harris </a:t>
            </a:r>
            <a:r>
              <a:rPr lang="en-US" i="1" dirty="0"/>
              <a:t>Ferrero Rocher </a:t>
            </a:r>
            <a:r>
              <a:rPr lang="en-US" dirty="0"/>
              <a:t>chocolates on a plane flight? </a:t>
            </a:r>
          </a:p>
          <a:p>
            <a:pPr marL="177800" indent="0">
              <a:lnSpc>
                <a:spcPct val="110000"/>
              </a:lnSpc>
              <a:buSzPts val="2800"/>
              <a:buNone/>
            </a:pPr>
            <a:r>
              <a:rPr lang="en-US" dirty="0"/>
              <a:t>	Amy					Dawn   </a:t>
            </a:r>
          </a:p>
        </p:txBody>
      </p:sp>
      <p:sp>
        <p:nvSpPr>
          <p:cNvPr id="3" name="TextBox 2">
            <a:extLst>
              <a:ext uri="{FF2B5EF4-FFF2-40B4-BE49-F238E27FC236}">
                <a16:creationId xmlns:a16="http://schemas.microsoft.com/office/drawing/2014/main" id="{3D32E201-30E1-5649-BC17-3803E15F7372}"/>
              </a:ext>
            </a:extLst>
          </p:cNvPr>
          <p:cNvSpPr txBox="1"/>
          <p:nvPr/>
        </p:nvSpPr>
        <p:spPr>
          <a:xfrm>
            <a:off x="7962981" y="5953001"/>
            <a:ext cx="3412273" cy="461665"/>
          </a:xfrm>
          <a:prstGeom prst="rect">
            <a:avLst/>
          </a:prstGeom>
          <a:solidFill>
            <a:srgbClr val="FFFF00"/>
          </a:solidFill>
        </p:spPr>
        <p:txBody>
          <a:bodyPr wrap="square" rtlCol="0">
            <a:spAutoFit/>
          </a:bodyPr>
          <a:lstStyle/>
          <a:p>
            <a:r>
              <a:rPr lang="en-US" sz="2400" dirty="0"/>
              <a:t>Use Chat for #1 and #2</a:t>
            </a:r>
          </a:p>
        </p:txBody>
      </p:sp>
      <p:pic>
        <p:nvPicPr>
          <p:cNvPr id="9" name="Picture 8">
            <a:extLst>
              <a:ext uri="{FF2B5EF4-FFF2-40B4-BE49-F238E27FC236}">
                <a16:creationId xmlns:a16="http://schemas.microsoft.com/office/drawing/2014/main" id="{94330E61-55C4-EE4A-BC07-754AE8CA7CD6}"/>
              </a:ext>
            </a:extLst>
          </p:cNvPr>
          <p:cNvPicPr>
            <a:picLocks noChangeAspect="1"/>
          </p:cNvPicPr>
          <p:nvPr/>
        </p:nvPicPr>
        <p:blipFill>
          <a:blip r:embed="rId5"/>
          <a:stretch>
            <a:fillRect/>
          </a:stretch>
        </p:blipFill>
        <p:spPr>
          <a:xfrm>
            <a:off x="2765886" y="2139334"/>
            <a:ext cx="1285502" cy="1361119"/>
          </a:xfrm>
          <a:prstGeom prst="rect">
            <a:avLst/>
          </a:prstGeom>
        </p:spPr>
      </p:pic>
      <p:pic>
        <p:nvPicPr>
          <p:cNvPr id="10" name="Picture 9">
            <a:extLst>
              <a:ext uri="{FF2B5EF4-FFF2-40B4-BE49-F238E27FC236}">
                <a16:creationId xmlns:a16="http://schemas.microsoft.com/office/drawing/2014/main" id="{644C39E6-4A48-4C4B-93D8-FEEE22730B49}"/>
              </a:ext>
            </a:extLst>
          </p:cNvPr>
          <p:cNvPicPr>
            <a:picLocks noChangeAspect="1"/>
          </p:cNvPicPr>
          <p:nvPr/>
        </p:nvPicPr>
        <p:blipFill>
          <a:blip r:embed="rId5"/>
          <a:stretch>
            <a:fillRect/>
          </a:stretch>
        </p:blipFill>
        <p:spPr>
          <a:xfrm>
            <a:off x="2832794" y="4506933"/>
            <a:ext cx="1218594" cy="1290275"/>
          </a:xfrm>
          <a:prstGeom prst="rect">
            <a:avLst/>
          </a:prstGeom>
        </p:spPr>
      </p:pic>
      <p:pic>
        <p:nvPicPr>
          <p:cNvPr id="11" name="Picture 10">
            <a:extLst>
              <a:ext uri="{FF2B5EF4-FFF2-40B4-BE49-F238E27FC236}">
                <a16:creationId xmlns:a16="http://schemas.microsoft.com/office/drawing/2014/main" id="{2D1A19BF-DC03-4446-992D-8646F44BB54B}"/>
              </a:ext>
            </a:extLst>
          </p:cNvPr>
          <p:cNvPicPr>
            <a:picLocks noChangeAspect="1"/>
          </p:cNvPicPr>
          <p:nvPr/>
        </p:nvPicPr>
        <p:blipFill>
          <a:blip r:embed="rId6"/>
          <a:stretch>
            <a:fillRect/>
          </a:stretch>
        </p:blipFill>
        <p:spPr>
          <a:xfrm>
            <a:off x="7494221" y="2030084"/>
            <a:ext cx="1426601" cy="1280699"/>
          </a:xfrm>
          <a:prstGeom prst="rect">
            <a:avLst/>
          </a:prstGeom>
        </p:spPr>
      </p:pic>
      <p:pic>
        <p:nvPicPr>
          <p:cNvPr id="12" name="Picture 11">
            <a:extLst>
              <a:ext uri="{FF2B5EF4-FFF2-40B4-BE49-F238E27FC236}">
                <a16:creationId xmlns:a16="http://schemas.microsoft.com/office/drawing/2014/main" id="{2FD09FC9-0DF8-F14E-8AAB-55A8DC089910}"/>
              </a:ext>
            </a:extLst>
          </p:cNvPr>
          <p:cNvPicPr>
            <a:picLocks noChangeAspect="1"/>
          </p:cNvPicPr>
          <p:nvPr/>
        </p:nvPicPr>
        <p:blipFill>
          <a:blip r:embed="rId6"/>
          <a:stretch>
            <a:fillRect/>
          </a:stretch>
        </p:blipFill>
        <p:spPr>
          <a:xfrm>
            <a:off x="7542498" y="4596349"/>
            <a:ext cx="1437268" cy="1290275"/>
          </a:xfrm>
          <a:prstGeom prst="rect">
            <a:avLst/>
          </a:prstGeom>
        </p:spPr>
      </p:pic>
    </p:spTree>
    <p:extLst>
      <p:ext uri="{BB962C8B-B14F-4D97-AF65-F5344CB8AC3E}">
        <p14:creationId xmlns:p14="http://schemas.microsoft.com/office/powerpoint/2010/main" val="339453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275680" y="265494"/>
            <a:ext cx="12192000" cy="9404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Getting to know each other, </a:t>
            </a:r>
            <a:br>
              <a:rPr lang="en-US" sz="3600" b="1" dirty="0">
                <a:solidFill>
                  <a:srgbClr val="E9673E"/>
                </a:solidFill>
              </a:rPr>
            </a:br>
            <a:r>
              <a:rPr lang="en-US" sz="3600" b="1" dirty="0">
                <a:solidFill>
                  <a:srgbClr val="E9673E"/>
                </a:solidFill>
              </a:rPr>
              <a:t>Your turn</a:t>
            </a:r>
            <a:endParaRPr sz="3600" b="1" dirty="0"/>
          </a:p>
        </p:txBody>
      </p:sp>
      <p:sp>
        <p:nvSpPr>
          <p:cNvPr id="147" name="Google Shape;147;p21"/>
          <p:cNvSpPr txBox="1">
            <a:spLocks noGrp="1"/>
          </p:cNvSpPr>
          <p:nvPr>
            <p:ph type="body" idx="1"/>
          </p:nvPr>
        </p:nvSpPr>
        <p:spPr>
          <a:xfrm>
            <a:off x="275680" y="1163132"/>
            <a:ext cx="11377184" cy="4299953"/>
          </a:xfrm>
          <a:prstGeom prst="rect">
            <a:avLst/>
          </a:prstGeom>
          <a:noFill/>
          <a:ln>
            <a:noFill/>
          </a:ln>
        </p:spPr>
        <p:txBody>
          <a:bodyPr spcFirstLastPara="1" wrap="square" lIns="91425" tIns="45700" rIns="91425" bIns="45700" anchor="t" anchorCtr="0">
            <a:normAutofit/>
          </a:bodyPr>
          <a:lstStyle/>
          <a:p>
            <a:pPr marL="177800" lvl="0" indent="0" algn="l" rtl="0">
              <a:lnSpc>
                <a:spcPct val="110000"/>
              </a:lnSpc>
              <a:spcBef>
                <a:spcPts val="1000"/>
              </a:spcBef>
              <a:spcAft>
                <a:spcPts val="0"/>
              </a:spcAft>
              <a:buClr>
                <a:schemeClr val="dk1"/>
              </a:buClr>
              <a:buSzPts val="2800"/>
              <a:buNone/>
            </a:pPr>
            <a:r>
              <a:rPr lang="en-US" dirty="0"/>
              <a:t>In a </a:t>
            </a:r>
            <a:r>
              <a:rPr lang="en-US" u="sng" dirty="0"/>
              <a:t>private chat</a:t>
            </a:r>
            <a:r>
              <a:rPr lang="en-US" dirty="0"/>
              <a:t>, send to Amy 1 fact about you that people in this group would be surprised to know! Think about…</a:t>
            </a:r>
          </a:p>
          <a:p>
            <a:pPr marL="635000" lvl="0" indent="-457200" algn="l" rtl="0">
              <a:lnSpc>
                <a:spcPct val="110000"/>
              </a:lnSpc>
              <a:spcBef>
                <a:spcPts val="1000"/>
              </a:spcBef>
              <a:spcAft>
                <a:spcPts val="0"/>
              </a:spcAft>
              <a:buClr>
                <a:schemeClr val="dk1"/>
              </a:buClr>
              <a:buSzPts val="2800"/>
              <a:buFontTx/>
              <a:buChar char="-"/>
            </a:pPr>
            <a:r>
              <a:rPr lang="en-US" dirty="0"/>
              <a:t>your 15 minutes of fame</a:t>
            </a:r>
          </a:p>
          <a:p>
            <a:pPr marL="635000" lvl="0" indent="-457200" algn="l" rtl="0">
              <a:lnSpc>
                <a:spcPct val="110000"/>
              </a:lnSpc>
              <a:spcBef>
                <a:spcPts val="1000"/>
              </a:spcBef>
              <a:spcAft>
                <a:spcPts val="0"/>
              </a:spcAft>
              <a:buClr>
                <a:schemeClr val="dk1"/>
              </a:buClr>
              <a:buSzPts val="2800"/>
              <a:buFontTx/>
              <a:buChar char="-"/>
            </a:pPr>
            <a:r>
              <a:rPr lang="en-US" dirty="0"/>
              <a:t>a hobby</a:t>
            </a:r>
          </a:p>
          <a:p>
            <a:pPr marL="635000" lvl="0" indent="-457200" algn="l" rtl="0">
              <a:lnSpc>
                <a:spcPct val="110000"/>
              </a:lnSpc>
              <a:spcBef>
                <a:spcPts val="1000"/>
              </a:spcBef>
              <a:spcAft>
                <a:spcPts val="0"/>
              </a:spcAft>
              <a:buClr>
                <a:schemeClr val="dk1"/>
              </a:buClr>
              <a:buSzPts val="2800"/>
              <a:buFontTx/>
              <a:buChar char="-"/>
            </a:pPr>
            <a:r>
              <a:rPr lang="en-US" dirty="0"/>
              <a:t>something you were known for in school</a:t>
            </a:r>
          </a:p>
          <a:p>
            <a:pPr marL="635000" lvl="0" indent="-457200" algn="l" rtl="0">
              <a:lnSpc>
                <a:spcPct val="110000"/>
              </a:lnSpc>
              <a:spcBef>
                <a:spcPts val="1000"/>
              </a:spcBef>
              <a:spcAft>
                <a:spcPts val="0"/>
              </a:spcAft>
              <a:buClr>
                <a:schemeClr val="dk1"/>
              </a:buClr>
              <a:buSzPts val="2800"/>
              <a:buFontTx/>
              <a:buChar char="-"/>
            </a:pPr>
            <a:r>
              <a:rPr lang="en-US" dirty="0">
                <a:highlight>
                  <a:srgbClr val="FFFF00"/>
                </a:highlight>
              </a:rPr>
              <a:t>1 minute</a:t>
            </a:r>
          </a:p>
          <a:p>
            <a:pPr marL="177800" lvl="0" indent="0" algn="l" rtl="0">
              <a:lnSpc>
                <a:spcPct val="110000"/>
              </a:lnSpc>
              <a:spcBef>
                <a:spcPts val="1000"/>
              </a:spcBef>
              <a:spcAft>
                <a:spcPts val="0"/>
              </a:spcAft>
              <a:buClr>
                <a:schemeClr val="dk1"/>
              </a:buClr>
              <a:buSzPts val="2800"/>
              <a:buNone/>
            </a:pPr>
            <a:r>
              <a:rPr lang="en-US" b="1" dirty="0"/>
              <a:t>We will intersperse these bits of curiosity throughout the sessions. </a:t>
            </a:r>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pic>
        <p:nvPicPr>
          <p:cNvPr id="149" name="Google Shape;149;p21" descr="Chart&#10;&#10;Description automatically generated"/>
          <p:cNvPicPr preferRelativeResize="0"/>
          <p:nvPr/>
        </p:nvPicPr>
        <p:blipFill rotWithShape="1">
          <a:blip r:embed="rId4">
            <a:alphaModFix/>
          </a:blip>
          <a:srcRect/>
          <a:stretch/>
        </p:blipFill>
        <p:spPr>
          <a:xfrm>
            <a:off x="8261132" y="77040"/>
            <a:ext cx="3771259" cy="940424"/>
          </a:xfrm>
          <a:prstGeom prst="rect">
            <a:avLst/>
          </a:prstGeom>
          <a:noFill/>
          <a:ln>
            <a:noFill/>
          </a:ln>
        </p:spPr>
      </p:pic>
      <p:sp>
        <p:nvSpPr>
          <p:cNvPr id="3" name="TextBox 2">
            <a:extLst>
              <a:ext uri="{FF2B5EF4-FFF2-40B4-BE49-F238E27FC236}">
                <a16:creationId xmlns:a16="http://schemas.microsoft.com/office/drawing/2014/main" id="{3D32E201-30E1-5649-BC17-3803E15F7372}"/>
              </a:ext>
            </a:extLst>
          </p:cNvPr>
          <p:cNvSpPr txBox="1"/>
          <p:nvPr/>
        </p:nvSpPr>
        <p:spPr>
          <a:xfrm>
            <a:off x="7136781" y="5953001"/>
            <a:ext cx="4059044" cy="461665"/>
          </a:xfrm>
          <a:prstGeom prst="rect">
            <a:avLst/>
          </a:prstGeom>
          <a:solidFill>
            <a:srgbClr val="FFFF00"/>
          </a:solidFill>
        </p:spPr>
        <p:txBody>
          <a:bodyPr wrap="square" rtlCol="0">
            <a:spAutoFit/>
          </a:bodyPr>
          <a:lstStyle/>
          <a:p>
            <a:r>
              <a:rPr lang="en-US" sz="2400" dirty="0"/>
              <a:t>Use Private Chat to Amy</a:t>
            </a:r>
          </a:p>
        </p:txBody>
      </p:sp>
    </p:spTree>
    <p:extLst>
      <p:ext uri="{BB962C8B-B14F-4D97-AF65-F5344CB8AC3E}">
        <p14:creationId xmlns:p14="http://schemas.microsoft.com/office/powerpoint/2010/main" val="4372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2"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sp>
        <p:nvSpPr>
          <p:cNvPr id="156" name="Google Shape;156;p22"/>
          <p:cNvSpPr txBox="1">
            <a:spLocks noGrp="1"/>
          </p:cNvSpPr>
          <p:nvPr>
            <p:ph type="title"/>
          </p:nvPr>
        </p:nvSpPr>
        <p:spPr>
          <a:xfrm>
            <a:off x="441434" y="-1359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sz="3600" b="1" dirty="0">
                <a:solidFill>
                  <a:srgbClr val="FF0000"/>
                </a:solidFill>
              </a:rPr>
              <a:t>How to “be” with each other</a:t>
            </a:r>
            <a:endParaRPr sz="3600" b="1" dirty="0">
              <a:solidFill>
                <a:srgbClr val="FF0000"/>
              </a:solidFill>
            </a:endParaRPr>
          </a:p>
        </p:txBody>
      </p:sp>
      <p:sp>
        <p:nvSpPr>
          <p:cNvPr id="157" name="Google Shape;157;p22"/>
          <p:cNvSpPr txBox="1"/>
          <p:nvPr/>
        </p:nvSpPr>
        <p:spPr>
          <a:xfrm>
            <a:off x="441434" y="1008993"/>
            <a:ext cx="5273566" cy="4788215"/>
          </a:xfrm>
          <a:prstGeom prst="rect">
            <a:avLst/>
          </a:prstGeom>
          <a:noFill/>
          <a:ln w="28575">
            <a:solidFill>
              <a:schemeClr val="tx1"/>
            </a:solidFill>
          </a:ln>
        </p:spPr>
        <p:txBody>
          <a:bodyPr spcFirstLastPara="1" wrap="square" lIns="91425" tIns="45700" rIns="91425" bIns="45700" anchor="t" anchorCtr="0">
            <a:normAutofit/>
          </a:bodyPr>
          <a:lstStyle/>
          <a:p>
            <a:pPr marL="0" marR="0" lvl="0" indent="0" algn="l" rtl="0">
              <a:spcAft>
                <a:spcPts val="0"/>
              </a:spcAft>
              <a:buClr>
                <a:schemeClr val="dk1"/>
              </a:buClr>
              <a:buSzPts val="2000"/>
              <a:buFont typeface="Arial"/>
              <a:buNone/>
            </a:pPr>
            <a:r>
              <a:rPr lang="en-US" sz="2400" b="1" i="0" u="none" strike="noStrike" cap="none" dirty="0">
                <a:solidFill>
                  <a:schemeClr val="dk1"/>
                </a:solidFill>
                <a:latin typeface="Arial"/>
                <a:ea typeface="Arial"/>
                <a:cs typeface="Arial"/>
                <a:sym typeface="Arial"/>
              </a:rPr>
              <a:t>PLEASE say or do this!.....</a:t>
            </a:r>
          </a:p>
          <a:p>
            <a:endParaRPr lang="en-US" sz="1400" b="1" dirty="0"/>
          </a:p>
          <a:p>
            <a:r>
              <a:rPr lang="en-US" sz="2400" b="1" dirty="0"/>
              <a:t>Mindset:</a:t>
            </a:r>
          </a:p>
          <a:p>
            <a:pPr marL="285750" indent="-285750">
              <a:buFont typeface="Arial" panose="020B0604020202020204" pitchFamily="34" charset="0"/>
              <a:buChar char="•"/>
            </a:pPr>
            <a:r>
              <a:rPr lang="en-US" sz="2000" b="1" dirty="0">
                <a:solidFill>
                  <a:srgbClr val="0070C0"/>
                </a:solidFill>
              </a:rPr>
              <a:t>Be open to new ideas</a:t>
            </a:r>
          </a:p>
          <a:p>
            <a:pPr marL="342900" indent="-342900">
              <a:buFont typeface="Arial" panose="020B0604020202020204" pitchFamily="34" charset="0"/>
              <a:buChar char="•"/>
            </a:pPr>
            <a:r>
              <a:rPr lang="en-US" sz="2000" b="1" dirty="0">
                <a:solidFill>
                  <a:srgbClr val="0070C0"/>
                </a:solidFill>
              </a:rPr>
              <a:t>Trust the process and give this a chance</a:t>
            </a:r>
          </a:p>
          <a:p>
            <a:pPr marL="342900" indent="-342900">
              <a:buFont typeface="Arial" panose="020B0604020202020204" pitchFamily="34" charset="0"/>
              <a:buChar char="•"/>
            </a:pPr>
            <a:r>
              <a:rPr lang="en-US" sz="2000" b="1" dirty="0">
                <a:solidFill>
                  <a:srgbClr val="0070C0"/>
                </a:solidFill>
              </a:rPr>
              <a:t>Be willing to try new things</a:t>
            </a:r>
          </a:p>
          <a:p>
            <a:pPr marL="342900" indent="-342900">
              <a:buFont typeface="Arial" panose="020B0604020202020204" pitchFamily="34" charset="0"/>
              <a:buChar char="•"/>
            </a:pPr>
            <a:r>
              <a:rPr lang="en-US" sz="2000" b="1" dirty="0">
                <a:solidFill>
                  <a:srgbClr val="0070C0"/>
                </a:solidFill>
              </a:rPr>
              <a:t>Be open to all ideas</a:t>
            </a:r>
          </a:p>
          <a:p>
            <a:endParaRPr lang="en-US" sz="1400" b="1" dirty="0">
              <a:solidFill>
                <a:srgbClr val="0070C0"/>
              </a:solidFill>
            </a:endParaRPr>
          </a:p>
          <a:p>
            <a:r>
              <a:rPr lang="en-US" sz="2400" b="1" dirty="0"/>
              <a:t>Behaviors (what we say or do): </a:t>
            </a:r>
          </a:p>
          <a:p>
            <a:pPr marL="285750" indent="-285750">
              <a:buFont typeface="Arial" panose="020B0604020202020204" pitchFamily="34" charset="0"/>
              <a:buChar char="•"/>
            </a:pPr>
            <a:r>
              <a:rPr lang="en-US" sz="2000" b="1" dirty="0">
                <a:solidFill>
                  <a:srgbClr val="0070C0"/>
                </a:solidFill>
              </a:rPr>
              <a:t>Encourage minority ideas or brainstorming</a:t>
            </a:r>
          </a:p>
          <a:p>
            <a:pPr marL="342900" indent="-342900">
              <a:buFont typeface="Arial" panose="020B0604020202020204" pitchFamily="34" charset="0"/>
              <a:buChar char="•"/>
            </a:pPr>
            <a:r>
              <a:rPr lang="en-US" sz="2000" b="1" dirty="0">
                <a:solidFill>
                  <a:srgbClr val="0070C0"/>
                </a:solidFill>
              </a:rPr>
              <a:t>Allow us to respond via chat</a:t>
            </a:r>
          </a:p>
          <a:p>
            <a:pPr marL="342900" indent="-342900">
              <a:buFont typeface="Arial" panose="020B0604020202020204" pitchFamily="34" charset="0"/>
              <a:buChar char="•"/>
            </a:pPr>
            <a:r>
              <a:rPr lang="en-US" sz="2000" b="1" dirty="0">
                <a:solidFill>
                  <a:srgbClr val="0070C0"/>
                </a:solidFill>
              </a:rPr>
              <a:t>Share openly and authentically</a:t>
            </a:r>
          </a:p>
          <a:p>
            <a:pPr marL="342900" indent="-342900">
              <a:buFont typeface="Arial" panose="020B0604020202020204" pitchFamily="34" charset="0"/>
              <a:buChar char="•"/>
            </a:pPr>
            <a:r>
              <a:rPr lang="en-US" sz="2000" b="1" dirty="0">
                <a:solidFill>
                  <a:srgbClr val="0070C0"/>
                </a:solidFill>
              </a:rPr>
              <a:t>Generate new ideas</a:t>
            </a:r>
          </a:p>
          <a:p>
            <a:pPr marL="342900" indent="-342900">
              <a:buFont typeface="Arial" panose="020B0604020202020204" pitchFamily="34" charset="0"/>
              <a:buChar char="•"/>
            </a:pPr>
            <a:r>
              <a:rPr lang="en-US" sz="2000" b="1" dirty="0">
                <a:solidFill>
                  <a:srgbClr val="0070C0"/>
                </a:solidFill>
              </a:rPr>
              <a:t>Don’t be distracted</a:t>
            </a:r>
          </a:p>
          <a:p>
            <a:endParaRPr lang="en-US" dirty="0"/>
          </a:p>
          <a:p>
            <a:pPr marL="0" marR="0" lvl="0" indent="0" algn="l" rtl="0">
              <a:spcBef>
                <a:spcPts val="1000"/>
              </a:spcBef>
              <a:spcAft>
                <a:spcPts val="0"/>
              </a:spcAft>
              <a:buClr>
                <a:schemeClr val="dk1"/>
              </a:buClr>
              <a:buSzPts val="2000"/>
              <a:buFont typeface="Arial"/>
              <a:buNone/>
            </a:pPr>
            <a:endParaRPr sz="2400" b="0" i="1" u="none" strike="noStrike" cap="none" dirty="0">
              <a:solidFill>
                <a:schemeClr val="dk1"/>
              </a:solidFill>
              <a:latin typeface="Arial"/>
              <a:ea typeface="Arial"/>
              <a:cs typeface="Arial"/>
              <a:sym typeface="Arial"/>
            </a:endParaRPr>
          </a:p>
        </p:txBody>
      </p:sp>
      <p:sp>
        <p:nvSpPr>
          <p:cNvPr id="158" name="Google Shape;158;p22"/>
          <p:cNvSpPr txBox="1"/>
          <p:nvPr/>
        </p:nvSpPr>
        <p:spPr>
          <a:xfrm>
            <a:off x="5917052" y="1030524"/>
            <a:ext cx="5738647" cy="4766684"/>
          </a:xfrm>
          <a:prstGeom prst="rect">
            <a:avLst/>
          </a:prstGeom>
          <a:noFill/>
          <a:ln w="28575">
            <a:solidFill>
              <a:schemeClr val="tx1"/>
            </a:solidFill>
          </a:ln>
        </p:spPr>
        <p:txBody>
          <a:bodyPr spcFirstLastPara="1" wrap="square" lIns="91425" tIns="45700" rIns="91425" bIns="45700" anchor="t" anchorCtr="0">
            <a:normAutofit/>
          </a:bodyPr>
          <a:lstStyle/>
          <a:p>
            <a:pPr marR="0" lvl="0" algn="l" rtl="0">
              <a:lnSpc>
                <a:spcPct val="90000"/>
              </a:lnSpc>
              <a:spcBef>
                <a:spcPts val="0"/>
              </a:spcBef>
              <a:spcAft>
                <a:spcPts val="0"/>
              </a:spcAft>
              <a:buClr>
                <a:schemeClr val="dk1"/>
              </a:buClr>
              <a:buSzPts val="2800"/>
            </a:pPr>
            <a:r>
              <a:rPr lang="en-US" sz="2400" b="1" i="0" u="none" strike="noStrike" cap="none" dirty="0">
                <a:solidFill>
                  <a:schemeClr val="dk1"/>
                </a:solidFill>
                <a:latin typeface="Arial"/>
                <a:ea typeface="Arial"/>
                <a:cs typeface="Arial"/>
                <a:sym typeface="Arial"/>
              </a:rPr>
              <a:t>PLEASE </a:t>
            </a:r>
            <a:r>
              <a:rPr lang="en-US" sz="2400" b="1" i="0" u="sng" strike="noStrike" cap="none" dirty="0">
                <a:solidFill>
                  <a:schemeClr val="dk1"/>
                </a:solidFill>
                <a:latin typeface="Arial"/>
                <a:ea typeface="Arial"/>
                <a:cs typeface="Arial"/>
                <a:sym typeface="Arial"/>
              </a:rPr>
              <a:t>don’t</a:t>
            </a:r>
            <a:r>
              <a:rPr lang="en-US" sz="2400" b="1" i="0" strike="noStrike" cap="none" dirty="0">
                <a:solidFill>
                  <a:schemeClr val="dk1"/>
                </a:solidFill>
                <a:latin typeface="Arial"/>
                <a:ea typeface="Arial"/>
                <a:cs typeface="Arial"/>
                <a:sym typeface="Arial"/>
              </a:rPr>
              <a:t> say</a:t>
            </a:r>
            <a:r>
              <a:rPr lang="en-US" sz="2400" b="1" i="0" u="none" strike="noStrike" cap="none" dirty="0">
                <a:solidFill>
                  <a:schemeClr val="dk1"/>
                </a:solidFill>
                <a:latin typeface="Arial"/>
                <a:ea typeface="Arial"/>
                <a:cs typeface="Arial"/>
                <a:sym typeface="Arial"/>
              </a:rPr>
              <a:t> or do this….</a:t>
            </a:r>
          </a:p>
          <a:p>
            <a:pPr marR="0" lvl="0" algn="l" rtl="0">
              <a:lnSpc>
                <a:spcPct val="90000"/>
              </a:lnSpc>
              <a:spcBef>
                <a:spcPts val="0"/>
              </a:spcBef>
              <a:spcAft>
                <a:spcPts val="0"/>
              </a:spcAft>
              <a:buClr>
                <a:schemeClr val="dk1"/>
              </a:buClr>
              <a:buSzPts val="2800"/>
            </a:pPr>
            <a:endParaRPr lang="en-US" sz="2400" b="1" dirty="0">
              <a:solidFill>
                <a:schemeClr val="dk1"/>
              </a:solidFill>
              <a:latin typeface="Arial"/>
              <a:cs typeface="Arial"/>
              <a:sym typeface="Arial"/>
            </a:endParaRPr>
          </a:p>
          <a:p>
            <a:pPr>
              <a:lnSpc>
                <a:spcPct val="90000"/>
              </a:lnSpc>
              <a:buClr>
                <a:schemeClr val="dk1"/>
              </a:buClr>
              <a:buSzPts val="2800"/>
            </a:pPr>
            <a:r>
              <a:rPr lang="en-US" sz="2400" b="1" dirty="0"/>
              <a:t>Mindset:</a:t>
            </a:r>
          </a:p>
          <a:p>
            <a:pPr>
              <a:lnSpc>
                <a:spcPct val="90000"/>
              </a:lnSpc>
              <a:buClr>
                <a:schemeClr val="dk1"/>
              </a:buClr>
              <a:buSzPts val="2800"/>
            </a:pPr>
            <a:r>
              <a:rPr lang="en-US" sz="2400" b="1" dirty="0">
                <a:solidFill>
                  <a:srgbClr val="0070C0"/>
                </a:solidFill>
              </a:rPr>
              <a:t>Don’t get stuck in the past</a:t>
            </a:r>
          </a:p>
          <a:p>
            <a:pPr>
              <a:lnSpc>
                <a:spcPct val="90000"/>
              </a:lnSpc>
              <a:buClr>
                <a:schemeClr val="dk1"/>
              </a:buClr>
              <a:buSzPts val="2800"/>
            </a:pPr>
            <a:r>
              <a:rPr lang="en-US" sz="2400" b="1" dirty="0">
                <a:solidFill>
                  <a:srgbClr val="0070C0"/>
                </a:solidFill>
              </a:rPr>
              <a:t>Assume ideas to be more than provisional, at this point</a:t>
            </a:r>
          </a:p>
          <a:p>
            <a:pPr marR="0" lvl="0" algn="l" rtl="0">
              <a:lnSpc>
                <a:spcPct val="90000"/>
              </a:lnSpc>
              <a:spcBef>
                <a:spcPts val="0"/>
              </a:spcBef>
              <a:spcAft>
                <a:spcPts val="0"/>
              </a:spcAft>
              <a:buClr>
                <a:schemeClr val="dk1"/>
              </a:buClr>
              <a:buSzPts val="2800"/>
            </a:pPr>
            <a:endParaRPr lang="en-US" sz="2400" b="1" dirty="0">
              <a:solidFill>
                <a:schemeClr val="dk1"/>
              </a:solidFill>
              <a:latin typeface="Arial"/>
              <a:cs typeface="Arial"/>
              <a:sym typeface="Arial"/>
            </a:endParaRPr>
          </a:p>
          <a:p>
            <a:pPr>
              <a:lnSpc>
                <a:spcPct val="90000"/>
              </a:lnSpc>
              <a:buClr>
                <a:schemeClr val="dk1"/>
              </a:buClr>
              <a:buSzPts val="2800"/>
            </a:pPr>
            <a:r>
              <a:rPr lang="en-US" sz="2400" b="1" dirty="0"/>
              <a:t>Behaviors (what we say or do): </a:t>
            </a:r>
            <a:endParaRPr lang="en-US" sz="1200" i="1" dirty="0">
              <a:solidFill>
                <a:schemeClr val="dk1"/>
              </a:solidFill>
            </a:endParaRPr>
          </a:p>
          <a:p>
            <a:pPr marL="285750" indent="-285750">
              <a:buFont typeface="Arial" panose="020B0604020202020204" pitchFamily="34" charset="0"/>
              <a:buChar char="•"/>
            </a:pPr>
            <a:r>
              <a:rPr lang="en-US" sz="2000" b="1" dirty="0">
                <a:solidFill>
                  <a:srgbClr val="0070C0"/>
                </a:solidFill>
              </a:rPr>
              <a:t>Be mindful of negative phrases such as "that will never work," or "we tried that before and it didn't work”</a:t>
            </a:r>
          </a:p>
          <a:p>
            <a:pPr marL="342900" indent="-342900">
              <a:buFont typeface="Arial" panose="020B0604020202020204" pitchFamily="34" charset="0"/>
              <a:buChar char="•"/>
            </a:pPr>
            <a:r>
              <a:rPr lang="en-US" sz="2000" b="1" dirty="0">
                <a:solidFill>
                  <a:srgbClr val="0070C0"/>
                </a:solidFill>
              </a:rPr>
              <a:t>Force me to speak out loud first</a:t>
            </a:r>
          </a:p>
          <a:p>
            <a:pPr marL="342900" indent="-342900">
              <a:buFont typeface="Arial" panose="020B0604020202020204" pitchFamily="34" charset="0"/>
              <a:buChar char="•"/>
            </a:pPr>
            <a:r>
              <a:rPr lang="en-US" sz="2000" b="1" dirty="0">
                <a:solidFill>
                  <a:srgbClr val="0070C0"/>
                </a:solidFill>
              </a:rPr>
              <a:t>Please be aware of saying “… that won't work in my region”</a:t>
            </a:r>
          </a:p>
          <a:p>
            <a:pPr marL="342900" indent="-342900">
              <a:buFont typeface="Arial" panose="020B0604020202020204" pitchFamily="34" charset="0"/>
              <a:buChar char="•"/>
            </a:pPr>
            <a:endParaRPr lang="en-US" sz="2000" b="1" dirty="0">
              <a:solidFill>
                <a:srgbClr val="0070C0"/>
              </a:solidFill>
            </a:endParaRPr>
          </a:p>
        </p:txBody>
      </p:sp>
      <p:sp>
        <p:nvSpPr>
          <p:cNvPr id="2" name="TextBox 1">
            <a:extLst>
              <a:ext uri="{FF2B5EF4-FFF2-40B4-BE49-F238E27FC236}">
                <a16:creationId xmlns:a16="http://schemas.microsoft.com/office/drawing/2014/main" id="{C7EE6479-D46D-2546-BACA-980CEC107A3D}"/>
              </a:ext>
            </a:extLst>
          </p:cNvPr>
          <p:cNvSpPr txBox="1"/>
          <p:nvPr/>
        </p:nvSpPr>
        <p:spPr>
          <a:xfrm>
            <a:off x="5917052" y="5854231"/>
            <a:ext cx="5738647" cy="830997"/>
          </a:xfrm>
          <a:prstGeom prst="rect">
            <a:avLst/>
          </a:prstGeom>
          <a:solidFill>
            <a:srgbClr val="FFFF00"/>
          </a:solidFill>
        </p:spPr>
        <p:txBody>
          <a:bodyPr wrap="square" rtlCol="0">
            <a:spAutoFit/>
          </a:bodyPr>
          <a:lstStyle/>
          <a:p>
            <a:r>
              <a:rPr lang="en-US" sz="2400" dirty="0"/>
              <a:t>Any additions/edits - Private chat to Amy or </a:t>
            </a:r>
            <a:r>
              <a:rPr lang="en-US" sz="2400" dirty="0" err="1"/>
              <a:t>Vanesssa</a:t>
            </a:r>
            <a:r>
              <a:rPr lang="en-US" sz="2400" dirty="0"/>
              <a:t> - will share updates each meeting</a:t>
            </a:r>
          </a:p>
        </p:txBody>
      </p:sp>
      <p:pic>
        <p:nvPicPr>
          <p:cNvPr id="11" name="Google Shape;149;p21" descr="Chart&#10;&#10;Description automatically generated">
            <a:extLst>
              <a:ext uri="{FF2B5EF4-FFF2-40B4-BE49-F238E27FC236}">
                <a16:creationId xmlns:a16="http://schemas.microsoft.com/office/drawing/2014/main" id="{9168B069-8FB1-0D48-8619-7438662D53CC}"/>
              </a:ext>
            </a:extLst>
          </p:cNvPr>
          <p:cNvPicPr preferRelativeResize="0"/>
          <p:nvPr/>
        </p:nvPicPr>
        <p:blipFill rotWithShape="1">
          <a:blip r:embed="rId4">
            <a:alphaModFix/>
          </a:blip>
          <a:srcRect/>
          <a:stretch/>
        </p:blipFill>
        <p:spPr>
          <a:xfrm>
            <a:off x="8298526" y="56611"/>
            <a:ext cx="3771259" cy="940424"/>
          </a:xfrm>
          <a:prstGeom prst="rect">
            <a:avLst/>
          </a:prstGeom>
          <a:noFill/>
          <a:ln>
            <a:noFill/>
          </a:ln>
        </p:spPr>
      </p:pic>
    </p:spTree>
    <p:extLst>
      <p:ext uri="{BB962C8B-B14F-4D97-AF65-F5344CB8AC3E}">
        <p14:creationId xmlns:p14="http://schemas.microsoft.com/office/powerpoint/2010/main" val="18762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09600" y="141176"/>
            <a:ext cx="12522786" cy="9404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Storyboard Current and Future</a:t>
            </a:r>
            <a:endParaRPr sz="3600" b="1" dirty="0"/>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0" y="5943571"/>
            <a:ext cx="4980412" cy="773253"/>
          </a:xfrm>
          <a:prstGeom prst="rect">
            <a:avLst/>
          </a:prstGeom>
          <a:noFill/>
          <a:ln>
            <a:noFill/>
          </a:ln>
        </p:spPr>
      </p:pic>
      <p:graphicFrame>
        <p:nvGraphicFramePr>
          <p:cNvPr id="8" name="Content Placeholder 3">
            <a:extLst>
              <a:ext uri="{FF2B5EF4-FFF2-40B4-BE49-F238E27FC236}">
                <a16:creationId xmlns:a16="http://schemas.microsoft.com/office/drawing/2014/main" id="{83F49155-0D58-CE40-9C49-1C649D2D4C2E}"/>
              </a:ext>
            </a:extLst>
          </p:cNvPr>
          <p:cNvGraphicFramePr>
            <a:graphicFrameLocks/>
          </p:cNvGraphicFramePr>
          <p:nvPr>
            <p:extLst>
              <p:ext uri="{D42A27DB-BD31-4B8C-83A1-F6EECF244321}">
                <p14:modId xmlns:p14="http://schemas.microsoft.com/office/powerpoint/2010/main" val="1840710326"/>
              </p:ext>
            </p:extLst>
          </p:nvPr>
        </p:nvGraphicFramePr>
        <p:xfrm>
          <a:off x="796904" y="1113663"/>
          <a:ext cx="10432932" cy="4829908"/>
        </p:xfrm>
        <a:graphic>
          <a:graphicData uri="http://schemas.openxmlformats.org/drawingml/2006/table">
            <a:tbl>
              <a:tblPr firstRow="1" bandRow="1">
                <a:tableStyleId>{5C22544A-7EE6-4342-B048-85BDC9FD1C3A}</a:tableStyleId>
              </a:tblPr>
              <a:tblGrid>
                <a:gridCol w="5227886">
                  <a:extLst>
                    <a:ext uri="{9D8B030D-6E8A-4147-A177-3AD203B41FA5}">
                      <a16:colId xmlns:a16="http://schemas.microsoft.com/office/drawing/2014/main" val="1979327705"/>
                    </a:ext>
                  </a:extLst>
                </a:gridCol>
                <a:gridCol w="5205046">
                  <a:extLst>
                    <a:ext uri="{9D8B030D-6E8A-4147-A177-3AD203B41FA5}">
                      <a16:colId xmlns:a16="http://schemas.microsoft.com/office/drawing/2014/main" val="3983898019"/>
                    </a:ext>
                  </a:extLst>
                </a:gridCol>
              </a:tblGrid>
              <a:tr h="2414954">
                <a:tc>
                  <a:txBody>
                    <a:bodyPr/>
                    <a:lstStyle/>
                    <a:p>
                      <a:endParaRPr lang="en-US" sz="2400" b="0" i="0" dirty="0">
                        <a:ln>
                          <a:solidFill>
                            <a:schemeClr val="tx1"/>
                          </a:solidFill>
                        </a:ln>
                        <a:solidFill>
                          <a:schemeClr val="tx1"/>
                        </a:solidFill>
                        <a:latin typeface="Perpetua" panose="02020502060401020303" pitchFamily="18" charset="77"/>
                        <a:cs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2800" b="0" i="0" dirty="0">
                        <a:ln>
                          <a:solidFill>
                            <a:schemeClr val="tx1"/>
                          </a:solidFill>
                        </a:ln>
                        <a:solidFill>
                          <a:schemeClr val="tx1"/>
                        </a:solidFill>
                        <a:latin typeface="Perpetua" panose="02020502060401020303" pitchFamily="18" charset="77"/>
                        <a:cs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78610017"/>
                  </a:ext>
                </a:extLst>
              </a:tr>
              <a:tr h="2414954">
                <a:tc>
                  <a:txBody>
                    <a:bodyPr/>
                    <a:lstStyle/>
                    <a:p>
                      <a:endParaRPr lang="en-US" sz="2800" b="0" i="0" dirty="0">
                        <a:ln>
                          <a:solidFill>
                            <a:schemeClr val="tx1"/>
                          </a:solidFill>
                        </a:ln>
                        <a:solidFill>
                          <a:schemeClr val="tx1"/>
                        </a:solidFill>
                        <a:latin typeface="Perpetua" panose="02020502060401020303" pitchFamily="18" charset="77"/>
                        <a:cs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ln>
                          <a:solidFill>
                            <a:schemeClr val="tx1"/>
                          </a:solidFill>
                        </a:ln>
                        <a:solidFill>
                          <a:schemeClr val="tx1"/>
                        </a:solidFill>
                        <a:latin typeface="Perpetua" panose="02020502060401020303" pitchFamily="18" charset="77"/>
                        <a:cs typeface="Calibri" panose="020F0502020204030204" pitchFamily="34" charset="0"/>
                      </a:endParaRPr>
                    </a:p>
                    <a:p>
                      <a:endParaRPr lang="en-US" sz="2800" b="0" i="0" dirty="0">
                        <a:ln>
                          <a:solidFill>
                            <a:schemeClr val="tx1"/>
                          </a:solidFill>
                        </a:ln>
                        <a:solidFill>
                          <a:schemeClr val="tx1"/>
                        </a:solidFill>
                        <a:latin typeface="Perpetua" panose="02020502060401020303" pitchFamily="18" charset="77"/>
                        <a:cs typeface="Calibri" panose="020F0502020204030204"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7268077"/>
                  </a:ext>
                </a:extLst>
              </a:tr>
            </a:tbl>
          </a:graphicData>
        </a:graphic>
      </p:graphicFrame>
      <p:sp>
        <p:nvSpPr>
          <p:cNvPr id="5" name="TextBox 4">
            <a:extLst>
              <a:ext uri="{FF2B5EF4-FFF2-40B4-BE49-F238E27FC236}">
                <a16:creationId xmlns:a16="http://schemas.microsoft.com/office/drawing/2014/main" id="{2A066310-3A8B-DB46-BBD5-DEFC867B00BB}"/>
              </a:ext>
            </a:extLst>
          </p:cNvPr>
          <p:cNvSpPr txBox="1"/>
          <p:nvPr/>
        </p:nvSpPr>
        <p:spPr>
          <a:xfrm>
            <a:off x="6096000" y="1245720"/>
            <a:ext cx="5139559" cy="892552"/>
          </a:xfrm>
          <a:prstGeom prst="rect">
            <a:avLst/>
          </a:prstGeom>
          <a:noFill/>
        </p:spPr>
        <p:txBody>
          <a:bodyPr wrap="square" rtlCol="0">
            <a:spAutoFit/>
          </a:bodyPr>
          <a:lstStyle/>
          <a:p>
            <a:r>
              <a:rPr lang="en-US" sz="2400" b="1" dirty="0">
                <a:latin typeface="+mj-lt"/>
              </a:rPr>
              <a:t>What isn’t going well? </a:t>
            </a:r>
            <a:endParaRPr lang="en-US" sz="1100" b="1" dirty="0">
              <a:latin typeface="+mj-lt"/>
            </a:endParaRPr>
          </a:p>
          <a:p>
            <a:endParaRPr lang="en-US" dirty="0"/>
          </a:p>
          <a:p>
            <a:endParaRPr lang="en-US" dirty="0"/>
          </a:p>
        </p:txBody>
      </p:sp>
      <p:sp>
        <p:nvSpPr>
          <p:cNvPr id="13" name="TextBox 12">
            <a:extLst>
              <a:ext uri="{FF2B5EF4-FFF2-40B4-BE49-F238E27FC236}">
                <a16:creationId xmlns:a16="http://schemas.microsoft.com/office/drawing/2014/main" id="{96280944-8069-1C4A-8A0F-D16F2E1420A2}"/>
              </a:ext>
            </a:extLst>
          </p:cNvPr>
          <p:cNvSpPr txBox="1"/>
          <p:nvPr/>
        </p:nvSpPr>
        <p:spPr>
          <a:xfrm>
            <a:off x="978677" y="1296396"/>
            <a:ext cx="4798640" cy="461665"/>
          </a:xfrm>
          <a:prstGeom prst="rect">
            <a:avLst/>
          </a:prstGeom>
          <a:noFill/>
        </p:spPr>
        <p:txBody>
          <a:bodyPr wrap="square" rtlCol="0">
            <a:spAutoFit/>
          </a:bodyPr>
          <a:lstStyle/>
          <a:p>
            <a:r>
              <a:rPr lang="en-US" sz="2400" b="1" dirty="0">
                <a:latin typeface="+mj-lt"/>
              </a:rPr>
              <a:t>What’s going well? </a:t>
            </a:r>
            <a:endParaRPr lang="en-US" dirty="0"/>
          </a:p>
        </p:txBody>
      </p:sp>
      <p:sp>
        <p:nvSpPr>
          <p:cNvPr id="14" name="TextBox 13">
            <a:extLst>
              <a:ext uri="{FF2B5EF4-FFF2-40B4-BE49-F238E27FC236}">
                <a16:creationId xmlns:a16="http://schemas.microsoft.com/office/drawing/2014/main" id="{E7D203A5-8FF7-D44C-937D-1062A1A0D090}"/>
              </a:ext>
            </a:extLst>
          </p:cNvPr>
          <p:cNvSpPr txBox="1"/>
          <p:nvPr/>
        </p:nvSpPr>
        <p:spPr>
          <a:xfrm>
            <a:off x="796904" y="3647864"/>
            <a:ext cx="4980412" cy="892552"/>
          </a:xfrm>
          <a:prstGeom prst="rect">
            <a:avLst/>
          </a:prstGeom>
          <a:noFill/>
        </p:spPr>
        <p:txBody>
          <a:bodyPr wrap="square" rtlCol="0">
            <a:spAutoFit/>
          </a:bodyPr>
          <a:lstStyle/>
          <a:p>
            <a:r>
              <a:rPr lang="en-US" sz="2400" b="1" dirty="0">
                <a:latin typeface="+mj-lt"/>
              </a:rPr>
              <a:t>One thing you’d like to change?</a:t>
            </a:r>
            <a:endParaRPr lang="en-US" sz="1100" dirty="0">
              <a:latin typeface="+mj-lt"/>
            </a:endParaRPr>
          </a:p>
          <a:p>
            <a:endParaRPr lang="en-US" dirty="0"/>
          </a:p>
          <a:p>
            <a:endParaRPr lang="en-US" dirty="0"/>
          </a:p>
        </p:txBody>
      </p:sp>
      <p:sp>
        <p:nvSpPr>
          <p:cNvPr id="15" name="TextBox 14">
            <a:extLst>
              <a:ext uri="{FF2B5EF4-FFF2-40B4-BE49-F238E27FC236}">
                <a16:creationId xmlns:a16="http://schemas.microsoft.com/office/drawing/2014/main" id="{417D007D-444C-3042-9E36-482C20687852}"/>
              </a:ext>
            </a:extLst>
          </p:cNvPr>
          <p:cNvSpPr txBox="1"/>
          <p:nvPr/>
        </p:nvSpPr>
        <p:spPr>
          <a:xfrm>
            <a:off x="6033645" y="3647864"/>
            <a:ext cx="5139559" cy="677108"/>
          </a:xfrm>
          <a:prstGeom prst="rect">
            <a:avLst/>
          </a:prstGeom>
          <a:noFill/>
        </p:spPr>
        <p:txBody>
          <a:bodyPr wrap="square" rtlCol="0">
            <a:spAutoFit/>
          </a:bodyPr>
          <a:lstStyle/>
          <a:p>
            <a:r>
              <a:rPr lang="en-US" sz="2400" b="1" dirty="0">
                <a:latin typeface="+mj-lt"/>
              </a:rPr>
              <a:t>What keeps you ”up at night”?</a:t>
            </a:r>
            <a:endParaRPr lang="en-US" dirty="0"/>
          </a:p>
          <a:p>
            <a:endParaRPr lang="en-US" dirty="0"/>
          </a:p>
        </p:txBody>
      </p:sp>
      <p:sp>
        <p:nvSpPr>
          <p:cNvPr id="2" name="TextBox 1">
            <a:extLst>
              <a:ext uri="{FF2B5EF4-FFF2-40B4-BE49-F238E27FC236}">
                <a16:creationId xmlns:a16="http://schemas.microsoft.com/office/drawing/2014/main" id="{AF63992B-FA4A-B948-867D-2C4C9EE028F8}"/>
              </a:ext>
            </a:extLst>
          </p:cNvPr>
          <p:cNvSpPr txBox="1"/>
          <p:nvPr/>
        </p:nvSpPr>
        <p:spPr>
          <a:xfrm>
            <a:off x="6118235" y="6133171"/>
            <a:ext cx="5635150" cy="400110"/>
          </a:xfrm>
          <a:prstGeom prst="rect">
            <a:avLst/>
          </a:prstGeom>
          <a:noFill/>
        </p:spPr>
        <p:txBody>
          <a:bodyPr wrap="square" rtlCol="0">
            <a:spAutoFit/>
          </a:bodyPr>
          <a:lstStyle/>
          <a:p>
            <a:r>
              <a:rPr lang="en-US" sz="2000" dirty="0">
                <a:highlight>
                  <a:srgbClr val="FFFF00"/>
                </a:highlight>
              </a:rPr>
              <a:t>Additions/edit – private chat to Vanessa </a:t>
            </a:r>
          </a:p>
        </p:txBody>
      </p:sp>
      <p:pic>
        <p:nvPicPr>
          <p:cNvPr id="11" name="Google Shape;149;p21" descr="Chart&#10;&#10;Description automatically generated">
            <a:extLst>
              <a:ext uri="{FF2B5EF4-FFF2-40B4-BE49-F238E27FC236}">
                <a16:creationId xmlns:a16="http://schemas.microsoft.com/office/drawing/2014/main" id="{971D5435-87BA-394A-B1F1-7918C2A511AF}"/>
              </a:ext>
            </a:extLst>
          </p:cNvPr>
          <p:cNvPicPr preferRelativeResize="0"/>
          <p:nvPr/>
        </p:nvPicPr>
        <p:blipFill rotWithShape="1">
          <a:blip r:embed="rId4">
            <a:alphaModFix/>
          </a:blip>
          <a:srcRect/>
          <a:stretch/>
        </p:blipFill>
        <p:spPr>
          <a:xfrm>
            <a:off x="8300890" y="57591"/>
            <a:ext cx="3771259" cy="940424"/>
          </a:xfrm>
          <a:prstGeom prst="rect">
            <a:avLst/>
          </a:prstGeom>
          <a:noFill/>
          <a:ln>
            <a:noFill/>
          </a:ln>
        </p:spPr>
      </p:pic>
      <p:sp>
        <p:nvSpPr>
          <p:cNvPr id="4" name="TextBox 3">
            <a:extLst>
              <a:ext uri="{FF2B5EF4-FFF2-40B4-BE49-F238E27FC236}">
                <a16:creationId xmlns:a16="http://schemas.microsoft.com/office/drawing/2014/main" id="{126AED95-3DCA-41DD-BB8C-A8F7B8C065B9}"/>
              </a:ext>
            </a:extLst>
          </p:cNvPr>
          <p:cNvSpPr txBox="1"/>
          <p:nvPr/>
        </p:nvSpPr>
        <p:spPr>
          <a:xfrm>
            <a:off x="887791" y="1766779"/>
            <a:ext cx="4980412" cy="1831271"/>
          </a:xfrm>
          <a:prstGeom prst="rect">
            <a:avLst/>
          </a:prstGeom>
          <a:noFill/>
        </p:spPr>
        <p:txBody>
          <a:bodyPr wrap="square" rtlCol="0">
            <a:spAutoFit/>
          </a:bodyPr>
          <a:lstStyle/>
          <a:p>
            <a:pPr marL="285750" indent="-285750">
              <a:buFont typeface="Arial" panose="020B0604020202020204" pitchFamily="34" charset="0"/>
              <a:buChar char="•"/>
            </a:pPr>
            <a:r>
              <a:rPr lang="en-US" sz="1100" dirty="0"/>
              <a:t>More flexibility to do intensive TA</a:t>
            </a:r>
          </a:p>
          <a:p>
            <a:pPr marL="285750" indent="-285750">
              <a:buFont typeface="Arial" panose="020B0604020202020204" pitchFamily="34" charset="0"/>
              <a:buChar char="•"/>
            </a:pPr>
            <a:r>
              <a:rPr lang="en-US" sz="1100" dirty="0"/>
              <a:t>More opportunities to collaborative virtually (e.g., virtual training)</a:t>
            </a:r>
          </a:p>
          <a:p>
            <a:pPr marL="285750" indent="-285750">
              <a:buFont typeface="Arial" panose="020B0604020202020204" pitchFamily="34" charset="0"/>
              <a:buChar char="•"/>
            </a:pPr>
            <a:r>
              <a:rPr lang="en-US" sz="1100" dirty="0"/>
              <a:t>Virtual deliveries are increasing our reach in more rural areas of our region</a:t>
            </a:r>
          </a:p>
          <a:p>
            <a:pPr marL="285750" indent="-285750">
              <a:buFont typeface="Arial" panose="020B0604020202020204" pitchFamily="34" charset="0"/>
              <a:buChar char="•"/>
            </a:pPr>
            <a:r>
              <a:rPr lang="en-US" sz="1100" dirty="0"/>
              <a:t>Uptake in virtual training</a:t>
            </a:r>
          </a:p>
          <a:p>
            <a:pPr marL="285750" indent="-285750">
              <a:buFont typeface="Arial" panose="020B0604020202020204" pitchFamily="34" charset="0"/>
              <a:buChar char="•"/>
            </a:pPr>
            <a:r>
              <a:rPr lang="en-US" sz="1100" dirty="0"/>
              <a:t>Extended learning sessions online</a:t>
            </a:r>
          </a:p>
          <a:p>
            <a:pPr marL="285750" indent="-285750">
              <a:buFont typeface="Arial" panose="020B0604020202020204" pitchFamily="34" charset="0"/>
              <a:buChar char="•"/>
            </a:pPr>
            <a:r>
              <a:rPr lang="en-US" sz="1100" dirty="0"/>
              <a:t>More regular contact with each other even through its virtual (positive side effect of SAMHSA disallowing in-person meetings)</a:t>
            </a:r>
          </a:p>
          <a:p>
            <a:pPr marL="285750" indent="-285750">
              <a:buFont typeface="Arial" panose="020B0604020202020204" pitchFamily="34" charset="0"/>
              <a:buChar char="•"/>
            </a:pPr>
            <a:r>
              <a:rPr lang="en-US" sz="1100" dirty="0"/>
              <a:t>Working as a team</a:t>
            </a:r>
          </a:p>
          <a:p>
            <a:endParaRPr lang="en-US" dirty="0"/>
          </a:p>
        </p:txBody>
      </p:sp>
      <p:sp>
        <p:nvSpPr>
          <p:cNvPr id="6" name="TextBox 5">
            <a:extLst>
              <a:ext uri="{FF2B5EF4-FFF2-40B4-BE49-F238E27FC236}">
                <a16:creationId xmlns:a16="http://schemas.microsoft.com/office/drawing/2014/main" id="{AED5736B-FA73-47BD-B5D5-8C5C9D6E7033}"/>
              </a:ext>
            </a:extLst>
          </p:cNvPr>
          <p:cNvSpPr txBox="1"/>
          <p:nvPr/>
        </p:nvSpPr>
        <p:spPr>
          <a:xfrm>
            <a:off x="6186886" y="1753672"/>
            <a:ext cx="3409908" cy="1323439"/>
          </a:xfrm>
          <a:prstGeom prst="rect">
            <a:avLst/>
          </a:prstGeom>
          <a:noFill/>
        </p:spPr>
        <p:txBody>
          <a:bodyPr wrap="none" rtlCol="0">
            <a:spAutoFit/>
          </a:bodyPr>
          <a:lstStyle/>
          <a:p>
            <a:pPr marL="342900" indent="-342900">
              <a:buFont typeface="Arial" panose="020B0604020202020204" pitchFamily="34" charset="0"/>
              <a:buChar char="•"/>
            </a:pPr>
            <a:r>
              <a:rPr lang="en-US" sz="1100" dirty="0"/>
              <a:t>Zoom fatigue </a:t>
            </a:r>
          </a:p>
          <a:p>
            <a:pPr marL="342900" indent="-342900">
              <a:buFont typeface="Arial" panose="020B0604020202020204" pitchFamily="34" charset="0"/>
              <a:buChar char="•"/>
            </a:pPr>
            <a:r>
              <a:rPr lang="en-US" sz="1100" dirty="0"/>
              <a:t>Overextending ourselves</a:t>
            </a:r>
          </a:p>
          <a:p>
            <a:pPr marL="342900" indent="-342900">
              <a:buFont typeface="Arial" panose="020B0604020202020204" pitchFamily="34" charset="0"/>
              <a:buChar char="•"/>
            </a:pPr>
            <a:r>
              <a:rPr lang="en-US" sz="1100" dirty="0"/>
              <a:t>No national or regional in-person meetings</a:t>
            </a:r>
          </a:p>
          <a:p>
            <a:pPr marL="342900" indent="-342900">
              <a:buFont typeface="Arial" panose="020B0604020202020204" pitchFamily="34" charset="0"/>
              <a:buChar char="•"/>
            </a:pPr>
            <a:r>
              <a:rPr lang="en-US" sz="1100" dirty="0"/>
              <a:t>Funding/timeline uncertainty</a:t>
            </a:r>
          </a:p>
          <a:p>
            <a:pPr marL="342900" indent="-342900">
              <a:buFont typeface="Arial" panose="020B0604020202020204" pitchFamily="34" charset="0"/>
              <a:buChar char="•"/>
            </a:pPr>
            <a:r>
              <a:rPr lang="en-US" sz="1100" dirty="0"/>
              <a:t>insufficient technical host capacity </a:t>
            </a:r>
          </a:p>
          <a:p>
            <a:pPr marL="342900" indent="-342900">
              <a:buFont typeface="Arial" panose="020B0604020202020204" pitchFamily="34" charset="0"/>
              <a:buChar char="•"/>
            </a:pPr>
            <a:r>
              <a:rPr lang="en-US" sz="1100" dirty="0"/>
              <a:t>Sustaining relationships with key stakeholders</a:t>
            </a:r>
          </a:p>
          <a:p>
            <a:endParaRPr lang="en-US" dirty="0"/>
          </a:p>
        </p:txBody>
      </p:sp>
      <p:sp>
        <p:nvSpPr>
          <p:cNvPr id="7" name="TextBox 6">
            <a:extLst>
              <a:ext uri="{FF2B5EF4-FFF2-40B4-BE49-F238E27FC236}">
                <a16:creationId xmlns:a16="http://schemas.microsoft.com/office/drawing/2014/main" id="{2AEF3888-5077-438A-BE13-3564DFE600AF}"/>
              </a:ext>
            </a:extLst>
          </p:cNvPr>
          <p:cNvSpPr txBox="1"/>
          <p:nvPr/>
        </p:nvSpPr>
        <p:spPr>
          <a:xfrm>
            <a:off x="902676" y="4114688"/>
            <a:ext cx="4768868" cy="1661993"/>
          </a:xfrm>
          <a:prstGeom prst="rect">
            <a:avLst/>
          </a:prstGeom>
          <a:noFill/>
        </p:spPr>
        <p:txBody>
          <a:bodyPr wrap="square" rtlCol="0">
            <a:spAutoFit/>
          </a:bodyPr>
          <a:lstStyle/>
          <a:p>
            <a:pPr marL="342900" indent="-342900">
              <a:buFont typeface="Arial" panose="020B0604020202020204" pitchFamily="34" charset="0"/>
              <a:buChar char="•"/>
            </a:pPr>
            <a:r>
              <a:rPr lang="en-US" sz="1100" dirty="0"/>
              <a:t>Greater focus on documenting impact of TA efforts</a:t>
            </a:r>
          </a:p>
          <a:p>
            <a:pPr marL="342900" indent="-342900">
              <a:buFont typeface="Arial" panose="020B0604020202020204" pitchFamily="34" charset="0"/>
              <a:buChar char="•"/>
            </a:pPr>
            <a:r>
              <a:rPr lang="en-US" sz="1100" dirty="0"/>
              <a:t>One annual in-person all network meeting</a:t>
            </a:r>
          </a:p>
          <a:p>
            <a:pPr marL="342900" indent="-342900">
              <a:buFont typeface="Arial" panose="020B0604020202020204" pitchFamily="34" charset="0"/>
              <a:buChar char="•"/>
            </a:pPr>
            <a:r>
              <a:rPr lang="en-US" sz="1100" dirty="0"/>
              <a:t>Re-assign some staff</a:t>
            </a:r>
          </a:p>
          <a:p>
            <a:pPr marL="342900" indent="-342900">
              <a:buFont typeface="Arial" panose="020B0604020202020204" pitchFamily="34" charset="0"/>
              <a:buChar char="•"/>
            </a:pPr>
            <a:r>
              <a:rPr lang="en-US" sz="1100" dirty="0"/>
              <a:t>Increase collaborative efforts</a:t>
            </a:r>
          </a:p>
          <a:p>
            <a:pPr marL="342900" indent="-342900">
              <a:buFont typeface="Arial" panose="020B0604020202020204" pitchFamily="34" charset="0"/>
              <a:buChar char="•"/>
            </a:pPr>
            <a:r>
              <a:rPr lang="en-US" sz="1100" dirty="0"/>
              <a:t>Increase in-person contact/meetings</a:t>
            </a:r>
          </a:p>
          <a:p>
            <a:pPr marL="342900" indent="-342900">
              <a:buFont typeface="Arial" panose="020B0604020202020204" pitchFamily="34" charset="0"/>
              <a:buChar char="•"/>
            </a:pPr>
            <a:r>
              <a:rPr lang="en-US" sz="1100" dirty="0"/>
              <a:t>We are expected to do the same or more, but the funding goes less and less far – so we are overextended – I want expectations of what is possible to decrease/ be lowered</a:t>
            </a:r>
          </a:p>
          <a:p>
            <a:endParaRPr lang="en-US" dirty="0"/>
          </a:p>
        </p:txBody>
      </p:sp>
      <p:sp>
        <p:nvSpPr>
          <p:cNvPr id="9" name="TextBox 8">
            <a:extLst>
              <a:ext uri="{FF2B5EF4-FFF2-40B4-BE49-F238E27FC236}">
                <a16:creationId xmlns:a16="http://schemas.microsoft.com/office/drawing/2014/main" id="{55A622B8-37C2-45C3-95AE-F25DA4628633}"/>
              </a:ext>
            </a:extLst>
          </p:cNvPr>
          <p:cNvSpPr txBox="1"/>
          <p:nvPr/>
        </p:nvSpPr>
        <p:spPr>
          <a:xfrm>
            <a:off x="6186886" y="4094140"/>
            <a:ext cx="3289683" cy="1107996"/>
          </a:xfrm>
          <a:prstGeom prst="rect">
            <a:avLst/>
          </a:prstGeom>
          <a:noFill/>
        </p:spPr>
        <p:txBody>
          <a:bodyPr wrap="none" rtlCol="0">
            <a:spAutoFit/>
          </a:bodyPr>
          <a:lstStyle/>
          <a:p>
            <a:pPr marL="342900" indent="-342900">
              <a:buFont typeface="Arial" panose="020B0604020202020204" pitchFamily="34" charset="0"/>
              <a:buChar char="•"/>
            </a:pPr>
            <a:r>
              <a:rPr lang="en-US" sz="1100" dirty="0"/>
              <a:t>Stigma reduction</a:t>
            </a:r>
          </a:p>
          <a:p>
            <a:pPr marL="342900" indent="-342900">
              <a:buFont typeface="Arial" panose="020B0604020202020204" pitchFamily="34" charset="0"/>
              <a:buChar char="•"/>
            </a:pPr>
            <a:r>
              <a:rPr lang="en-US" sz="1100" dirty="0"/>
              <a:t>Navigating hybrid workplace</a:t>
            </a:r>
          </a:p>
          <a:p>
            <a:pPr marL="342900" indent="-342900">
              <a:buFont typeface="Arial" panose="020B0604020202020204" pitchFamily="34" charset="0"/>
              <a:buChar char="•"/>
            </a:pPr>
            <a:r>
              <a:rPr lang="en-US" sz="1100" dirty="0"/>
              <a:t>Funding</a:t>
            </a:r>
          </a:p>
          <a:p>
            <a:pPr marL="342900" indent="-342900">
              <a:buFont typeface="Arial" panose="020B0604020202020204" pitchFamily="34" charset="0"/>
              <a:buChar char="•"/>
            </a:pPr>
            <a:r>
              <a:rPr lang="en-US" sz="1100" dirty="0"/>
              <a:t>Keeping the whole team employed (funding)</a:t>
            </a:r>
          </a:p>
          <a:p>
            <a:pPr marL="342900" indent="-342900">
              <a:buFont typeface="Arial" panose="020B0604020202020204" pitchFamily="34" charset="0"/>
              <a:buChar char="•"/>
            </a:pPr>
            <a:r>
              <a:rPr lang="en-US" sz="1100" dirty="0"/>
              <a:t>Funding/timeline uncertainty</a:t>
            </a:r>
          </a:p>
          <a:p>
            <a:pPr marL="342900" indent="-342900">
              <a:buFont typeface="Arial" panose="020B0604020202020204" pitchFamily="34" charset="0"/>
              <a:buChar char="•"/>
            </a:pPr>
            <a:r>
              <a:rPr lang="en-US" sz="1100" dirty="0"/>
              <a:t>Too much to do</a:t>
            </a:r>
          </a:p>
        </p:txBody>
      </p:sp>
    </p:spTree>
    <p:extLst>
      <p:ext uri="{BB962C8B-B14F-4D97-AF65-F5344CB8AC3E}">
        <p14:creationId xmlns:p14="http://schemas.microsoft.com/office/powerpoint/2010/main" val="24757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580480" y="16614"/>
            <a:ext cx="12192000" cy="12579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9673E"/>
              </a:buClr>
              <a:buSzPts val="4400"/>
              <a:buFont typeface="Arial"/>
              <a:buNone/>
            </a:pPr>
            <a:r>
              <a:rPr lang="en-US" sz="3600" b="1" dirty="0">
                <a:solidFill>
                  <a:srgbClr val="E9673E"/>
                </a:solidFill>
              </a:rPr>
              <a:t>What would this look like? </a:t>
            </a:r>
            <a:endParaRPr sz="3600" b="1" dirty="0"/>
          </a:p>
        </p:txBody>
      </p:sp>
      <p:sp>
        <p:nvSpPr>
          <p:cNvPr id="147" name="Google Shape;147;p21"/>
          <p:cNvSpPr txBox="1">
            <a:spLocks noGrp="1"/>
          </p:cNvSpPr>
          <p:nvPr>
            <p:ph type="body" idx="1"/>
          </p:nvPr>
        </p:nvSpPr>
        <p:spPr>
          <a:xfrm>
            <a:off x="838200" y="1378328"/>
            <a:ext cx="10515600" cy="44188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chemeClr val="dk1"/>
              </a:buClr>
              <a:buSzPts val="2800"/>
              <a:buChar char="•"/>
            </a:pPr>
            <a:r>
              <a:rPr lang="en-US" dirty="0"/>
              <a:t>In your bottom 2 quadrants, which possibility energizes you the most for the impact it might make in your region?  </a:t>
            </a:r>
            <a:r>
              <a:rPr lang="en-US" dirty="0">
                <a:highlight>
                  <a:srgbClr val="FFFF00"/>
                </a:highlight>
              </a:rPr>
              <a:t>1 minute</a:t>
            </a:r>
            <a:endParaRPr dirty="0">
              <a:highlight>
                <a:srgbClr val="FFFF00"/>
              </a:highlight>
            </a:endParaRPr>
          </a:p>
          <a:p>
            <a:pPr marL="228600" lvl="0" indent="-228600" algn="l" rtl="0">
              <a:lnSpc>
                <a:spcPct val="110000"/>
              </a:lnSpc>
              <a:spcBef>
                <a:spcPts val="1000"/>
              </a:spcBef>
              <a:spcAft>
                <a:spcPts val="0"/>
              </a:spcAft>
              <a:buClr>
                <a:schemeClr val="dk1"/>
              </a:buClr>
              <a:buSzPts val="2800"/>
              <a:buChar char="•"/>
            </a:pPr>
            <a:r>
              <a:rPr lang="en-US" dirty="0"/>
              <a:t>Grab a piece of paper and pen, and sketch out a rough draw of what the OUTCOME would look like if you were able to attain this vision. </a:t>
            </a:r>
            <a:endParaRPr dirty="0"/>
          </a:p>
          <a:p>
            <a:pPr marL="228600" lvl="0" indent="-228600" algn="l" rtl="0">
              <a:lnSpc>
                <a:spcPct val="110000"/>
              </a:lnSpc>
              <a:spcBef>
                <a:spcPts val="1000"/>
              </a:spcBef>
              <a:spcAft>
                <a:spcPts val="0"/>
              </a:spcAft>
              <a:buClr>
                <a:schemeClr val="dk1"/>
              </a:buClr>
              <a:buSzPts val="2800"/>
              <a:buChar char="•"/>
            </a:pPr>
            <a:r>
              <a:rPr lang="en-US" dirty="0"/>
              <a:t>In your breakout room of 2-3 colleagues, share </a:t>
            </a:r>
          </a:p>
          <a:p>
            <a:pPr marL="685800" lvl="1" indent="-228600">
              <a:lnSpc>
                <a:spcPct val="110000"/>
              </a:lnSpc>
              <a:spcBef>
                <a:spcPts val="1000"/>
              </a:spcBef>
              <a:buSzPts val="2800"/>
            </a:pPr>
            <a:r>
              <a:rPr lang="en-US" dirty="0"/>
              <a:t>what you selected</a:t>
            </a:r>
          </a:p>
          <a:p>
            <a:pPr marL="685800" lvl="1" indent="-228600">
              <a:lnSpc>
                <a:spcPct val="110000"/>
              </a:lnSpc>
              <a:spcBef>
                <a:spcPts val="1000"/>
              </a:spcBef>
              <a:buSzPts val="2800"/>
            </a:pPr>
            <a:r>
              <a:rPr lang="en-US" dirty="0"/>
              <a:t>why you selected it </a:t>
            </a:r>
          </a:p>
          <a:p>
            <a:pPr marL="685800" lvl="1" indent="-228600">
              <a:lnSpc>
                <a:spcPct val="110000"/>
              </a:lnSpc>
              <a:spcBef>
                <a:spcPts val="1000"/>
              </a:spcBef>
              <a:buSzPts val="2800"/>
            </a:pPr>
            <a:r>
              <a:rPr lang="en-US" dirty="0"/>
              <a:t>what your visual of the outcome is if it could be attained </a:t>
            </a:r>
          </a:p>
          <a:p>
            <a:pPr marL="685800" lvl="1" indent="-228600">
              <a:lnSpc>
                <a:spcPct val="110000"/>
              </a:lnSpc>
              <a:spcBef>
                <a:spcPts val="1000"/>
              </a:spcBef>
              <a:buSzPts val="2800"/>
            </a:pPr>
            <a:r>
              <a:rPr lang="en-US" sz="2600" dirty="0">
                <a:highlight>
                  <a:srgbClr val="FFFF00"/>
                </a:highlight>
              </a:rPr>
              <a:t>3 minutes each</a:t>
            </a:r>
            <a:endParaRPr sz="2600" dirty="0">
              <a:highlight>
                <a:srgbClr val="FFFF00"/>
              </a:highlight>
            </a:endParaRPr>
          </a:p>
          <a:p>
            <a:pPr marL="228600" lvl="0" indent="-50800" algn="l" rtl="0">
              <a:lnSpc>
                <a:spcPct val="110000"/>
              </a:lnSpc>
              <a:spcBef>
                <a:spcPts val="1000"/>
              </a:spcBef>
              <a:spcAft>
                <a:spcPts val="0"/>
              </a:spcAft>
              <a:buClr>
                <a:schemeClr val="dk1"/>
              </a:buClr>
              <a:buSzPts val="2800"/>
              <a:buNone/>
            </a:pPr>
            <a:endParaRPr dirty="0"/>
          </a:p>
        </p:txBody>
      </p:sp>
      <p:pic>
        <p:nvPicPr>
          <p:cNvPr id="148" name="Google Shape;148;p21" descr="Graphical user interface, text, application&#10;&#10;Description automatically generated"/>
          <p:cNvPicPr preferRelativeResize="0"/>
          <p:nvPr/>
        </p:nvPicPr>
        <p:blipFill rotWithShape="1">
          <a:blip r:embed="rId3">
            <a:alphaModFix/>
          </a:blip>
          <a:srcRect/>
          <a:stretch/>
        </p:blipFill>
        <p:spPr>
          <a:xfrm>
            <a:off x="275680" y="5797208"/>
            <a:ext cx="4980412" cy="773253"/>
          </a:xfrm>
          <a:prstGeom prst="rect">
            <a:avLst/>
          </a:prstGeom>
          <a:noFill/>
          <a:ln>
            <a:noFill/>
          </a:ln>
        </p:spPr>
      </p:pic>
      <p:sp>
        <p:nvSpPr>
          <p:cNvPr id="6" name="TextBox 5">
            <a:extLst>
              <a:ext uri="{FF2B5EF4-FFF2-40B4-BE49-F238E27FC236}">
                <a16:creationId xmlns:a16="http://schemas.microsoft.com/office/drawing/2014/main" id="{AA195D24-5E39-5442-9C8D-CB371C4FB538}"/>
              </a:ext>
            </a:extLst>
          </p:cNvPr>
          <p:cNvSpPr txBox="1"/>
          <p:nvPr/>
        </p:nvSpPr>
        <p:spPr>
          <a:xfrm>
            <a:off x="6096001" y="6004717"/>
            <a:ext cx="5257800" cy="461665"/>
          </a:xfrm>
          <a:prstGeom prst="rect">
            <a:avLst/>
          </a:prstGeom>
          <a:solidFill>
            <a:srgbClr val="FFFF00"/>
          </a:solidFill>
        </p:spPr>
        <p:txBody>
          <a:bodyPr wrap="square" rtlCol="0">
            <a:spAutoFit/>
          </a:bodyPr>
          <a:lstStyle/>
          <a:p>
            <a:r>
              <a:rPr lang="en-US" sz="2400" dirty="0"/>
              <a:t>Time yourselves for 3 minutes each</a:t>
            </a:r>
          </a:p>
        </p:txBody>
      </p:sp>
      <p:pic>
        <p:nvPicPr>
          <p:cNvPr id="7" name="Google Shape;149;p21" descr="Chart&#10;&#10;Description automatically generated">
            <a:extLst>
              <a:ext uri="{FF2B5EF4-FFF2-40B4-BE49-F238E27FC236}">
                <a16:creationId xmlns:a16="http://schemas.microsoft.com/office/drawing/2014/main" id="{1399EF7F-2BE9-5C4B-9078-06A637A81576}"/>
              </a:ext>
            </a:extLst>
          </p:cNvPr>
          <p:cNvPicPr preferRelativeResize="0"/>
          <p:nvPr/>
        </p:nvPicPr>
        <p:blipFill rotWithShape="1">
          <a:blip r:embed="rId4">
            <a:alphaModFix/>
          </a:blip>
          <a:srcRect/>
          <a:stretch/>
        </p:blipFill>
        <p:spPr>
          <a:xfrm>
            <a:off x="8314141" y="120368"/>
            <a:ext cx="3771259" cy="940424"/>
          </a:xfrm>
          <a:prstGeom prst="rect">
            <a:avLst/>
          </a:prstGeom>
          <a:noFill/>
          <a:ln>
            <a:noFill/>
          </a:ln>
        </p:spPr>
      </p:pic>
    </p:spTree>
    <p:extLst>
      <p:ext uri="{BB962C8B-B14F-4D97-AF65-F5344CB8AC3E}">
        <p14:creationId xmlns:p14="http://schemas.microsoft.com/office/powerpoint/2010/main" val="339591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5430</TotalTime>
  <Words>1918</Words>
  <Application>Microsoft Office PowerPoint</Application>
  <PresentationFormat>Widescreen</PresentationFormat>
  <Paragraphs>260</Paragraphs>
  <Slides>28</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Perpetua</vt:lpstr>
      <vt:lpstr>Verdana</vt:lpstr>
      <vt:lpstr>Wingdings</vt:lpstr>
      <vt:lpstr>Office Theme</vt:lpstr>
      <vt:lpstr>Amy Shanahan and Dawn DePasquale</vt:lpstr>
      <vt:lpstr>PowerPoint Presentation</vt:lpstr>
      <vt:lpstr>PowerPoint Presentation</vt:lpstr>
      <vt:lpstr>PowerPoint Presentation</vt:lpstr>
      <vt:lpstr>Getting to know each other</vt:lpstr>
      <vt:lpstr>Getting to know each other,  Your turn</vt:lpstr>
      <vt:lpstr>How to “be” with each other</vt:lpstr>
      <vt:lpstr>Storyboard Current and Future</vt:lpstr>
      <vt:lpstr>What would this look like? </vt:lpstr>
      <vt:lpstr>Cross-pollination </vt:lpstr>
      <vt:lpstr>PowerPoint Presentation</vt:lpstr>
      <vt:lpstr>Next meeting </vt:lpstr>
      <vt:lpstr>PowerPoint Presentation</vt:lpstr>
      <vt:lpstr>Let’s celebrate small and large successes  since last week! </vt:lpstr>
      <vt:lpstr>The tool that will get everyone “there”</vt:lpstr>
      <vt:lpstr>Cross-pollination Insights – for those who have submitted their info </vt:lpstr>
      <vt:lpstr>PowerPoint Presentation</vt:lpstr>
      <vt:lpstr>PowerPoint Presentation</vt:lpstr>
      <vt:lpstr>One Barrier to Big Ideas </vt:lpstr>
      <vt:lpstr>Mindset – why it’s important</vt:lpstr>
      <vt:lpstr>Tool: Reframing the challenge – your turn</vt:lpstr>
      <vt:lpstr>Tool: Reframing the challenge </vt:lpstr>
      <vt:lpstr>Tool: Ladder of Abstraction – what it is</vt:lpstr>
      <vt:lpstr>Tool: Ladder of Abstraction – how it works</vt:lpstr>
      <vt:lpstr>Tool: Ladder of Abstraction - example</vt:lpstr>
      <vt:lpstr>Tool: Ladder of Abstraction – your turn</vt:lpstr>
      <vt:lpstr>Team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Skov, Alex</dc:creator>
  <cp:lastModifiedBy>Mendoza, Vanessa</cp:lastModifiedBy>
  <cp:revision>24</cp:revision>
  <dcterms:created xsi:type="dcterms:W3CDTF">2021-06-23T00:30:56Z</dcterms:created>
  <dcterms:modified xsi:type="dcterms:W3CDTF">2021-06-30T17:17:20Z</dcterms:modified>
</cp:coreProperties>
</file>