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75273-6996-D4E5-9D32-A3207443B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184D0-A809-D16D-5B9B-62E2832A5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E01BF-0596-045A-2ED8-5961BE38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8B1B2-60D7-ED07-E286-FCC488F3F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CB943-5A78-4F52-C77C-9742CE7B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4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AAE7-8AC6-0102-F2BF-56215284A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3FDE0-FF8B-22AD-2A67-43DC870D3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C0CDE-03D3-BDD8-402E-D1D3D878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8434F-D868-EDBD-9A05-ECE35FDDA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441CD-9E3F-C478-6A4C-5D7FDFD8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99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37023C-8A64-DBE8-8381-3EEF0A0AE4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BE7FE2-E1F8-1914-E61B-930EDA6A0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1BDC6-406B-813C-4575-22A840F49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88578-EDF7-DABD-E66A-535DD3EB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D611-36D7-218A-989A-4C2939BA1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4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29FA7-F7CE-6C96-CBF1-1AFF0E186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9628F-DEAA-421F-72BB-6FC4C56A6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3E1A4-2C72-1334-7FCA-2D259A4F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87382-F0A4-D9C3-1481-F9795173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5CB0B-7C0A-F635-7633-4204872B3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7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2936-7096-9561-849B-1208392CC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22486-B1DA-2AAE-5C73-BBF0E1279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9B840-DDE4-FB3B-F64A-0AAF10F4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2EDCE-827A-88E1-616D-41C0B578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FC890-2197-0418-8F25-C412E2BE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42ABC-F1FA-A097-DFD9-9467586B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9409B-09E8-8867-87CF-2176CB633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78345-3815-BEF7-50AE-9617919D7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D1A4F-FC52-95A8-85F9-797657986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D914F-21F4-C412-54F4-51FF0DF8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66C60-F940-0F4F-A323-39EE4E73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2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526F-9D6D-381D-AB76-34EF71ADF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422AC-3190-4F41-F9F2-0717B1C1F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23063-149F-D171-9667-EF13D59A2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18B7F8-A397-CBC9-DCB6-2B1303828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C309C-3C17-B31B-F158-16C43CE3F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3DCBDB-D4DB-C476-A0E7-03EADA27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C8084-5C88-B19D-5F42-C04381DA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03436F-1668-FBC8-0C90-00B9D391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8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63658-9095-4708-DDB8-5CF27D42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F9A4F8-E400-CF75-ED11-8BF2FAD6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1F149-042F-2CCA-9685-7DCBA1EE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1BEE7-7CDD-D5BE-5FA5-1FC876C69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508FE-BF66-DE6E-31A4-A39DCCA21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7A8F54-2772-BE56-A356-85338BD61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B178C-D323-B8AB-300B-B6172C4CB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7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1AAEF-F94E-898F-8101-C8EC49EC7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C3E0B-27CD-F18D-1A42-DC4F0D9A4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3D3EB-035F-55BB-B127-1D5DCDD00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342AA-E419-CDCA-89EF-668A6CA6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50ABF-9C23-690C-C338-3E3B1391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95BBA-67E3-28CC-E866-4D572A01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2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1B5-66EE-BBC9-DA1B-CB80C10DB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85FD50-94C4-17F6-E391-F89C9EB12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AC161-91E8-8B65-B47C-FA3A2A708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66A5F-8DF0-745B-9FA5-F4A9D764A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61CC6-0001-8CE5-4F6B-2F18F9842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819B7-E734-994D-7B9E-3E5A9D2C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8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CC35A0-2ADF-CF11-385D-D38DA4D4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EF157-EB0F-A690-197C-AB1D454C7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41EF5-605A-74B8-230C-C04D6357C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DBBBC-2B4D-46AD-821A-9446A5EAEFC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BA4A1-0105-FCCE-6009-A7E68D088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EF027-0AC5-69CE-8BD6-9486A42D3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E3CF4-E682-4FEE-A749-F890C23A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1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u7wB7ClLtA" TargetMode="External"/><Relationship Id="rId2" Type="http://schemas.openxmlformats.org/officeDocument/2006/relationships/hyperlink" Target="https://www.samhsa.gov/sites/default/files/grantee-reference-closeout-submitting-tppr-and-fp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cc02.safelinks.protection.outlook.com/?url=https%3A%2F%2Fwww.samhsa.gov%2Fgrants%2Fcontinuation-grants&amp;data=05%7C02%7Ceracorrespondence%40od.nih.gov%7Cc6e46f1a67554d5a15a708dd0f121895%7C14b77578977342d58507251ca2dc2b06%7C0%7C0%7C638683308088807818%7CUnknown%7CTWFpbGZsb3d8eyJFbXB0eU1hcGkiOnRydWUsIlYiOiIwLjAuMDAwMCIsIlAiOiJXaW4zMiIsIkFOIjoiTWFpbCIsIldUIjoyfQ%3D%3D%7C0%7C%7C%7C&amp;sdata=WRR4AUV15sQXMrjnOK8fuDwLQfhQxoDla1hT7K6EJ3A%3D&amp;reserved=0" TargetMode="External"/><Relationship Id="rId5" Type="http://schemas.openxmlformats.org/officeDocument/2006/relationships/hyperlink" Target="https://www.samhsa.gov/sites/default/files/grants/pdf/fy-2024-attc-ti-24-011.pdf" TargetMode="External"/><Relationship Id="rId4" Type="http://schemas.openxmlformats.org/officeDocument/2006/relationships/hyperlink" Target="https://www.samhsa.gov/sites/default/files/ffr-summary-instructions-guidanc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DFCD66-3086-8898-86A7-3DDA0CA82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53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kern="1200" dirty="0">
                <a:latin typeface="+mj-lt"/>
                <a:ea typeface="+mj-ea"/>
                <a:cs typeface="+mj-cs"/>
              </a:rPr>
              <a:t>Upcoming ATTC Term/Condition Submissions</a:t>
            </a:r>
            <a:endParaRPr lang="en-US" sz="5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2606475-07BF-953B-AE95-BE888E0AE8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767173"/>
              </p:ext>
            </p:extLst>
          </p:nvPr>
        </p:nvGraphicFramePr>
        <p:xfrm>
          <a:off x="909320" y="1237861"/>
          <a:ext cx="10515602" cy="5252179"/>
        </p:xfrm>
        <a:graphic>
          <a:graphicData uri="http://schemas.openxmlformats.org/drawingml/2006/table">
            <a:tbl>
              <a:tblPr firstRow="1" firstCol="1" bandRow="1"/>
              <a:tblGrid>
                <a:gridCol w="3192123">
                  <a:extLst>
                    <a:ext uri="{9D8B030D-6E8A-4147-A177-3AD203B41FA5}">
                      <a16:colId xmlns:a16="http://schemas.microsoft.com/office/drawing/2014/main" val="113601305"/>
                    </a:ext>
                  </a:extLst>
                </a:gridCol>
                <a:gridCol w="1743837">
                  <a:extLst>
                    <a:ext uri="{9D8B030D-6E8A-4147-A177-3AD203B41FA5}">
                      <a16:colId xmlns:a16="http://schemas.microsoft.com/office/drawing/2014/main" val="1985225143"/>
                    </a:ext>
                  </a:extLst>
                </a:gridCol>
                <a:gridCol w="1743837">
                  <a:extLst>
                    <a:ext uri="{9D8B030D-6E8A-4147-A177-3AD203B41FA5}">
                      <a16:colId xmlns:a16="http://schemas.microsoft.com/office/drawing/2014/main" val="4221733119"/>
                    </a:ext>
                  </a:extLst>
                </a:gridCol>
                <a:gridCol w="3835805">
                  <a:extLst>
                    <a:ext uri="{9D8B030D-6E8A-4147-A177-3AD203B41FA5}">
                      <a16:colId xmlns:a16="http://schemas.microsoft.com/office/drawing/2014/main" val="506870191"/>
                    </a:ext>
                  </a:extLst>
                </a:gridCol>
              </a:tblGrid>
              <a:tr h="234886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Term/Condition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Date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Submission Platform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Materials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21348"/>
                  </a:ext>
                </a:extLst>
              </a:tr>
              <a:tr h="693941"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Previous Grant Cycle Closeout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753" marR="89753" marT="44876" marB="448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858162"/>
                  </a:ext>
                </a:extLst>
              </a:tr>
              <a:tr h="795474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Progress Report (FPR)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01/27/25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sng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How to Submit the FPR in eRA Commons (PDF | 658 KB)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sng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Video: SAMHSA Grant Closeout via eRA Commons (6 minutes, 25 seconds)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074333"/>
                  </a:ext>
                </a:extLst>
              </a:tr>
              <a:tr h="799275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Tangible Personal Property Report (TPPR)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01/27/25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sng" strike="noStrike" kern="100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Grantee Closeout Reference Sheet for FPR and TPPR Due 120 Days (PDF | 1.2 MB)</a:t>
                      </a:r>
                      <a:r>
                        <a:rPr lang="en-US" sz="11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924387"/>
                  </a:ext>
                </a:extLst>
              </a:tr>
              <a:tr h="234886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Financial Report (FFR)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01/27/25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t" latinLnBrk="0" hangingPunct="1">
                        <a:lnSpc>
                          <a:spcPct val="107000"/>
                        </a:lnSpc>
                      </a:pPr>
                      <a:r>
                        <a:rPr lang="en-US" sz="1100" b="0" i="0" u="sng" strike="noStrike" kern="100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Final Financial Report (FFR, SF-425) in the Payment Management System (PDF | 228 KB)</a:t>
                      </a:r>
                      <a:endParaRPr lang="en-US" sz="1100" b="0" i="0" u="sng" strike="noStrike" kern="100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31963"/>
                  </a:ext>
                </a:extLst>
              </a:tr>
              <a:tr h="693941"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Grant Cycle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753" marR="89753" marT="44876" marB="448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499208"/>
                  </a:ext>
                </a:extLst>
              </a:tr>
              <a:tr h="421748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*ATTC NCO Only*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Annual Communication and Marketing Plan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01/28/25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https://www.samhsa.gov/sites/default/files/grants/pdf/fy-2024-attc-ti-24-011.pdf</a:t>
                      </a:r>
                      <a:r>
                        <a:rPr lang="en-US" sz="11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538953"/>
                  </a:ext>
                </a:extLst>
              </a:tr>
              <a:tr h="234886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Non-Competing Continuation Application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02/04/25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SAMHSA Continuation Application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100" b="0" i="0" u="none" strike="noStrike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endParaRPr lang="en-US" sz="1100" b="0" i="0" u="none" strike="noStrike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sent on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11/27/2024 in eRA from SAMHSA’s Division of Grants Management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517077"/>
                  </a:ext>
                </a:extLst>
              </a:tr>
              <a:tr h="517891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1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Six-Month Progress Report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04/30/25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</a:pPr>
                      <a:r>
                        <a:rPr lang="en-US" sz="11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https://www.samhsa.gov/sites/default/files/grants/pdf/fy-2024-attc-ti-24-011.pdf</a:t>
                      </a:r>
                      <a:r>
                        <a:rPr lang="en-US" sz="11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15" marR="67315" marT="93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293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33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198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Upcoming ATTC Term/Condition Submissions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Upcoming ATTC Term/Condition Submissions</dc:title>
  <dc:creator>Adams, Twyla (SAMHSA/CSAT)</dc:creator>
  <cp:lastModifiedBy>Adams, Twyla (SAMHSA/CSAT)</cp:lastModifiedBy>
  <cp:revision>5</cp:revision>
  <dcterms:created xsi:type="dcterms:W3CDTF">2024-12-05T15:08:37Z</dcterms:created>
  <dcterms:modified xsi:type="dcterms:W3CDTF">2024-12-05T18:47:10Z</dcterms:modified>
</cp:coreProperties>
</file>