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89" r:id="rId1"/>
  </p:sldMasterIdLst>
  <p:notesMasterIdLst>
    <p:notesMasterId r:id="rId10"/>
  </p:notesMasterIdLst>
  <p:sldIdLst>
    <p:sldId id="256" r:id="rId2"/>
    <p:sldId id="258" r:id="rId3"/>
    <p:sldId id="267" r:id="rId4"/>
    <p:sldId id="259" r:id="rId5"/>
    <p:sldId id="702" r:id="rId6"/>
    <p:sldId id="703" r:id="rId7"/>
    <p:sldId id="262" r:id="rId8"/>
    <p:sldId id="715" r:id="rId9"/>
  </p:sldIdLst>
  <p:sldSz cx="9144000" cy="6858000" type="screen4x3"/>
  <p:notesSz cx="6858000" cy="9144000"/>
  <p:embeddedFontLst>
    <p:embeddedFont>
      <p:font typeface="Candara" panose="020E0502030303020204" pitchFamily="34" charset="0"/>
      <p:regular r:id="rId11"/>
      <p:bold r:id="rId12"/>
      <p:italic r:id="rId13"/>
      <p:boldItalic r:id="rId14"/>
    </p:embeddedFont>
    <p:embeddedFont>
      <p:font typeface="Garamond" panose="02020404030301010803" pitchFamily="18" charset="0"/>
      <p:regular r:id="rId15"/>
      <p:bold r:id="rId16"/>
      <p: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4"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2AE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084"/>
    <p:restoredTop sz="69473"/>
  </p:normalViewPr>
  <p:slideViewPr>
    <p:cSldViewPr snapToGrid="0">
      <p:cViewPr varScale="1">
        <p:scale>
          <a:sx n="80" d="100"/>
          <a:sy n="80" d="100"/>
        </p:scale>
        <p:origin x="1848" y="184"/>
      </p:cViewPr>
      <p:guideLst>
        <p:guide orient="horz" pos="2160"/>
        <p:guide pos="2880"/>
      </p:guideLst>
    </p:cSldViewPr>
  </p:slideViewPr>
  <p:notesTextViewPr>
    <p:cViewPr>
      <p:scale>
        <a:sx n="1" d="1"/>
        <a:sy n="1" d="1"/>
      </p:scale>
      <p:origin x="0" y="0"/>
    </p:cViewPr>
  </p:notesTextViewPr>
  <p:sorterViewPr>
    <p:cViewPr>
      <p:scale>
        <a:sx n="159" d="100"/>
        <a:sy n="159" d="100"/>
      </p:scale>
      <p:origin x="0" y="0"/>
    </p:cViewPr>
  </p:sorterViewPr>
  <p:notesViewPr>
    <p:cSldViewPr snapToGrid="0">
      <p:cViewPr varScale="1">
        <p:scale>
          <a:sx n="90" d="100"/>
          <a:sy n="90" d="100"/>
        </p:scale>
        <p:origin x="3840"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85823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75" name="Google Shape;275;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76" name="Google Shape;276;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627487cbd4_0_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92" name="Google Shape;292;g627487cbd4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a:p>
            <a:pPr marL="0" lvl="0" indent="0" algn="l" rtl="0">
              <a:lnSpc>
                <a:spcPct val="100000"/>
              </a:lnSpc>
              <a:spcBef>
                <a:spcPts val="360"/>
              </a:spcBef>
              <a:spcAft>
                <a:spcPts val="0"/>
              </a:spcAft>
              <a:buSzPts val="1400"/>
              <a:buNone/>
            </a:pPr>
            <a:endParaRPr dirty="0"/>
          </a:p>
          <a:p>
            <a:pPr marL="0" lvl="0" indent="0" algn="l" rtl="0">
              <a:lnSpc>
                <a:spcPct val="100000"/>
              </a:lnSpc>
              <a:spcBef>
                <a:spcPts val="360"/>
              </a:spcBef>
              <a:spcAft>
                <a:spcPts val="0"/>
              </a:spcAft>
              <a:buSzPts val="1400"/>
              <a:buNone/>
            </a:pPr>
            <a:endParaRPr dirty="0"/>
          </a:p>
        </p:txBody>
      </p:sp>
      <p:sp>
        <p:nvSpPr>
          <p:cNvPr id="293" name="Google Shape;293;g627487cbd4_0_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extLst>
      <p:ext uri="{BB962C8B-B14F-4D97-AF65-F5344CB8AC3E}">
        <p14:creationId xmlns:p14="http://schemas.microsoft.com/office/powerpoint/2010/main" val="4197601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8" name="Google Shape;308;g627487cbd4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8049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01" name="Google Shape;301;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5949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64492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25" name="Google Shape;32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2122188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25" name="Google Shape;32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61532569-E6BF-4A42-BE3E-47D77BBD8B23}" type="slidenum">
              <a:rPr lang="en-US" smtClean="0"/>
              <a:pPr>
                <a:defRPr/>
              </a:pPr>
              <a:t>8</a:t>
            </a:fld>
            <a:endParaRPr lang="en-US"/>
          </a:p>
        </p:txBody>
      </p:sp>
    </p:spTree>
    <p:extLst>
      <p:ext uri="{BB962C8B-B14F-4D97-AF65-F5344CB8AC3E}">
        <p14:creationId xmlns:p14="http://schemas.microsoft.com/office/powerpoint/2010/main" val="2168271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2"/>
          <p:cNvSpPr txBox="1">
            <a:spLocks noGrp="1"/>
          </p:cNvSpPr>
          <p:nvPr>
            <p:ph type="ctrTitle"/>
          </p:nvPr>
        </p:nvSpPr>
        <p:spPr>
          <a:xfrm>
            <a:off x="1143000" y="2130425"/>
            <a:ext cx="73152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8" name="Google Shape;18;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SzPts val="3200"/>
              <a:buNone/>
              <a:defRPr/>
            </a:lvl1pPr>
            <a:lvl2pPr lvl="1" algn="ctr">
              <a:spcBef>
                <a:spcPts val="560"/>
              </a:spcBef>
              <a:spcAft>
                <a:spcPts val="0"/>
              </a:spcAft>
              <a:buSzPts val="2800"/>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a:endParaRPr/>
          </a:p>
        </p:txBody>
      </p:sp>
      <p:sp>
        <p:nvSpPr>
          <p:cNvPr id="19" name="Google Shape;19;p2"/>
          <p:cNvSpPr txBox="1">
            <a:spLocks noGrp="1"/>
          </p:cNvSpPr>
          <p:nvPr>
            <p:ph type="dt" idx="10"/>
          </p:nvPr>
        </p:nvSpPr>
        <p:spPr>
          <a:xfrm>
            <a:off x="1066800" y="6245225"/>
            <a:ext cx="15240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1" name="Google Shape;81;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2" name="Google Shape;82;p12"/>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over Content" type="txOverObj">
  <p:cSld name="TEXT_OVER_OBJECT">
    <p:spTree>
      <p:nvGrpSpPr>
        <p:cNvPr id="1" name="Shape 85"/>
        <p:cNvGrpSpPr/>
        <p:nvPr/>
      </p:nvGrpSpPr>
      <p:grpSpPr>
        <a:xfrm>
          <a:off x="0" y="0"/>
          <a:ext cx="0" cy="0"/>
          <a:chOff x="0" y="0"/>
          <a:chExt cx="0" cy="0"/>
        </a:xfrm>
      </p:grpSpPr>
      <p:sp>
        <p:nvSpPr>
          <p:cNvPr id="86" name="Google Shape;86;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7" name="Google Shape;87;p13"/>
          <p:cNvSpPr txBox="1">
            <a:spLocks noGrp="1"/>
          </p:cNvSpPr>
          <p:nvPr>
            <p:ph type="body" idx="1"/>
          </p:nvPr>
        </p:nvSpPr>
        <p:spPr>
          <a:xfrm>
            <a:off x="1371600" y="2743200"/>
            <a:ext cx="7239000" cy="161448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8" name="Google Shape;88;p13"/>
          <p:cNvSpPr txBox="1">
            <a:spLocks noGrp="1"/>
          </p:cNvSpPr>
          <p:nvPr>
            <p:ph type="body" idx="2"/>
          </p:nvPr>
        </p:nvSpPr>
        <p:spPr>
          <a:xfrm>
            <a:off x="1371600" y="4510088"/>
            <a:ext cx="7239000" cy="1616075"/>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9" name="Google Shape;89;p13"/>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3"/>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2 Content over Text" type="twoObjOverTx">
  <p:cSld name="TWO_OBJECTS_OVER_TEXT">
    <p:spTree>
      <p:nvGrpSpPr>
        <p:cNvPr id="1" name="Shape 92"/>
        <p:cNvGrpSpPr/>
        <p:nvPr/>
      </p:nvGrpSpPr>
      <p:grpSpPr>
        <a:xfrm>
          <a:off x="0" y="0"/>
          <a:ext cx="0" cy="0"/>
          <a:chOff x="0" y="0"/>
          <a:chExt cx="0" cy="0"/>
        </a:xfrm>
      </p:grpSpPr>
      <p:sp>
        <p:nvSpPr>
          <p:cNvPr id="93" name="Google Shape;93;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94" name="Google Shape;94;p14"/>
          <p:cNvSpPr txBox="1">
            <a:spLocks noGrp="1"/>
          </p:cNvSpPr>
          <p:nvPr>
            <p:ph type="body" idx="1"/>
          </p:nvPr>
        </p:nvSpPr>
        <p:spPr>
          <a:xfrm>
            <a:off x="1371600" y="2743200"/>
            <a:ext cx="3543300" cy="161448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5" name="Google Shape;95;p14"/>
          <p:cNvSpPr txBox="1">
            <a:spLocks noGrp="1"/>
          </p:cNvSpPr>
          <p:nvPr>
            <p:ph type="body" idx="2"/>
          </p:nvPr>
        </p:nvSpPr>
        <p:spPr>
          <a:xfrm>
            <a:off x="5067300" y="2743200"/>
            <a:ext cx="3543300" cy="161448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6" name="Google Shape;96;p14"/>
          <p:cNvSpPr txBox="1">
            <a:spLocks noGrp="1"/>
          </p:cNvSpPr>
          <p:nvPr>
            <p:ph type="body" idx="3"/>
          </p:nvPr>
        </p:nvSpPr>
        <p:spPr>
          <a:xfrm>
            <a:off x="1371600" y="4510088"/>
            <a:ext cx="7239000" cy="1616075"/>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7" name="Google Shape;97;p14"/>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4"/>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100"/>
        <p:cNvGrpSpPr/>
        <p:nvPr/>
      </p:nvGrpSpPr>
      <p:grpSpPr>
        <a:xfrm>
          <a:off x="0" y="0"/>
          <a:ext cx="0" cy="0"/>
          <a:chOff x="0" y="0"/>
          <a:chExt cx="0" cy="0"/>
        </a:xfrm>
      </p:grpSpPr>
      <p:sp>
        <p:nvSpPr>
          <p:cNvPr id="101" name="Google Shape;101;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02" name="Google Shape;102;p15"/>
          <p:cNvSpPr txBox="1">
            <a:spLocks noGrp="1"/>
          </p:cNvSpPr>
          <p:nvPr>
            <p:ph type="body" idx="1"/>
          </p:nvPr>
        </p:nvSpPr>
        <p:spPr>
          <a:xfrm>
            <a:off x="1371600" y="2743200"/>
            <a:ext cx="3543300" cy="3382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3" name="Google Shape;103;p15"/>
          <p:cNvSpPr txBox="1">
            <a:spLocks noGrp="1"/>
          </p:cNvSpPr>
          <p:nvPr>
            <p:ph type="body" idx="2"/>
          </p:nvPr>
        </p:nvSpPr>
        <p:spPr>
          <a:xfrm>
            <a:off x="5067300" y="2743200"/>
            <a:ext cx="3543300" cy="3382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4" name="Google Shape;104;p15"/>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5"/>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over Text" type="objOverTx">
  <p:cSld name="OBJECT_OVER_TEXT">
    <p:spTree>
      <p:nvGrpSpPr>
        <p:cNvPr id="1" name="Shape 107"/>
        <p:cNvGrpSpPr/>
        <p:nvPr/>
      </p:nvGrpSpPr>
      <p:grpSpPr>
        <a:xfrm>
          <a:off x="0" y="0"/>
          <a:ext cx="0" cy="0"/>
          <a:chOff x="0" y="0"/>
          <a:chExt cx="0" cy="0"/>
        </a:xfrm>
      </p:grpSpPr>
      <p:sp>
        <p:nvSpPr>
          <p:cNvPr id="108" name="Google Shape;108;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09" name="Google Shape;109;p16"/>
          <p:cNvSpPr txBox="1">
            <a:spLocks noGrp="1"/>
          </p:cNvSpPr>
          <p:nvPr>
            <p:ph type="body" idx="1"/>
          </p:nvPr>
        </p:nvSpPr>
        <p:spPr>
          <a:xfrm>
            <a:off x="1371600" y="2743200"/>
            <a:ext cx="7239000" cy="161448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0" name="Google Shape;110;p16"/>
          <p:cNvSpPr txBox="1">
            <a:spLocks noGrp="1"/>
          </p:cNvSpPr>
          <p:nvPr>
            <p:ph type="body" idx="2"/>
          </p:nvPr>
        </p:nvSpPr>
        <p:spPr>
          <a:xfrm>
            <a:off x="1371600" y="4510088"/>
            <a:ext cx="7239000" cy="1616075"/>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1" name="Google Shape;111;p16"/>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16"/>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9"/>
        <p:cNvGrpSpPr/>
        <p:nvPr/>
      </p:nvGrpSpPr>
      <p:grpSpPr>
        <a:xfrm>
          <a:off x="0" y="0"/>
          <a:ext cx="0" cy="0"/>
          <a:chOff x="0" y="0"/>
          <a:chExt cx="0" cy="0"/>
        </a:xfrm>
      </p:grpSpPr>
      <p:sp>
        <p:nvSpPr>
          <p:cNvPr id="170" name="Google Shape;170;p26"/>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 name="Google Shape;171;p26"/>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2" name="Google Shape;172;p2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0421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1143000" y="274638"/>
            <a:ext cx="7543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4" name="Google Shape;24;p3"/>
          <p:cNvSpPr txBox="1">
            <a:spLocks noGrp="1"/>
          </p:cNvSpPr>
          <p:nvPr>
            <p:ph type="body" idx="1"/>
          </p:nvPr>
        </p:nvSpPr>
        <p:spPr>
          <a:xfrm>
            <a:off x="1371600" y="2743200"/>
            <a:ext cx="7239000" cy="3382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 name="Google Shape;25;p3"/>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1066799" y="4406900"/>
            <a:ext cx="7427913"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4" name="Google Shape;34;p5"/>
          <p:cNvSpPr txBox="1">
            <a:spLocks noGrp="1"/>
          </p:cNvSpPr>
          <p:nvPr>
            <p:ph type="body" idx="1"/>
          </p:nvPr>
        </p:nvSpPr>
        <p:spPr>
          <a:xfrm>
            <a:off x="1066799" y="2906713"/>
            <a:ext cx="7427913" cy="15128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2000"/>
              <a:buNone/>
              <a:defRPr sz="2000"/>
            </a:lvl1pPr>
            <a:lvl2pPr marL="914400" lvl="1" indent="-228600" algn="l">
              <a:spcBef>
                <a:spcPts val="360"/>
              </a:spcBef>
              <a:spcAft>
                <a:spcPts val="0"/>
              </a:spcAft>
              <a:buSzPts val="1800"/>
              <a:buNone/>
              <a:defRPr sz="1800"/>
            </a:lvl2pPr>
            <a:lvl3pPr marL="1371600" lvl="2" indent="-228600" algn="l">
              <a:spcBef>
                <a:spcPts val="320"/>
              </a:spcBef>
              <a:spcAft>
                <a:spcPts val="0"/>
              </a:spcAft>
              <a:buClr>
                <a:schemeClr val="dk1"/>
              </a:buClr>
              <a:buSzPts val="1600"/>
              <a:buFont typeface="Arial"/>
              <a:buNone/>
              <a:defRPr sz="1600"/>
            </a:lvl3pPr>
            <a:lvl4pPr marL="1828800" lvl="3" indent="-228600" algn="l">
              <a:spcBef>
                <a:spcPts val="280"/>
              </a:spcBef>
              <a:spcAft>
                <a:spcPts val="0"/>
              </a:spcAft>
              <a:buClr>
                <a:schemeClr val="dk1"/>
              </a:buClr>
              <a:buSzPts val="1400"/>
              <a:buFont typeface="Arial"/>
              <a:buNone/>
              <a:defRPr sz="1400"/>
            </a:lvl4pPr>
            <a:lvl5pPr marL="2286000" lvl="4" indent="-228600" algn="l">
              <a:spcBef>
                <a:spcPts val="280"/>
              </a:spcBef>
              <a:spcAft>
                <a:spcPts val="0"/>
              </a:spcAft>
              <a:buClr>
                <a:schemeClr val="dk1"/>
              </a:buClr>
              <a:buSzPts val="1400"/>
              <a:buFont typeface="Arial"/>
              <a:buNone/>
              <a:defRPr sz="1400"/>
            </a:lvl5pPr>
            <a:lvl6pPr marL="2743200" lvl="5" indent="-228600" algn="l">
              <a:spcBef>
                <a:spcPts val="280"/>
              </a:spcBef>
              <a:spcAft>
                <a:spcPts val="0"/>
              </a:spcAft>
              <a:buClr>
                <a:schemeClr val="dk1"/>
              </a:buClr>
              <a:buSzPts val="1400"/>
              <a:buFont typeface="Arial"/>
              <a:buNone/>
              <a:defRPr sz="1400"/>
            </a:lvl6pPr>
            <a:lvl7pPr marL="3200400" lvl="6" indent="-228600" algn="l">
              <a:spcBef>
                <a:spcPts val="280"/>
              </a:spcBef>
              <a:spcAft>
                <a:spcPts val="0"/>
              </a:spcAft>
              <a:buClr>
                <a:schemeClr val="dk1"/>
              </a:buClr>
              <a:buSzPts val="1400"/>
              <a:buFont typeface="Arial"/>
              <a:buNone/>
              <a:defRPr sz="1400"/>
            </a:lvl7pPr>
            <a:lvl8pPr marL="3657600" lvl="7" indent="-228600" algn="l">
              <a:spcBef>
                <a:spcPts val="280"/>
              </a:spcBef>
              <a:spcAft>
                <a:spcPts val="0"/>
              </a:spcAft>
              <a:buClr>
                <a:schemeClr val="dk1"/>
              </a:buClr>
              <a:buSzPts val="1400"/>
              <a:buFont typeface="Arial"/>
              <a:buNone/>
              <a:defRPr sz="1400"/>
            </a:lvl8pPr>
            <a:lvl9pPr marL="4114800" lvl="8" indent="-228600" algn="l">
              <a:spcBef>
                <a:spcPts val="280"/>
              </a:spcBef>
              <a:spcAft>
                <a:spcPts val="0"/>
              </a:spcAft>
              <a:buClr>
                <a:schemeClr val="dk1"/>
              </a:buClr>
              <a:buSzPts val="1400"/>
              <a:buFont typeface="Arial"/>
              <a:buNone/>
              <a:defRPr sz="1400"/>
            </a:lvl9pPr>
          </a:lstStyle>
          <a:p>
            <a:endParaRPr/>
          </a:p>
        </p:txBody>
      </p:sp>
      <p:sp>
        <p:nvSpPr>
          <p:cNvPr id="35" name="Google Shape;35;p5"/>
          <p:cNvSpPr txBox="1">
            <a:spLocks noGrp="1"/>
          </p:cNvSpPr>
          <p:nvPr>
            <p:ph type="dt" idx="10"/>
          </p:nvPr>
        </p:nvSpPr>
        <p:spPr>
          <a:xfrm>
            <a:off x="990600" y="6245225"/>
            <a:ext cx="16002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1143000" y="274638"/>
            <a:ext cx="7543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1371600" y="2743200"/>
            <a:ext cx="3543300" cy="3382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41" name="Google Shape;41;p6"/>
          <p:cNvSpPr txBox="1">
            <a:spLocks noGrp="1"/>
          </p:cNvSpPr>
          <p:nvPr>
            <p:ph type="body" idx="2"/>
          </p:nvPr>
        </p:nvSpPr>
        <p:spPr>
          <a:xfrm>
            <a:off x="5067300" y="2743200"/>
            <a:ext cx="3543300" cy="3382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42" name="Google Shape;42;p6"/>
          <p:cNvSpPr txBox="1">
            <a:spLocks noGrp="1"/>
          </p:cNvSpPr>
          <p:nvPr>
            <p:ph type="dt" idx="10"/>
          </p:nvPr>
        </p:nvSpPr>
        <p:spPr>
          <a:xfrm>
            <a:off x="1066800" y="6245225"/>
            <a:ext cx="15240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1143000" y="274638"/>
            <a:ext cx="7543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7" name="Google Shape;47;p7"/>
          <p:cNvSpPr txBox="1">
            <a:spLocks noGrp="1"/>
          </p:cNvSpPr>
          <p:nvPr>
            <p:ph type="body" idx="1"/>
          </p:nvPr>
        </p:nvSpPr>
        <p:spPr>
          <a:xfrm>
            <a:off x="1066800" y="1535113"/>
            <a:ext cx="3886200"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48" name="Google Shape;48;p7"/>
          <p:cNvSpPr txBox="1">
            <a:spLocks noGrp="1"/>
          </p:cNvSpPr>
          <p:nvPr>
            <p:ph type="body" idx="2"/>
          </p:nvPr>
        </p:nvSpPr>
        <p:spPr>
          <a:xfrm>
            <a:off x="1066800" y="2174875"/>
            <a:ext cx="3886200"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49" name="Google Shape;49;p7"/>
          <p:cNvSpPr txBox="1">
            <a:spLocks noGrp="1"/>
          </p:cNvSpPr>
          <p:nvPr>
            <p:ph type="body" idx="3"/>
          </p:nvPr>
        </p:nvSpPr>
        <p:spPr>
          <a:xfrm>
            <a:off x="5029200" y="1524000"/>
            <a:ext cx="38131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50" name="Google Shape;50;p7"/>
          <p:cNvSpPr txBox="1">
            <a:spLocks noGrp="1"/>
          </p:cNvSpPr>
          <p:nvPr>
            <p:ph type="body" idx="4"/>
          </p:nvPr>
        </p:nvSpPr>
        <p:spPr>
          <a:xfrm>
            <a:off x="5029200" y="2174875"/>
            <a:ext cx="3810000"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51" name="Google Shape;51;p7"/>
          <p:cNvSpPr txBox="1">
            <a:spLocks noGrp="1"/>
          </p:cNvSpPr>
          <p:nvPr>
            <p:ph type="dt" idx="10"/>
          </p:nvPr>
        </p:nvSpPr>
        <p:spPr>
          <a:xfrm>
            <a:off x="1066800" y="6245225"/>
            <a:ext cx="15240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8"/>
          <p:cNvSpPr txBox="1">
            <a:spLocks noGrp="1"/>
          </p:cNvSpPr>
          <p:nvPr>
            <p:ph type="title"/>
          </p:nvPr>
        </p:nvSpPr>
        <p:spPr>
          <a:xfrm>
            <a:off x="1143000" y="274638"/>
            <a:ext cx="7543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6" name="Google Shape;56;p8"/>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1066801" y="373579"/>
            <a:ext cx="2918624"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1" name="Google Shape;61;p9"/>
          <p:cNvSpPr txBox="1">
            <a:spLocks noGrp="1"/>
          </p:cNvSpPr>
          <p:nvPr>
            <p:ph type="body" idx="1"/>
          </p:nvPr>
        </p:nvSpPr>
        <p:spPr>
          <a:xfrm>
            <a:off x="4184650" y="373579"/>
            <a:ext cx="48069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SzPts val="3200"/>
              <a:buChar char="▪"/>
              <a:defRPr sz="3200"/>
            </a:lvl1pPr>
            <a:lvl2pPr marL="914400" lvl="1" indent="-406400" algn="l">
              <a:spcBef>
                <a:spcPts val="560"/>
              </a:spcBef>
              <a:spcAft>
                <a:spcPts val="0"/>
              </a:spcAft>
              <a:buSzPts val="2800"/>
              <a:buChar char="•"/>
              <a:defRPr sz="2800"/>
            </a:lvl2pPr>
            <a:lvl3pPr marL="1371600" lvl="2" indent="-381000" algn="l">
              <a:spcBef>
                <a:spcPts val="480"/>
              </a:spcBef>
              <a:spcAft>
                <a:spcPts val="0"/>
              </a:spcAft>
              <a:buClr>
                <a:schemeClr val="dk1"/>
              </a:buClr>
              <a:buSzPts val="2400"/>
              <a:buFont typeface="Arial"/>
              <a:buChar char="•"/>
              <a:defRPr sz="2400"/>
            </a:lvl3pPr>
            <a:lvl4pPr marL="1828800" lvl="3" indent="-355600" algn="l">
              <a:spcBef>
                <a:spcPts val="400"/>
              </a:spcBef>
              <a:spcAft>
                <a:spcPts val="0"/>
              </a:spcAft>
              <a:buClr>
                <a:schemeClr val="dk1"/>
              </a:buClr>
              <a:buSzPts val="2000"/>
              <a:buFont typeface="Arial"/>
              <a:buChar char="–"/>
              <a:defRPr sz="2000"/>
            </a:lvl4pPr>
            <a:lvl5pPr marL="2286000" lvl="4" indent="-355600" algn="l">
              <a:spcBef>
                <a:spcPts val="400"/>
              </a:spcBef>
              <a:spcAft>
                <a:spcPts val="0"/>
              </a:spcAft>
              <a:buClr>
                <a:schemeClr val="dk1"/>
              </a:buClr>
              <a:buSzPts val="2000"/>
              <a:buFont typeface="Arial"/>
              <a:buChar char="»"/>
              <a:defRPr sz="2000"/>
            </a:lvl5pPr>
            <a:lvl6pPr marL="2743200" lvl="5" indent="-355600" algn="l">
              <a:spcBef>
                <a:spcPts val="400"/>
              </a:spcBef>
              <a:spcAft>
                <a:spcPts val="0"/>
              </a:spcAft>
              <a:buClr>
                <a:schemeClr val="dk1"/>
              </a:buClr>
              <a:buSzPts val="2000"/>
              <a:buFont typeface="Arial"/>
              <a:buChar char="»"/>
              <a:defRPr sz="2000"/>
            </a:lvl6pPr>
            <a:lvl7pPr marL="3200400" lvl="6" indent="-355600" algn="l">
              <a:spcBef>
                <a:spcPts val="400"/>
              </a:spcBef>
              <a:spcAft>
                <a:spcPts val="0"/>
              </a:spcAft>
              <a:buClr>
                <a:schemeClr val="dk1"/>
              </a:buClr>
              <a:buSzPts val="2000"/>
              <a:buFont typeface="Arial"/>
              <a:buChar char="»"/>
              <a:defRPr sz="2000"/>
            </a:lvl7pPr>
            <a:lvl8pPr marL="3657600" lvl="7" indent="-355600" algn="l">
              <a:spcBef>
                <a:spcPts val="400"/>
              </a:spcBef>
              <a:spcAft>
                <a:spcPts val="0"/>
              </a:spcAft>
              <a:buClr>
                <a:schemeClr val="dk1"/>
              </a:buClr>
              <a:buSzPts val="2000"/>
              <a:buFont typeface="Arial"/>
              <a:buChar char="»"/>
              <a:defRPr sz="2000"/>
            </a:lvl8pPr>
            <a:lvl9pPr marL="4114800" lvl="8" indent="-355600" algn="l">
              <a:spcBef>
                <a:spcPts val="400"/>
              </a:spcBef>
              <a:spcAft>
                <a:spcPts val="0"/>
              </a:spcAft>
              <a:buClr>
                <a:schemeClr val="dk1"/>
              </a:buClr>
              <a:buSzPts val="2000"/>
              <a:buFont typeface="Arial"/>
              <a:buChar char="»"/>
              <a:defRPr sz="2000"/>
            </a:lvl9pPr>
          </a:lstStyle>
          <a:p>
            <a:endParaRPr/>
          </a:p>
        </p:txBody>
      </p:sp>
      <p:sp>
        <p:nvSpPr>
          <p:cNvPr id="62" name="Google Shape;62;p9"/>
          <p:cNvSpPr txBox="1">
            <a:spLocks noGrp="1"/>
          </p:cNvSpPr>
          <p:nvPr>
            <p:ph type="body" idx="2"/>
          </p:nvPr>
        </p:nvSpPr>
        <p:spPr>
          <a:xfrm>
            <a:off x="1066801" y="1535629"/>
            <a:ext cx="2918624"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400"/>
              <a:buNone/>
              <a:defRPr sz="1400"/>
            </a:lvl1pPr>
            <a:lvl2pPr marL="914400" lvl="1" indent="-228600" algn="l">
              <a:spcBef>
                <a:spcPts val="240"/>
              </a:spcBef>
              <a:spcAft>
                <a:spcPts val="0"/>
              </a:spcAft>
              <a:buSzPts val="1200"/>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63" name="Google Shape;63;p9"/>
          <p:cNvSpPr txBox="1">
            <a:spLocks noGrp="1"/>
          </p:cNvSpPr>
          <p:nvPr>
            <p:ph type="dt" idx="10"/>
          </p:nvPr>
        </p:nvSpPr>
        <p:spPr>
          <a:xfrm>
            <a:off x="1066800" y="6345238"/>
            <a:ext cx="20701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ftr" idx="11"/>
          </p:nvPr>
        </p:nvSpPr>
        <p:spPr>
          <a:xfrm>
            <a:off x="3733800" y="6345238"/>
            <a:ext cx="2809875"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9"/>
          <p:cNvSpPr txBox="1">
            <a:spLocks noGrp="1"/>
          </p:cNvSpPr>
          <p:nvPr>
            <p:ph type="sldNum" idx="12"/>
          </p:nvPr>
        </p:nvSpPr>
        <p:spPr>
          <a:xfrm>
            <a:off x="7162800" y="6345238"/>
            <a:ext cx="20701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8" name="Google Shape;68;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rgbClr val="FF9900"/>
              </a:buClr>
              <a:buSzPts val="3200"/>
              <a:buFont typeface="Noto Sans Symbols"/>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rgbClr val="CC6600"/>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69" name="Google Shape;69;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400"/>
              <a:buNone/>
              <a:defRPr sz="1400"/>
            </a:lvl1pPr>
            <a:lvl2pPr marL="914400" lvl="1" indent="-228600" algn="l">
              <a:spcBef>
                <a:spcPts val="240"/>
              </a:spcBef>
              <a:spcAft>
                <a:spcPts val="0"/>
              </a:spcAft>
              <a:buSzPts val="1200"/>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70" name="Google Shape;70;p10"/>
          <p:cNvSpPr txBox="1">
            <a:spLocks noGrp="1"/>
          </p:cNvSpPr>
          <p:nvPr>
            <p:ph type="dt" idx="10"/>
          </p:nvPr>
        </p:nvSpPr>
        <p:spPr>
          <a:xfrm>
            <a:off x="1066800" y="6245225"/>
            <a:ext cx="15240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11"/>
          <p:cNvSpPr txBox="1">
            <a:spLocks noGrp="1"/>
          </p:cNvSpPr>
          <p:nvPr>
            <p:ph type="title"/>
          </p:nvPr>
        </p:nvSpPr>
        <p:spPr>
          <a:xfrm>
            <a:off x="1143000" y="274638"/>
            <a:ext cx="7543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5" name="Google Shape;75;p11"/>
          <p:cNvSpPr txBox="1">
            <a:spLocks noGrp="1"/>
          </p:cNvSpPr>
          <p:nvPr>
            <p:ph type="body" idx="1"/>
          </p:nvPr>
        </p:nvSpPr>
        <p:spPr>
          <a:xfrm rot="5400000">
            <a:off x="3299618" y="815181"/>
            <a:ext cx="3382963" cy="72390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6" name="Google Shape;76;p11"/>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143000" y="274638"/>
            <a:ext cx="75438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1371600" y="2743200"/>
            <a:ext cx="7239000" cy="3382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rgbClr val="FF9900"/>
              </a:buClr>
              <a:buSzPts val="3200"/>
              <a:buFont typeface="Noto Sans Symbols"/>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rgbClr val="CC6600"/>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1"/>
          <p:cNvPicPr preferRelativeResize="0"/>
          <p:nvPr/>
        </p:nvPicPr>
        <p:blipFill rotWithShape="1">
          <a:blip r:embed="rId17">
            <a:alphaModFix/>
          </a:blip>
          <a:srcRect/>
          <a:stretch/>
        </p:blipFill>
        <p:spPr>
          <a:xfrm>
            <a:off x="0" y="0"/>
            <a:ext cx="9906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91"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nationalcenterdvtraumamh.us4.list-manage.com/track/click?u=7d123b3bc6efba6e11d584a32&amp;id=756185fe93&amp;e=052e907a37" TargetMode="External"/><Relationship Id="rId3" Type="http://schemas.openxmlformats.org/officeDocument/2006/relationships/hyperlink" Target="http://www.nationalcenterdvtraumamh.org/wp-content/uploads/2019/09/ACF-SAMHSA-Signed-Intersection-of-DV-MH-SU-01.18.2019.pdf" TargetMode="External"/><Relationship Id="rId7" Type="http://schemas.openxmlformats.org/officeDocument/2006/relationships/hyperlink" Target="https://nationalcenterdvtraumamh.us4.list-manage.com/track/click?u=7d123b3bc6efba6e11d584a32&amp;id=53bf1e5f85&amp;e=052e907a37"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bit.ly/2Ong9Q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hyperlink" Target="https://bit.ly/2Ong9QL" TargetMode="External"/><Relationship Id="rId5" Type="http://schemas.openxmlformats.org/officeDocument/2006/relationships/hyperlink" Target="mailto:cwarshaw@ncdvtmh.org" TargetMode="External"/><Relationship Id="rId4" Type="http://schemas.openxmlformats.org/officeDocument/2006/relationships/hyperlink" Target="http://www.nationalcenterdvtraumamh.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4"/>
          <p:cNvSpPr txBox="1">
            <a:spLocks noGrp="1"/>
          </p:cNvSpPr>
          <p:nvPr>
            <p:ph type="ctrTitle"/>
          </p:nvPr>
        </p:nvSpPr>
        <p:spPr>
          <a:xfrm>
            <a:off x="1143000" y="2067745"/>
            <a:ext cx="7378148" cy="3612634"/>
          </a:xfrm>
          <a:prstGeom prst="rect">
            <a:avLst/>
          </a:prstGeom>
          <a:noFill/>
          <a:ln>
            <a:noFill/>
          </a:ln>
        </p:spPr>
        <p:txBody>
          <a:bodyPr spcFirstLastPara="1" wrap="square" lIns="91425" tIns="45700" rIns="91425" bIns="45700" anchor="ctr" anchorCtr="0">
            <a:noAutofit/>
          </a:bodyPr>
          <a:lstStyle/>
          <a:p>
            <a:pPr lvl="0" algn="l" rtl="0">
              <a:spcBef>
                <a:spcPts val="0"/>
              </a:spcBef>
              <a:spcAft>
                <a:spcPts val="0"/>
              </a:spcAft>
              <a:buNone/>
              <a:tabLst>
                <a:tab pos="4683125" algn="l"/>
              </a:tabLst>
            </a:pPr>
            <a:r>
              <a:rPr lang="en-US" sz="3200" b="1" dirty="0"/>
              <a:t>Information Memorandum</a:t>
            </a:r>
            <a:r>
              <a:rPr lang="en-US" sz="3200" dirty="0"/>
              <a:t> </a:t>
            </a:r>
            <a:r>
              <a:rPr lang="en-US" sz="3200" b="1" dirty="0"/>
              <a:t>on the Intersections of Domestic Violence, Mental Health and Substance Use</a:t>
            </a:r>
            <a:br>
              <a:rPr lang="en-US" sz="2500" b="1" dirty="0"/>
            </a:br>
            <a:br>
              <a:rPr lang="en-US" sz="2500" b="1" dirty="0"/>
            </a:br>
            <a:r>
              <a:rPr lang="en-US" sz="2300" b="1" i="1" dirty="0"/>
              <a:t>Issued by the: </a:t>
            </a:r>
            <a:br>
              <a:rPr lang="en-US" sz="2300" b="1" i="1" dirty="0"/>
            </a:br>
            <a:r>
              <a:rPr lang="en-US" sz="2300" dirty="0"/>
              <a:t>Administration for Children and Families (ACF) </a:t>
            </a:r>
            <a:endParaRPr sz="2300" dirty="0"/>
          </a:p>
          <a:p>
            <a:pPr marL="0" lvl="0" indent="0" algn="l" rtl="0">
              <a:spcBef>
                <a:spcPts val="0"/>
              </a:spcBef>
              <a:spcAft>
                <a:spcPts val="0"/>
              </a:spcAft>
              <a:buNone/>
            </a:pPr>
            <a:r>
              <a:rPr lang="en-US" sz="2300" dirty="0"/>
              <a:t>Substance Abuse and Mental Health Services Administration (SAMHSA) </a:t>
            </a:r>
            <a:br>
              <a:rPr lang="en-US" sz="2300" dirty="0"/>
            </a:br>
            <a:br>
              <a:rPr lang="en-US" sz="2300" dirty="0"/>
            </a:br>
            <a:r>
              <a:rPr lang="en-US" sz="2300" b="1" dirty="0"/>
              <a:t>U.S. Department of Health </a:t>
            </a:r>
            <a:br>
              <a:rPr lang="en-US" sz="2300" b="1" dirty="0"/>
            </a:br>
            <a:r>
              <a:rPr lang="en-US" sz="2300" b="1" dirty="0"/>
              <a:t>and Human Services (DHHS</a:t>
            </a:r>
            <a:r>
              <a:rPr lang="en-US" sz="2500" b="1" dirty="0"/>
              <a:t>) </a:t>
            </a:r>
            <a:endParaRPr sz="2500" b="1" dirty="0"/>
          </a:p>
        </p:txBody>
      </p:sp>
      <p:pic>
        <p:nvPicPr>
          <p:cNvPr id="279" name="Google Shape;279;p44" descr="::::::Desktop:NCDVTMH_Logo_Bar.png"/>
          <p:cNvPicPr preferRelativeResize="0"/>
          <p:nvPr/>
        </p:nvPicPr>
        <p:blipFill rotWithShape="1">
          <a:blip r:embed="rId3">
            <a:alphaModFix/>
          </a:blip>
          <a:srcRect b="11110"/>
          <a:stretch/>
        </p:blipFill>
        <p:spPr>
          <a:xfrm>
            <a:off x="838200" y="-228600"/>
            <a:ext cx="6781800" cy="1600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6"/>
          <p:cNvSpPr/>
          <p:nvPr/>
        </p:nvSpPr>
        <p:spPr>
          <a:xfrm>
            <a:off x="1135925" y="87275"/>
            <a:ext cx="7855800" cy="2637300"/>
          </a:xfrm>
          <a:prstGeom prst="downArrowCallout">
            <a:avLst>
              <a:gd name="adj1" fmla="val 25000"/>
              <a:gd name="adj2" fmla="val 25000"/>
              <a:gd name="adj3" fmla="val 25000"/>
              <a:gd name="adj4" fmla="val 64977"/>
            </a:avLst>
          </a:prstGeom>
          <a:gradFill>
            <a:gsLst>
              <a:gs pos="0">
                <a:srgbClr val="FFFFFF"/>
              </a:gs>
              <a:gs pos="100000">
                <a:srgbClr val="A8CF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46"/>
          <p:cNvSpPr txBox="1">
            <a:spLocks noGrp="1"/>
          </p:cNvSpPr>
          <p:nvPr>
            <p:ph type="title" idx="4294967295"/>
          </p:nvPr>
        </p:nvSpPr>
        <p:spPr>
          <a:xfrm>
            <a:off x="1143000" y="350850"/>
            <a:ext cx="7848600" cy="1097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2500" b="1" dirty="0"/>
              <a:t>Domestic violence can have traumatic mental health and substance use effects, and is prevalent among people accessing mental health </a:t>
            </a:r>
            <a:br>
              <a:rPr lang="en-US" sz="2500" b="1" dirty="0"/>
            </a:br>
            <a:r>
              <a:rPr lang="en-US" sz="2500" b="1" dirty="0"/>
              <a:t>and substance use treatment </a:t>
            </a:r>
            <a:endParaRPr sz="2500" b="1" dirty="0"/>
          </a:p>
        </p:txBody>
      </p:sp>
      <p:pic>
        <p:nvPicPr>
          <p:cNvPr id="2" name="Picture 1" descr="Screen Shot 2019-09-25 at 12.22.0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3077" y="2821563"/>
            <a:ext cx="3884838" cy="3874560"/>
          </a:xfrm>
          <a:prstGeom prst="rect">
            <a:avLst/>
          </a:prstGeom>
        </p:spPr>
      </p:pic>
      <p:pic>
        <p:nvPicPr>
          <p:cNvPr id="3" name="Picture 2" descr="Screen Shot 2019-09-25 at 12.23.3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3458" y="2810400"/>
            <a:ext cx="3868286" cy="3888835"/>
          </a:xfrm>
          <a:prstGeom prst="rect">
            <a:avLst/>
          </a:prstGeom>
        </p:spPr>
      </p:pic>
    </p:spTree>
    <p:extLst>
      <p:ext uri="{BB962C8B-B14F-4D97-AF65-F5344CB8AC3E}">
        <p14:creationId xmlns:p14="http://schemas.microsoft.com/office/powerpoint/2010/main" val="1049170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48"/>
          <p:cNvSpPr txBox="1">
            <a:spLocks noGrp="1"/>
          </p:cNvSpPr>
          <p:nvPr>
            <p:ph type="title"/>
          </p:nvPr>
        </p:nvSpPr>
        <p:spPr>
          <a:xfrm>
            <a:off x="1143000" y="122259"/>
            <a:ext cx="7848600" cy="2002800"/>
          </a:xfrm>
          <a:prstGeom prst="rect">
            <a:avLst/>
          </a:prstGeom>
          <a:noFill/>
          <a:ln>
            <a:solidFill>
              <a:srgbClr val="F5930F"/>
            </a:solidFill>
          </a:ln>
        </p:spPr>
        <p:txBody>
          <a:bodyPr spcFirstLastPara="1" wrap="square" lIns="91425" tIns="45700" rIns="91425" bIns="45700" anchor="ctr" anchorCtr="0">
            <a:noAutofit/>
          </a:bodyPr>
          <a:lstStyle/>
          <a:p>
            <a:pPr marL="0" lvl="0" indent="0" algn="l" rtl="0">
              <a:spcBef>
                <a:spcPts val="0"/>
              </a:spcBef>
              <a:spcAft>
                <a:spcPts val="0"/>
              </a:spcAft>
              <a:buNone/>
            </a:pPr>
            <a:r>
              <a:rPr lang="en-US" sz="3000" b="1" dirty="0"/>
              <a:t>Domestic violence is often targeted toward undermining a partner’s </a:t>
            </a:r>
            <a:br>
              <a:rPr lang="en-US" sz="3000" b="1" dirty="0"/>
            </a:br>
            <a:r>
              <a:rPr lang="en-US" sz="3000" b="1" dirty="0"/>
              <a:t>mental health or substance use disorder treatment and recovery</a:t>
            </a:r>
            <a:endParaRPr sz="3000" b="1" dirty="0"/>
          </a:p>
        </p:txBody>
      </p:sp>
      <p:sp>
        <p:nvSpPr>
          <p:cNvPr id="313" name="Google Shape;313;p48"/>
          <p:cNvSpPr/>
          <p:nvPr/>
        </p:nvSpPr>
        <p:spPr>
          <a:xfrm>
            <a:off x="5293009" y="2668521"/>
            <a:ext cx="3306706" cy="3446431"/>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id="{3FAA8A1D-03B0-DE4D-8403-41C609C00743}"/>
              </a:ext>
            </a:extLst>
          </p:cNvPr>
          <p:cNvPicPr>
            <a:picLocks noChangeAspect="1"/>
          </p:cNvPicPr>
          <p:nvPr/>
        </p:nvPicPr>
        <p:blipFill>
          <a:blip r:embed="rId3">
            <a:extLst>
              <a:ext uri="{BEBA8EAE-BF5A-486C-A8C5-ECC9F3942E4B}">
                <a14:imgProps xmlns:a14="http://schemas.microsoft.com/office/drawing/2010/main">
                  <a14:imgLayer>
                    <a14:imgEffect>
                      <a14:sharpenSoften amount="26000"/>
                    </a14:imgEffect>
                  </a14:imgLayer>
                </a14:imgProps>
              </a:ext>
            </a:extLst>
          </a:blip>
          <a:stretch>
            <a:fillRect/>
          </a:stretch>
        </p:blipFill>
        <p:spPr>
          <a:xfrm>
            <a:off x="1490988" y="2864758"/>
            <a:ext cx="3008443" cy="3250193"/>
          </a:xfrm>
          <a:prstGeom prst="rect">
            <a:avLst/>
          </a:prstGeom>
        </p:spPr>
      </p:pic>
      <p:pic>
        <p:nvPicPr>
          <p:cNvPr id="5" name="Picture 4">
            <a:extLst>
              <a:ext uri="{FF2B5EF4-FFF2-40B4-BE49-F238E27FC236}">
                <a16:creationId xmlns:a16="http://schemas.microsoft.com/office/drawing/2014/main" id="{5F44A211-A2D2-E540-8649-080D53B2A616}"/>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sharpenSoften amount="30000"/>
                    </a14:imgEffect>
                  </a14:imgLayer>
                </a14:imgProps>
              </a:ext>
              <a:ext uri="{28A0092B-C50C-407E-A947-70E740481C1C}">
                <a14:useLocalDpi xmlns:a14="http://schemas.microsoft.com/office/drawing/2010/main"/>
              </a:ext>
            </a:extLst>
          </a:blip>
          <a:srcRect/>
          <a:stretch/>
        </p:blipFill>
        <p:spPr>
          <a:xfrm>
            <a:off x="5529406" y="3017094"/>
            <a:ext cx="2849468" cy="2861192"/>
          </a:xfrm>
          <a:prstGeom prst="rect">
            <a:avLst/>
          </a:prstGeom>
          <a:ln w="76200">
            <a:solidFill>
              <a:schemeClr val="accent1">
                <a:lumMod val="25000"/>
              </a:schemeClr>
            </a:solidFill>
            <a:prstDash val="dash"/>
          </a:ln>
        </p:spPr>
      </p:pic>
    </p:spTree>
    <p:extLst>
      <p:ext uri="{BB962C8B-B14F-4D97-AF65-F5344CB8AC3E}">
        <p14:creationId xmlns:p14="http://schemas.microsoft.com/office/powerpoint/2010/main" val="251382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7"/>
          <p:cNvSpPr/>
          <p:nvPr/>
        </p:nvSpPr>
        <p:spPr>
          <a:xfrm>
            <a:off x="1496525" y="3717975"/>
            <a:ext cx="7053200" cy="2484275"/>
          </a:xfrm>
          <a:prstGeom prst="flowChartManualInput">
            <a:avLst/>
          </a:prstGeom>
          <a:gradFill>
            <a:gsLst>
              <a:gs pos="0">
                <a:srgbClr val="FFFFFF"/>
              </a:gs>
              <a:gs pos="100000">
                <a:srgbClr val="A8CFD4"/>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47"/>
          <p:cNvSpPr txBox="1">
            <a:spLocks noGrp="1"/>
          </p:cNvSpPr>
          <p:nvPr>
            <p:ph type="title"/>
          </p:nvPr>
        </p:nvSpPr>
        <p:spPr>
          <a:xfrm>
            <a:off x="1219200" y="514850"/>
            <a:ext cx="7543800" cy="3344400"/>
          </a:xfrm>
          <a:prstGeom prst="rect">
            <a:avLst/>
          </a:prstGeom>
          <a:noFill/>
          <a:ln>
            <a:noFill/>
          </a:ln>
        </p:spPr>
        <p:txBody>
          <a:bodyPr spcFirstLastPara="1" wrap="square" lIns="91425" tIns="45700" rIns="91425" bIns="45700" anchor="ctr" anchorCtr="0">
            <a:noAutofit/>
          </a:bodyPr>
          <a:lstStyle/>
          <a:p>
            <a:pPr marL="0" lvl="0" indent="0" algn="l" rtl="0">
              <a:spcBef>
                <a:spcPts val="1080"/>
              </a:spcBef>
              <a:spcAft>
                <a:spcPts val="0"/>
              </a:spcAft>
              <a:buNone/>
            </a:pPr>
            <a:r>
              <a:rPr lang="en-US" sz="3800" b="1" dirty="0">
                <a:solidFill>
                  <a:schemeClr val="dk1"/>
                </a:solidFill>
              </a:rPr>
              <a:t>Experiencing a mental health or substance use disorder places individuals at greater risk for being controlled by an abusive partner</a:t>
            </a:r>
            <a:endParaRPr sz="3800" b="1" dirty="0">
              <a:solidFill>
                <a:schemeClr val="dk1"/>
              </a:solidFill>
            </a:endParaRPr>
          </a:p>
          <a:p>
            <a:pPr marL="0" lvl="0" indent="0" algn="ctr" rtl="0">
              <a:spcBef>
                <a:spcPts val="0"/>
              </a:spcBef>
              <a:spcAft>
                <a:spcPts val="0"/>
              </a:spcAft>
              <a:buNone/>
            </a:pPr>
            <a:endParaRPr sz="4200" b="1" dirty="0"/>
          </a:p>
        </p:txBody>
      </p:sp>
      <p:sp>
        <p:nvSpPr>
          <p:cNvPr id="305" name="Google Shape;305;p47"/>
          <p:cNvSpPr txBox="1">
            <a:spLocks noGrp="1"/>
          </p:cNvSpPr>
          <p:nvPr>
            <p:ph type="body" idx="1"/>
          </p:nvPr>
        </p:nvSpPr>
        <p:spPr>
          <a:xfrm>
            <a:off x="1371600" y="4340750"/>
            <a:ext cx="7239000" cy="1937700"/>
          </a:xfrm>
          <a:prstGeom prst="rect">
            <a:avLst/>
          </a:prstGeom>
          <a:noFill/>
          <a:ln>
            <a:noFill/>
          </a:ln>
        </p:spPr>
        <p:txBody>
          <a:bodyPr spcFirstLastPara="1" wrap="square" lIns="91425" tIns="45700" rIns="91425" bIns="45700" anchor="t" anchorCtr="0">
            <a:noAutofit/>
          </a:bodyPr>
          <a:lstStyle/>
          <a:p>
            <a:pPr marL="342900" lvl="0" indent="0" algn="l" rtl="0">
              <a:spcBef>
                <a:spcPts val="0"/>
              </a:spcBef>
              <a:spcAft>
                <a:spcPts val="0"/>
              </a:spcAft>
              <a:buNone/>
            </a:pPr>
            <a:r>
              <a:rPr lang="en-US" sz="2400" b="1"/>
              <a:t>Stigma</a:t>
            </a:r>
            <a:r>
              <a:rPr lang="en-US" sz="2400"/>
              <a:t> associated with substance use and mental illness contributes to the effectiveness of abusive tactics and can create barriers for survivors when they seek help </a:t>
            </a:r>
            <a:endParaRPr/>
          </a:p>
        </p:txBody>
      </p:sp>
    </p:spTree>
    <p:extLst>
      <p:ext uri="{BB962C8B-B14F-4D97-AF65-F5344CB8AC3E}">
        <p14:creationId xmlns:p14="http://schemas.microsoft.com/office/powerpoint/2010/main" val="371790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424224-E658-DD4C-837A-4346C5B3BBC5}"/>
              </a:ext>
            </a:extLst>
          </p:cNvPr>
          <p:cNvSpPr>
            <a:spLocks noGrp="1"/>
          </p:cNvSpPr>
          <p:nvPr>
            <p:ph type="body" idx="1"/>
          </p:nvPr>
        </p:nvSpPr>
        <p:spPr>
          <a:xfrm>
            <a:off x="1185077" y="140678"/>
            <a:ext cx="7696200" cy="5944438"/>
          </a:xfrm>
        </p:spPr>
        <p:txBody>
          <a:bodyPr/>
          <a:lstStyle/>
          <a:p>
            <a:pPr marL="114300" indent="0">
              <a:spcAft>
                <a:spcPts val="1200"/>
              </a:spcAft>
              <a:buNone/>
            </a:pPr>
            <a:r>
              <a:rPr lang="en-US" dirty="0"/>
              <a:t>In order to address these critical intersections, </a:t>
            </a:r>
            <a:r>
              <a:rPr lang="en-US" b="1" dirty="0">
                <a:solidFill>
                  <a:schemeClr val="bg2"/>
                </a:solidFill>
              </a:rPr>
              <a:t>SAMHSA and ACF </a:t>
            </a:r>
            <a:r>
              <a:rPr lang="en-US" dirty="0">
                <a:solidFill>
                  <a:schemeClr val="bg2"/>
                </a:solidFill>
              </a:rPr>
              <a:t>have issued an </a:t>
            </a:r>
            <a:r>
              <a:rPr lang="en-US" dirty="0"/>
              <a:t>Information Memorandum on DV, substance use and mental health, in collaboration with NCDVTMH.</a:t>
            </a:r>
          </a:p>
          <a:p>
            <a:pPr marL="695325" indent="-592138">
              <a:spcBef>
                <a:spcPts val="960"/>
              </a:spcBef>
              <a:spcAft>
                <a:spcPts val="1800"/>
              </a:spcAft>
              <a:buNone/>
            </a:pPr>
            <a:r>
              <a:rPr lang="en-US" b="1" dirty="0"/>
              <a:t>The Information Memo provides:</a:t>
            </a:r>
          </a:p>
          <a:p>
            <a:pPr marL="3443288" indent="-312738">
              <a:buSzPct val="100000"/>
              <a:buFont typeface="Arial" panose="020B0604020202020204" pitchFamily="34" charset="0"/>
              <a:buChar char="•"/>
            </a:pPr>
            <a:r>
              <a:rPr lang="en-US" sz="2800" dirty="0"/>
              <a:t>research, </a:t>
            </a:r>
          </a:p>
          <a:p>
            <a:pPr marL="3443288" indent="-312738">
              <a:buSzPct val="100000"/>
              <a:buFont typeface="Arial" panose="020B0604020202020204" pitchFamily="34" charset="0"/>
              <a:buChar char="•"/>
            </a:pPr>
            <a:r>
              <a:rPr lang="en-US" sz="2800" dirty="0"/>
              <a:t>resources, and </a:t>
            </a:r>
          </a:p>
          <a:p>
            <a:pPr marL="3443288" indent="-312738">
              <a:buSzPct val="100000"/>
              <a:buFont typeface="Arial" panose="020B0604020202020204" pitchFamily="34" charset="0"/>
              <a:buChar char="•"/>
            </a:pPr>
            <a:r>
              <a:rPr lang="en-US" sz="2800" dirty="0"/>
              <a:t>recommendations for state and local providers and systems</a:t>
            </a:r>
            <a:r>
              <a:rPr lang="en-US" dirty="0"/>
              <a:t>. </a:t>
            </a:r>
          </a:p>
          <a:p>
            <a:endParaRPr lang="en-US" dirty="0"/>
          </a:p>
        </p:txBody>
      </p:sp>
      <p:pic>
        <p:nvPicPr>
          <p:cNvPr id="5" name="Google Shape;331;p50">
            <a:extLst>
              <a:ext uri="{FF2B5EF4-FFF2-40B4-BE49-F238E27FC236}">
                <a16:creationId xmlns:a16="http://schemas.microsoft.com/office/drawing/2014/main" id="{4AADE002-5AE7-404F-BB3B-3DCD6F699DC1}"/>
              </a:ext>
            </a:extLst>
          </p:cNvPr>
          <p:cNvPicPr preferRelativeResize="0"/>
          <p:nvPr/>
        </p:nvPicPr>
        <p:blipFill rotWithShape="1">
          <a:blip r:embed="rId3">
            <a:alphaModFix/>
          </a:blip>
          <a:srcRect l="2027" t="2068" r="2352" b="2183"/>
          <a:stretch/>
        </p:blipFill>
        <p:spPr>
          <a:xfrm>
            <a:off x="1941223" y="3598763"/>
            <a:ext cx="2074090" cy="2854788"/>
          </a:xfrm>
          <a:prstGeom prst="rect">
            <a:avLst/>
          </a:prstGeom>
          <a:noFill/>
          <a:ln w="9525" cap="flat" cmpd="sng">
            <a:solidFill>
              <a:srgbClr val="E69138"/>
            </a:solidFill>
            <a:prstDash val="solid"/>
            <a:round/>
            <a:headEnd type="none" w="sm" len="sm"/>
            <a:tailEnd type="none" w="sm" len="sm"/>
          </a:ln>
        </p:spPr>
      </p:pic>
      <p:sp>
        <p:nvSpPr>
          <p:cNvPr id="6" name="Line 4">
            <a:extLst>
              <a:ext uri="{FF2B5EF4-FFF2-40B4-BE49-F238E27FC236}">
                <a16:creationId xmlns:a16="http://schemas.microsoft.com/office/drawing/2014/main" id="{57034E53-28B5-6A46-9605-A69B1818F569}"/>
              </a:ext>
            </a:extLst>
          </p:cNvPr>
          <p:cNvSpPr>
            <a:spLocks noChangeShapeType="1"/>
          </p:cNvSpPr>
          <p:nvPr/>
        </p:nvSpPr>
        <p:spPr bwMode="auto">
          <a:xfrm>
            <a:off x="1185077" y="2814101"/>
            <a:ext cx="7696200" cy="0"/>
          </a:xfrm>
          <a:prstGeom prst="line">
            <a:avLst/>
          </a:prstGeom>
          <a:noFill/>
          <a:ln w="57150">
            <a:solidFill>
              <a:srgbClr val="FF99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Tree>
    <p:extLst>
      <p:ext uri="{BB962C8B-B14F-4D97-AF65-F5344CB8AC3E}">
        <p14:creationId xmlns:p14="http://schemas.microsoft.com/office/powerpoint/2010/main" val="1857845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50"/>
          <p:cNvSpPr txBox="1">
            <a:spLocks noGrp="1"/>
          </p:cNvSpPr>
          <p:nvPr>
            <p:ph type="title"/>
          </p:nvPr>
        </p:nvSpPr>
        <p:spPr>
          <a:xfrm>
            <a:off x="1111173" y="124896"/>
            <a:ext cx="8245098"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3100" b="1" dirty="0"/>
              <a:t>Purpose of the Information Memorandum</a:t>
            </a:r>
            <a:endParaRPr sz="3100" b="1" dirty="0"/>
          </a:p>
        </p:txBody>
      </p:sp>
      <p:sp>
        <p:nvSpPr>
          <p:cNvPr id="329" name="Google Shape;329;p50"/>
          <p:cNvSpPr txBox="1">
            <a:spLocks noGrp="1"/>
          </p:cNvSpPr>
          <p:nvPr>
            <p:ph type="body" idx="1"/>
          </p:nvPr>
        </p:nvSpPr>
        <p:spPr>
          <a:xfrm>
            <a:off x="1111173" y="1267896"/>
            <a:ext cx="7970834" cy="2752090"/>
          </a:xfrm>
          <a:prstGeom prst="rect">
            <a:avLst/>
          </a:prstGeom>
          <a:noFill/>
          <a:ln>
            <a:noFill/>
          </a:ln>
        </p:spPr>
        <p:txBody>
          <a:bodyPr spcFirstLastPara="1" wrap="square" lIns="91425" tIns="45700" rIns="91425" bIns="45700" anchor="t" anchorCtr="0">
            <a:noAutofit/>
          </a:bodyPr>
          <a:lstStyle/>
          <a:p>
            <a:pPr marL="114300" indent="0">
              <a:spcBef>
                <a:spcPts val="600"/>
              </a:spcBef>
              <a:buNone/>
            </a:pPr>
            <a:r>
              <a:rPr lang="en-US" sz="2400" b="1" dirty="0"/>
              <a:t>Provide State Mental Health and Substance Use Disorder Treatment Directors with:</a:t>
            </a:r>
          </a:p>
          <a:p>
            <a:pPr marL="635000" lvl="1" indent="-347663">
              <a:spcBef>
                <a:spcPts val="600"/>
              </a:spcBef>
            </a:pPr>
            <a:r>
              <a:rPr lang="en-US" sz="1800" dirty="0"/>
              <a:t>Information about domestic violence, including the prevalence of DV among individuals receiving services in mental health and substance use disorder treatment settings</a:t>
            </a:r>
          </a:p>
          <a:p>
            <a:pPr marL="635000" lvl="1" indent="-347663">
              <a:spcBef>
                <a:spcPts val="600"/>
              </a:spcBef>
            </a:pPr>
            <a:r>
              <a:rPr lang="en-US" sz="1800" dirty="0"/>
              <a:t>Evidence of the impact of DV on substance use and mental health</a:t>
            </a:r>
          </a:p>
          <a:p>
            <a:pPr marL="635000" lvl="1" indent="-347663">
              <a:spcBef>
                <a:spcPts val="600"/>
              </a:spcBef>
              <a:spcAft>
                <a:spcPts val="600"/>
              </a:spcAft>
            </a:pPr>
            <a:r>
              <a:rPr lang="en-US" sz="1800" dirty="0"/>
              <a:t>Available training, resources and potential partners for developing effective responses to individuals and families experiencing DV</a:t>
            </a:r>
            <a:endParaRPr lang="en-US" sz="2400" dirty="0"/>
          </a:p>
          <a:p>
            <a:pPr marL="114300" indent="0">
              <a:spcBef>
                <a:spcPts val="600"/>
              </a:spcBef>
              <a:buNone/>
            </a:pPr>
            <a:r>
              <a:rPr lang="en-US" sz="2400" b="1" dirty="0"/>
              <a:t>Provide State Family Violence Prevention and Services Act Administrators with:</a:t>
            </a:r>
          </a:p>
          <a:p>
            <a:pPr marL="635000" lvl="1" indent="-361950">
              <a:spcBef>
                <a:spcPts val="600"/>
              </a:spcBef>
            </a:pPr>
            <a:r>
              <a:rPr lang="en-US" sz="1800" dirty="0"/>
              <a:t>Information about the mental health and substance use effects of domestic violence</a:t>
            </a:r>
          </a:p>
          <a:p>
            <a:pPr marL="635000" lvl="1" indent="-361950">
              <a:spcBef>
                <a:spcPts val="600"/>
              </a:spcBef>
            </a:pPr>
            <a:r>
              <a:rPr lang="en-US" sz="1800" dirty="0"/>
              <a:t>Available training, resources, and potential partners for supporting DV programs in responding effectively to survivors, youth, and children experiencing the mental health and substance use-related consequences of DV</a:t>
            </a:r>
          </a:p>
          <a:p>
            <a:endParaRPr lang="en-US" sz="2000" dirty="0"/>
          </a:p>
        </p:txBody>
      </p:sp>
      <p:cxnSp>
        <p:nvCxnSpPr>
          <p:cNvPr id="330" name="Google Shape;330;p50"/>
          <p:cNvCxnSpPr/>
          <p:nvPr/>
        </p:nvCxnSpPr>
        <p:spPr>
          <a:xfrm>
            <a:off x="1257300" y="1143910"/>
            <a:ext cx="7696200" cy="0"/>
          </a:xfrm>
          <a:prstGeom prst="straightConnector1">
            <a:avLst/>
          </a:prstGeom>
          <a:noFill/>
          <a:ln w="57150" cap="flat" cmpd="sng">
            <a:solidFill>
              <a:srgbClr val="FF9900"/>
            </a:solidFill>
            <a:prstDash val="solid"/>
            <a:round/>
            <a:headEnd type="none" w="med" len="med"/>
            <a:tailEnd type="none" w="med" len="med"/>
          </a:ln>
        </p:spPr>
      </p:cxnSp>
    </p:spTree>
    <p:extLst>
      <p:ext uri="{BB962C8B-B14F-4D97-AF65-F5344CB8AC3E}">
        <p14:creationId xmlns:p14="http://schemas.microsoft.com/office/powerpoint/2010/main" val="2960224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50"/>
          <p:cNvSpPr txBox="1">
            <a:spLocks noGrp="1"/>
          </p:cNvSpPr>
          <p:nvPr>
            <p:ph type="title"/>
          </p:nvPr>
        </p:nvSpPr>
        <p:spPr>
          <a:xfrm>
            <a:off x="1066800" y="97577"/>
            <a:ext cx="80772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2800" b="1" dirty="0"/>
              <a:t>Here’s What You Can Do</a:t>
            </a:r>
            <a:endParaRPr b="1" dirty="0"/>
          </a:p>
        </p:txBody>
      </p:sp>
      <p:sp>
        <p:nvSpPr>
          <p:cNvPr id="329" name="Google Shape;329;p50"/>
          <p:cNvSpPr txBox="1">
            <a:spLocks noGrp="1"/>
          </p:cNvSpPr>
          <p:nvPr>
            <p:ph type="body" idx="1"/>
          </p:nvPr>
        </p:nvSpPr>
        <p:spPr>
          <a:xfrm>
            <a:off x="3668719" y="1332289"/>
            <a:ext cx="5217154" cy="2752090"/>
          </a:xfrm>
          <a:prstGeom prst="rect">
            <a:avLst/>
          </a:prstGeom>
          <a:noFill/>
          <a:ln>
            <a:noFill/>
          </a:ln>
        </p:spPr>
        <p:txBody>
          <a:bodyPr spcFirstLastPara="1" wrap="square" lIns="91425" tIns="45700" rIns="91425" bIns="45700" anchor="t" anchorCtr="0">
            <a:noAutofit/>
          </a:bodyPr>
          <a:lstStyle/>
          <a:p>
            <a:r>
              <a:rPr lang="en-US" sz="2200" dirty="0"/>
              <a:t>Download the full Information Memorandum at </a:t>
            </a:r>
            <a:r>
              <a:rPr lang="en-US" sz="2200" u="sng" dirty="0">
                <a:hlinkClick r:id="rId3"/>
              </a:rPr>
              <a:t>bit.ly/DVcollaboration</a:t>
            </a:r>
            <a:r>
              <a:rPr lang="en-US" sz="2200" dirty="0">
                <a:hlinkClick r:id="rId3"/>
              </a:rPr>
              <a:t> </a:t>
            </a:r>
            <a:endParaRPr lang="en-US" sz="2200" dirty="0"/>
          </a:p>
          <a:p>
            <a:endParaRPr lang="en-US" sz="2200" dirty="0"/>
          </a:p>
          <a:p>
            <a:r>
              <a:rPr lang="en-US" sz="2200" dirty="0"/>
              <a:t>View our Partners Guide with suggested talking points, social media posts and infographics at: </a:t>
            </a:r>
            <a:r>
              <a:rPr lang="en-US" sz="2000" dirty="0">
                <a:hlinkClick r:id="rId4"/>
              </a:rPr>
              <a:t>https://bit.ly/2Ong9QL</a:t>
            </a:r>
            <a:endParaRPr lang="en-US" sz="2200" dirty="0"/>
          </a:p>
        </p:txBody>
      </p:sp>
      <p:cxnSp>
        <p:nvCxnSpPr>
          <p:cNvPr id="330" name="Google Shape;330;p50"/>
          <p:cNvCxnSpPr/>
          <p:nvPr/>
        </p:nvCxnSpPr>
        <p:spPr>
          <a:xfrm>
            <a:off x="1155451" y="1089664"/>
            <a:ext cx="7696200" cy="0"/>
          </a:xfrm>
          <a:prstGeom prst="straightConnector1">
            <a:avLst/>
          </a:prstGeom>
          <a:noFill/>
          <a:ln w="57150" cap="flat" cmpd="sng">
            <a:solidFill>
              <a:srgbClr val="FF9900"/>
            </a:solidFill>
            <a:prstDash val="solid"/>
            <a:round/>
            <a:headEnd type="none" w="med" len="med"/>
            <a:tailEnd type="none" w="med" len="med"/>
          </a:ln>
        </p:spPr>
      </p:cxnSp>
      <p:pic>
        <p:nvPicPr>
          <p:cNvPr id="331" name="Google Shape;331;p50"/>
          <p:cNvPicPr preferRelativeResize="0"/>
          <p:nvPr/>
        </p:nvPicPr>
        <p:blipFill rotWithShape="1">
          <a:blip r:embed="rId5">
            <a:alphaModFix/>
          </a:blip>
          <a:srcRect l="2027" t="2068" r="2352" b="2183"/>
          <a:stretch/>
        </p:blipFill>
        <p:spPr>
          <a:xfrm>
            <a:off x="1406926" y="1369732"/>
            <a:ext cx="2091919" cy="2677204"/>
          </a:xfrm>
          <a:prstGeom prst="rect">
            <a:avLst/>
          </a:prstGeom>
          <a:noFill/>
          <a:ln w="9525" cap="flat" cmpd="sng">
            <a:solidFill>
              <a:srgbClr val="E69138"/>
            </a:solidFill>
            <a:prstDash val="solid"/>
            <a:round/>
            <a:headEnd type="none" w="sm" len="sm"/>
            <a:tailEnd type="none" w="sm" len="sm"/>
          </a:ln>
        </p:spPr>
      </p:pic>
      <p:pic>
        <p:nvPicPr>
          <p:cNvPr id="6" name="Picture 5" descr="Screen Shot 2019-09-25 at 11.53.38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5451" y="4404496"/>
            <a:ext cx="3229582" cy="1959769"/>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4571999" y="4404496"/>
            <a:ext cx="4313873" cy="769441"/>
          </a:xfrm>
          <a:prstGeom prst="rect">
            <a:avLst/>
          </a:prstGeom>
        </p:spPr>
        <p:txBody>
          <a:bodyPr wrap="square">
            <a:spAutoFit/>
          </a:bodyPr>
          <a:lstStyle/>
          <a:p>
            <a:pPr marL="342900" indent="-342900">
              <a:buClr>
                <a:srgbClr val="E2AE0E"/>
              </a:buClr>
              <a:buFont typeface="Arial"/>
              <a:buChar char="•"/>
            </a:pPr>
            <a:r>
              <a:rPr lang="en-US" sz="2200" dirty="0"/>
              <a:t>Join us for a webinar on October 16, 2019 at 2pm CDT </a:t>
            </a:r>
          </a:p>
        </p:txBody>
      </p:sp>
      <p:graphicFrame>
        <p:nvGraphicFramePr>
          <p:cNvPr id="3" name="Table 2">
            <a:extLst>
              <a:ext uri="{FF2B5EF4-FFF2-40B4-BE49-F238E27FC236}">
                <a16:creationId xmlns:a16="http://schemas.microsoft.com/office/drawing/2014/main" id="{B9686C06-C957-B846-9805-4B54E7F7229E}"/>
              </a:ext>
            </a:extLst>
          </p:cNvPr>
          <p:cNvGraphicFramePr>
            <a:graphicFrameLocks noGrp="1"/>
          </p:cNvGraphicFramePr>
          <p:nvPr>
            <p:extLst>
              <p:ext uri="{D42A27DB-BD31-4B8C-83A1-F6EECF244321}">
                <p14:modId xmlns:p14="http://schemas.microsoft.com/office/powerpoint/2010/main" val="3105946986"/>
              </p:ext>
            </p:extLst>
          </p:nvPr>
        </p:nvGraphicFramePr>
        <p:xfrm>
          <a:off x="5424561" y="5293991"/>
          <a:ext cx="3229581" cy="596265"/>
        </p:xfrm>
        <a:graphic>
          <a:graphicData uri="http://schemas.openxmlformats.org/drawingml/2006/table">
            <a:tbl>
              <a:tblPr/>
              <a:tblGrid>
                <a:gridCol w="3229581">
                  <a:extLst>
                    <a:ext uri="{9D8B030D-6E8A-4147-A177-3AD203B41FA5}">
                      <a16:colId xmlns:a16="http://schemas.microsoft.com/office/drawing/2014/main" val="3280101124"/>
                    </a:ext>
                  </a:extLst>
                </a:gridCol>
              </a:tblGrid>
              <a:tr h="219809">
                <a:tc>
                  <a:txBody>
                    <a:bodyPr/>
                    <a:lstStyle/>
                    <a:p>
                      <a:pPr algn="r"/>
                      <a:r>
                        <a:rPr lang="en-US" sz="1800" b="1" u="none" strike="noStrike" dirty="0">
                          <a:solidFill>
                            <a:srgbClr val="D2691E"/>
                          </a:solidFill>
                          <a:effectLst/>
                          <a:hlinkClick r:id="rId7"/>
                        </a:rPr>
                        <a:t>→ Click here to register</a:t>
                      </a:r>
                      <a:endParaRPr lang="en-US" sz="1800" dirty="0">
                        <a:effectLst/>
                      </a:endParaRPr>
                    </a:p>
                    <a:p>
                      <a:pPr algn="r"/>
                      <a:r>
                        <a:rPr lang="en-US" sz="1800" i="1" dirty="0">
                          <a:effectLst/>
                        </a:rPr>
                        <a:t>link: </a:t>
                      </a:r>
                      <a:r>
                        <a:rPr lang="en-US" sz="1800" b="0" i="1" u="none" strike="noStrike" dirty="0">
                          <a:solidFill>
                            <a:srgbClr val="D2691E"/>
                          </a:solidFill>
                          <a:effectLst/>
                          <a:hlinkClick r:id="rId8"/>
                        </a:rPr>
                        <a:t>http://ncdvtmh.webex.com</a:t>
                      </a:r>
                      <a:endParaRPr lang="en-US" dirty="0">
                        <a:effectLst/>
                      </a:endParaRPr>
                    </a:p>
                  </a:txBody>
                  <a:tcPr marL="47625" marR="47625" marT="0" marB="47625" anchor="ctr">
                    <a:lnL>
                      <a:noFill/>
                    </a:lnL>
                    <a:lnR>
                      <a:noFill/>
                    </a:lnR>
                    <a:lnT>
                      <a:noFill/>
                    </a:lnT>
                    <a:lnB w="9525" cap="flat" cmpd="sng" algn="ctr">
                      <a:solidFill>
                        <a:srgbClr val="CCCCCC"/>
                      </a:solidFill>
                      <a:prstDash val="dot"/>
                      <a:round/>
                      <a:headEnd type="none" w="med" len="med"/>
                      <a:tailEnd type="none" w="med" len="med"/>
                    </a:lnB>
                    <a:solidFill>
                      <a:srgbClr val="EDF9F6"/>
                    </a:solidFill>
                  </a:tcPr>
                </a:tc>
                <a:extLst>
                  <a:ext uri="{0D108BD9-81ED-4DB2-BD59-A6C34878D82A}">
                    <a16:rowId xmlns:a16="http://schemas.microsoft.com/office/drawing/2014/main" val="1282662452"/>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0579" name="Text Box 3"/>
          <p:cNvSpPr txBox="1">
            <a:spLocks noChangeArrowheads="1"/>
          </p:cNvSpPr>
          <p:nvPr/>
        </p:nvSpPr>
        <p:spPr bwMode="auto">
          <a:xfrm>
            <a:off x="5121275" y="2314575"/>
            <a:ext cx="185738" cy="584200"/>
          </a:xfrm>
          <a:prstGeom prst="rect">
            <a:avLst/>
          </a:prstGeom>
          <a:noFill/>
          <a:ln w="12700">
            <a:noFill/>
            <a:miter lim="800000"/>
            <a:headEnd/>
            <a:tailEnd/>
          </a:ln>
          <a:effectLst/>
        </p:spPr>
        <p:txBody>
          <a:bodyPr wrap="none" lIns="91433" tIns="45717" rIns="91433" bIns="45717">
            <a:spAutoFit/>
          </a:bodyPr>
          <a:lstStyle/>
          <a:p>
            <a:pPr algn="ctr" eaLnBrk="0" hangingPunct="0">
              <a:defRPr/>
            </a:pPr>
            <a:endParaRPr lang="en-US" sz="3200" b="1">
              <a:solidFill>
                <a:srgbClr val="FFFFCC"/>
              </a:solidFill>
              <a:effectLst>
                <a:outerShdw blurRad="38100" dist="38100" dir="2700000" algn="tl">
                  <a:srgbClr val="C0C0C0"/>
                </a:outerShdw>
              </a:effectLst>
              <a:latin typeface="Garamond" pitchFamily="18" charset="0"/>
              <a:ea typeface="+mn-ea"/>
              <a:cs typeface="+mn-cs"/>
            </a:endParaRPr>
          </a:p>
        </p:txBody>
      </p:sp>
      <p:sp>
        <p:nvSpPr>
          <p:cNvPr id="9218" name="Rectangle 5"/>
          <p:cNvSpPr>
            <a:spLocks noChangeArrowheads="1"/>
          </p:cNvSpPr>
          <p:nvPr/>
        </p:nvSpPr>
        <p:spPr bwMode="auto">
          <a:xfrm>
            <a:off x="2227263" y="1600200"/>
            <a:ext cx="5732462" cy="487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2" tIns="44447" rIns="90482" bIns="44447">
            <a:spAutoFit/>
          </a:bodyPr>
          <a:lstStyle/>
          <a:p>
            <a:pPr algn="ctr" defTabSz="911225" eaLnBrk="0" hangingPunct="0">
              <a:lnSpc>
                <a:spcPct val="90000"/>
              </a:lnSpc>
              <a:spcBef>
                <a:spcPct val="20000"/>
              </a:spcBef>
              <a:buClr>
                <a:schemeClr val="bg1"/>
              </a:buClr>
              <a:buSzPct val="100000"/>
            </a:pPr>
            <a:endParaRPr lang="en-US" sz="2800" b="1">
              <a:solidFill>
                <a:srgbClr val="33CCFF"/>
              </a:solidFill>
              <a:latin typeface="Times New Roman" charset="0"/>
            </a:endParaRPr>
          </a:p>
        </p:txBody>
      </p:sp>
      <p:pic>
        <p:nvPicPr>
          <p:cNvPr id="921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6362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21" name="Rectangle 14"/>
          <p:cNvSpPr>
            <a:spLocks noChangeArrowheads="1"/>
          </p:cNvSpPr>
          <p:nvPr/>
        </p:nvSpPr>
        <p:spPr bwMode="auto">
          <a:xfrm>
            <a:off x="1607549" y="5486400"/>
            <a:ext cx="7543800" cy="12003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3" tIns="45717" rIns="91433" bIns="45717">
            <a:spAutoFit/>
          </a:bodyPr>
          <a:lstStyle/>
          <a:p>
            <a:pPr algn="r"/>
            <a:r>
              <a:rPr lang="en-US" sz="1200" b="1" dirty="0">
                <a:latin typeface="Candara" charset="0"/>
                <a:cs typeface="Candara" charset="0"/>
              </a:rPr>
              <a:t>Contact: Carole Warshaw MD</a:t>
            </a:r>
            <a:endParaRPr lang="en-US" sz="1200" dirty="0">
              <a:latin typeface="Candara" charset="0"/>
              <a:cs typeface="Candara" charset="0"/>
            </a:endParaRPr>
          </a:p>
          <a:p>
            <a:pPr algn="r"/>
            <a:r>
              <a:rPr lang="en-US" sz="1200" dirty="0">
                <a:latin typeface="Candara" charset="0"/>
                <a:cs typeface="Candara" charset="0"/>
              </a:rPr>
              <a:t>P: 312-726-7020</a:t>
            </a:r>
          </a:p>
          <a:p>
            <a:pPr algn="r"/>
            <a:r>
              <a:rPr lang="en-US" sz="1200" dirty="0">
                <a:latin typeface="Candara" charset="0"/>
                <a:cs typeface="Candara" charset="0"/>
              </a:rPr>
              <a:t>TTY: 312-726-4110</a:t>
            </a:r>
          </a:p>
          <a:p>
            <a:pPr algn="r"/>
            <a:r>
              <a:rPr lang="en-US" sz="1200" dirty="0">
                <a:latin typeface="Candara" charset="0"/>
                <a:cs typeface="Candara" charset="0"/>
                <a:hlinkClick r:id="rId4"/>
              </a:rPr>
              <a:t>www.nationalcenterdvtraumamh.org</a:t>
            </a:r>
            <a:endParaRPr lang="en-US" sz="1200" dirty="0">
              <a:latin typeface="Candara" charset="0"/>
              <a:cs typeface="Candara" charset="0"/>
            </a:endParaRPr>
          </a:p>
          <a:p>
            <a:pPr algn="r"/>
            <a:r>
              <a:rPr lang="en-US" sz="1200" dirty="0">
                <a:latin typeface="Candara" charset="0"/>
                <a:cs typeface="Candara" charset="0"/>
                <a:hlinkClick r:id="rId5"/>
              </a:rPr>
              <a:t>cwarshaw@ncdvtmh.org</a:t>
            </a:r>
            <a:endParaRPr lang="en-US" sz="1200" dirty="0">
              <a:latin typeface="Candara" charset="0"/>
              <a:cs typeface="Candara" charset="0"/>
            </a:endParaRPr>
          </a:p>
          <a:p>
            <a:pPr algn="r"/>
            <a:r>
              <a:rPr lang="en-US" sz="1200" dirty="0">
                <a:latin typeface="Candara" charset="0"/>
                <a:cs typeface="Candara" charset="0"/>
              </a:rPr>
              <a:t>Twitter: @ncdvtmh</a:t>
            </a:r>
          </a:p>
        </p:txBody>
      </p:sp>
      <p:cxnSp>
        <p:nvCxnSpPr>
          <p:cNvPr id="20" name="Straight Connector 19"/>
          <p:cNvCxnSpPr/>
          <p:nvPr/>
        </p:nvCxnSpPr>
        <p:spPr>
          <a:xfrm>
            <a:off x="1377065" y="5316420"/>
            <a:ext cx="7772400" cy="1588"/>
          </a:xfrm>
          <a:prstGeom prst="line">
            <a:avLst/>
          </a:prstGeom>
          <a:ln w="57150">
            <a:solidFill>
              <a:srgbClr val="FF9933"/>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txBox="1">
            <a:spLocks/>
          </p:cNvSpPr>
          <p:nvPr/>
        </p:nvSpPr>
        <p:spPr>
          <a:xfrm>
            <a:off x="1371600" y="158262"/>
            <a:ext cx="7239000" cy="5181278"/>
          </a:xfrm>
          <a:prstGeom prst="rect">
            <a:avLst/>
          </a:prstGeom>
        </p:spPr>
        <p:txBody>
          <a:bodyPr/>
          <a:lstStyle>
            <a:lvl1pPr marL="342900" indent="-342900" algn="l" rtl="0" eaLnBrk="1" fontAlgn="base" hangingPunct="1">
              <a:spcBef>
                <a:spcPct val="20000"/>
              </a:spcBef>
              <a:spcAft>
                <a:spcPct val="0"/>
              </a:spcAft>
              <a:buClr>
                <a:srgbClr val="FF9900"/>
              </a:buClr>
              <a:buFont typeface="Wingdings" charset="0"/>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lr>
                <a:srgbClr val="CC6600"/>
              </a:buClr>
              <a:buFont typeface="Arial" charset="0"/>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spcAft>
                <a:spcPts val="1200"/>
              </a:spcAft>
              <a:buNone/>
            </a:pPr>
            <a:r>
              <a:rPr lang="en-US" sz="2400" b="1" dirty="0"/>
              <a:t>Ultimately,</a:t>
            </a:r>
            <a:r>
              <a:rPr lang="en-US" sz="2400" dirty="0"/>
              <a:t> optimally serving individuals, children and families affected by DV requires services that incorporate the expertise of the mental health, substance use disorder, and DV fields while attending the unique issues faced by DV survivors and their children. </a:t>
            </a:r>
          </a:p>
          <a:p>
            <a:pPr marL="0" indent="0">
              <a:spcBef>
                <a:spcPts val="1200"/>
              </a:spcBef>
              <a:spcAft>
                <a:spcPts val="600"/>
              </a:spcAft>
              <a:buNone/>
            </a:pPr>
            <a:r>
              <a:rPr lang="en-US" sz="2200" dirty="0"/>
              <a:t>Visit </a:t>
            </a:r>
            <a:r>
              <a:rPr lang="en-US" sz="2400" dirty="0">
                <a:hlinkClick r:id="rId6"/>
              </a:rPr>
              <a:t>https://bit.ly/2Ong9QL </a:t>
            </a:r>
            <a:r>
              <a:rPr lang="en-US" sz="2200" dirty="0"/>
              <a:t>to explore:</a:t>
            </a:r>
          </a:p>
          <a:p>
            <a:pPr marL="520700" indent="-330200">
              <a:spcBef>
                <a:spcPts val="0"/>
              </a:spcBef>
              <a:spcAft>
                <a:spcPts val="600"/>
              </a:spcAft>
            </a:pPr>
            <a:r>
              <a:rPr lang="en-US" sz="2200" dirty="0"/>
              <a:t>The full Information Memorandum</a:t>
            </a:r>
          </a:p>
          <a:p>
            <a:pPr marL="520700" indent="-330200">
              <a:spcBef>
                <a:spcPts val="0"/>
              </a:spcBef>
              <a:spcAft>
                <a:spcPts val="600"/>
              </a:spcAft>
            </a:pPr>
            <a:r>
              <a:rPr lang="en-US" sz="2200" dirty="0"/>
              <a:t>Strategies for State Mental Health and Substance Use Disorder Treatment Administrators</a:t>
            </a:r>
          </a:p>
          <a:p>
            <a:pPr marL="520700" indent="-330200">
              <a:spcBef>
                <a:spcPts val="0"/>
              </a:spcBef>
              <a:spcAft>
                <a:spcPts val="600"/>
              </a:spcAft>
            </a:pPr>
            <a:r>
              <a:rPr lang="en-US" sz="2200" dirty="0"/>
              <a:t>Strategies for FVPSA Administrators</a:t>
            </a:r>
          </a:p>
          <a:p>
            <a:pPr marL="520700" indent="-330200">
              <a:spcBef>
                <a:spcPts val="0"/>
              </a:spcBef>
              <a:spcAft>
                <a:spcPts val="600"/>
              </a:spcAft>
            </a:pPr>
            <a:r>
              <a:rPr lang="en-US" sz="2200" dirty="0"/>
              <a:t>Resources and technical assistance</a:t>
            </a:r>
          </a:p>
        </p:txBody>
      </p:sp>
      <p:pic>
        <p:nvPicPr>
          <p:cNvPr id="10" name="Picture 6" descr="::::::Desktop:NCDVTMH_Logo_Bar.png"/>
          <p:cNvPicPr>
            <a:picLocks noChangeAspect="1" noChangeArrowheads="1"/>
          </p:cNvPicPr>
          <p:nvPr/>
        </p:nvPicPr>
        <p:blipFill>
          <a:blip r:embed="rId7">
            <a:extLst>
              <a:ext uri="{28A0092B-C50C-407E-A947-70E740481C1C}">
                <a14:useLocalDpi xmlns:a14="http://schemas.microsoft.com/office/drawing/2010/main" val="0"/>
              </a:ext>
            </a:extLst>
          </a:blip>
          <a:srcRect b="11111"/>
          <a:stretch>
            <a:fillRect/>
          </a:stretch>
        </p:blipFill>
        <p:spPr bwMode="auto">
          <a:xfrm>
            <a:off x="914400" y="5233383"/>
            <a:ext cx="67818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472981126"/>
      </p:ext>
    </p:extLst>
  </p:cSld>
  <p:clrMapOvr>
    <a:masterClrMapping/>
  </p:clrMapOvr>
  <p:transition/>
</p:sld>
</file>

<file path=ppt/theme/theme1.xml><?xml version="1.0" encoding="utf-8"?>
<a:theme xmlns:a="http://schemas.openxmlformats.org/drawingml/2006/main" name="New Center PPT Template with Logo 3.6.16">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2377</TotalTime>
  <Words>389</Words>
  <Application>Microsoft Macintosh PowerPoint</Application>
  <PresentationFormat>On-screen Show (4:3)</PresentationFormat>
  <Paragraphs>45</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Noto Sans Symbols</vt:lpstr>
      <vt:lpstr>Times New Roman</vt:lpstr>
      <vt:lpstr>Candara</vt:lpstr>
      <vt:lpstr>Arial</vt:lpstr>
      <vt:lpstr>Wingdings</vt:lpstr>
      <vt:lpstr>Garamond</vt:lpstr>
      <vt:lpstr>New Center PPT Template with Logo 3.6.16</vt:lpstr>
      <vt:lpstr>Information Memorandum on the Intersections of Domestic Violence, Mental Health and Substance Use  Issued by the:  Administration for Children and Families (ACF)  Substance Abuse and Mental Health Services Administration (SAMHSA)   U.S. Department of Health  and Human Services (DHHS) </vt:lpstr>
      <vt:lpstr>Domestic violence can have traumatic mental health and substance use effects, and is prevalent among people accessing mental health  and substance use treatment </vt:lpstr>
      <vt:lpstr>Domestic violence is often targeted toward undermining a partner’s  mental health or substance use disorder treatment and recovery</vt:lpstr>
      <vt:lpstr>Experiencing a mental health or substance use disorder places individuals at greater risk for being controlled by an abusive partner </vt:lpstr>
      <vt:lpstr>PowerPoint Presentation</vt:lpstr>
      <vt:lpstr>Purpose of the Information Memorandum</vt:lpstr>
      <vt:lpstr>Here’s What You Can Do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Memorandum on the Intersections of Domestic Violence, Mental Health and Substance Use  Issued by the:  Administration on Children and Families (ACF)  Substance Abuse and Mental Health Services Administration (SAMHSA)   U.S. Department of Health and Human Services (DHHS) </dc:title>
  <cp:lastModifiedBy>Carole Warshaw</cp:lastModifiedBy>
  <cp:revision>35</cp:revision>
  <dcterms:modified xsi:type="dcterms:W3CDTF">2019-10-06T19:26:07Z</dcterms:modified>
</cp:coreProperties>
</file>