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handoutMasterIdLst>
    <p:handoutMasterId r:id="rId4"/>
  </p:handoutMasterIdLst>
  <p:sldIdLst>
    <p:sldId id="268" r:id="rId2"/>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6600"/>
    <a:srgbClr val="CC33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1172" autoAdjust="0"/>
  </p:normalViewPr>
  <p:slideViewPr>
    <p:cSldViewPr>
      <p:cViewPr varScale="1">
        <p:scale>
          <a:sx n="106" d="100"/>
          <a:sy n="106" d="100"/>
        </p:scale>
        <p:origin x="600" y="200"/>
      </p:cViewPr>
      <p:guideLst>
        <p:guide orient="horz" pos="2160"/>
        <p:guide pos="2880"/>
      </p:guideLst>
    </p:cSldViewPr>
  </p:slideViewPr>
  <p:notesTextViewPr>
    <p:cViewPr>
      <p:scale>
        <a:sx n="100" d="100"/>
        <a:sy n="100" d="100"/>
      </p:scale>
      <p:origin x="0" y="0"/>
    </p:cViewPr>
  </p:notesTextViewPr>
  <p:sorterViewPr>
    <p:cViewPr>
      <p:scale>
        <a:sx n="210" d="100"/>
        <a:sy n="210" d="100"/>
      </p:scale>
      <p:origin x="0" y="856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7270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7270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7270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4B561F5E-066A-7642-B86E-166F884E6F31}" type="slidenum">
              <a:rPr lang="en-US"/>
              <a:pPr>
                <a:defRPr/>
              </a:pPr>
              <a:t>‹#›</a:t>
            </a:fld>
            <a:endParaRPr lang="en-US"/>
          </a:p>
        </p:txBody>
      </p:sp>
    </p:spTree>
    <p:extLst>
      <p:ext uri="{BB962C8B-B14F-4D97-AF65-F5344CB8AC3E}">
        <p14:creationId xmlns:p14="http://schemas.microsoft.com/office/powerpoint/2010/main" val="2138316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229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122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53640926-AAD7-44d8-BBD7-CCE9431645EC}">
              <a14:shadowObscured xmlns:a14="http://schemas.microsoft.com/office/drawing/2010/main" xmlns="" val="1"/>
            </a:ext>
          </a:extLst>
        </p:spPr>
      </p:sp>
      <p:sp>
        <p:nvSpPr>
          <p:cNvPr id="1229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29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229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4932774D-F684-C947-B522-F333CA4593CF}" type="slidenum">
              <a:rPr lang="en-US"/>
              <a:pPr>
                <a:defRPr/>
              </a:pPr>
              <a:t>‹#›</a:t>
            </a:fld>
            <a:endParaRPr lang="en-US"/>
          </a:p>
        </p:txBody>
      </p:sp>
    </p:spTree>
    <p:extLst>
      <p:ext uri="{BB962C8B-B14F-4D97-AF65-F5344CB8AC3E}">
        <p14:creationId xmlns:p14="http://schemas.microsoft.com/office/powerpoint/2010/main" val="23431042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defRPr/>
            </a:pPr>
            <a:r>
              <a:rPr lang="en-US" dirty="0"/>
              <a:t>The</a:t>
            </a:r>
            <a:r>
              <a:rPr lang="en-US" baseline="0" dirty="0"/>
              <a:t> full Information Memo, as well as a Partner Guide with suggested social media posts, talking points and infographics is available through the NCDVTMH website. The Center will also be hosting a webinar on October 16 at 3pm CT. Register at nationalcenterdvtraumamh.org.</a:t>
            </a:r>
            <a:endParaRPr lang="en-US" dirty="0"/>
          </a:p>
        </p:txBody>
      </p:sp>
      <p:sp>
        <p:nvSpPr>
          <p:cNvPr id="4" name="Slide Number Placeholder 3"/>
          <p:cNvSpPr>
            <a:spLocks noGrp="1"/>
          </p:cNvSpPr>
          <p:nvPr>
            <p:ph type="sldNum" sz="quarter" idx="5"/>
          </p:nvPr>
        </p:nvSpPr>
        <p:spPr/>
        <p:txBody>
          <a:bodyPr/>
          <a:lstStyle/>
          <a:p>
            <a:pPr>
              <a:defRPr/>
            </a:pPr>
            <a:fld id="{0D01E714-7BB1-1444-9636-D2695232B522}" type="slidenum">
              <a:rPr lang="en-US" smtClean="0"/>
              <a:pPr>
                <a:defRPr/>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2130425"/>
            <a:ext cx="73152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1066800" y="6245225"/>
            <a:ext cx="1524000" cy="476250"/>
          </a:xfrm>
        </p:spPr>
        <p:txBody>
          <a:bodyPr/>
          <a:lstStyle>
            <a:lvl1pPr>
              <a:defRPr dirty="0"/>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AF00EEA6-7164-714C-9B56-58FBB801B009}" type="slidenum">
              <a:rPr lang="en-US"/>
              <a:pPr>
                <a:defRPr/>
              </a:pPr>
              <a:t>‹#›</a:t>
            </a:fld>
            <a:endParaRPr lang="en-US"/>
          </a:p>
        </p:txBody>
      </p:sp>
    </p:spTree>
    <p:extLst>
      <p:ext uri="{BB962C8B-B14F-4D97-AF65-F5344CB8AC3E}">
        <p14:creationId xmlns:p14="http://schemas.microsoft.com/office/powerpoint/2010/main" val="1289743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CE85C1-7023-C64A-98D7-EF34982AB2DC}" type="slidenum">
              <a:rPr lang="en-US"/>
              <a:pPr>
                <a:defRPr/>
              </a:pPr>
              <a:t>‹#›</a:t>
            </a:fld>
            <a:endParaRPr lang="en-US"/>
          </a:p>
        </p:txBody>
      </p:sp>
    </p:spTree>
    <p:extLst>
      <p:ext uri="{BB962C8B-B14F-4D97-AF65-F5344CB8AC3E}">
        <p14:creationId xmlns:p14="http://schemas.microsoft.com/office/powerpoint/2010/main" val="489385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DF7442-7458-D747-9958-CDF2415EB228}" type="slidenum">
              <a:rPr lang="en-US"/>
              <a:pPr>
                <a:defRPr/>
              </a:pPr>
              <a:t>‹#›</a:t>
            </a:fld>
            <a:endParaRPr lang="en-US"/>
          </a:p>
        </p:txBody>
      </p:sp>
    </p:spTree>
    <p:extLst>
      <p:ext uri="{BB962C8B-B14F-4D97-AF65-F5344CB8AC3E}">
        <p14:creationId xmlns:p14="http://schemas.microsoft.com/office/powerpoint/2010/main" val="11587235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1371600" y="2743200"/>
            <a:ext cx="7239000" cy="16144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371600" y="4510088"/>
            <a:ext cx="7239000" cy="16160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2F1EB6A-45B8-784F-B74D-E97182307127}" type="slidenum">
              <a:rPr lang="en-US"/>
              <a:pPr>
                <a:defRPr/>
              </a:pPr>
              <a:t>‹#›</a:t>
            </a:fld>
            <a:endParaRPr lang="en-US"/>
          </a:p>
        </p:txBody>
      </p:sp>
    </p:spTree>
    <p:extLst>
      <p:ext uri="{BB962C8B-B14F-4D97-AF65-F5344CB8AC3E}">
        <p14:creationId xmlns:p14="http://schemas.microsoft.com/office/powerpoint/2010/main" val="26471621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ontent Placeholder 2"/>
          <p:cNvSpPr>
            <a:spLocks noGrp="1"/>
          </p:cNvSpPr>
          <p:nvPr>
            <p:ph sz="quarter" idx="1"/>
          </p:nvPr>
        </p:nvSpPr>
        <p:spPr>
          <a:xfrm>
            <a:off x="1371600" y="2743200"/>
            <a:ext cx="3543300" cy="16144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5067300" y="2743200"/>
            <a:ext cx="3543300" cy="16144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half" idx="3"/>
          </p:nvPr>
        </p:nvSpPr>
        <p:spPr>
          <a:xfrm>
            <a:off x="1371600" y="4510088"/>
            <a:ext cx="7239000" cy="16160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99B86C03-C72F-5D40-8269-ED838AAFA4A6}" type="slidenum">
              <a:rPr lang="en-US"/>
              <a:pPr>
                <a:defRPr/>
              </a:pPr>
              <a:t>‹#›</a:t>
            </a:fld>
            <a:endParaRPr lang="en-US"/>
          </a:p>
        </p:txBody>
      </p:sp>
    </p:spTree>
    <p:extLst>
      <p:ext uri="{BB962C8B-B14F-4D97-AF65-F5344CB8AC3E}">
        <p14:creationId xmlns:p14="http://schemas.microsoft.com/office/powerpoint/2010/main" val="34864572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1371600" y="2743200"/>
            <a:ext cx="3543300" cy="3382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67300" y="2743200"/>
            <a:ext cx="3543300" cy="3382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42BAF73-22EF-5F43-A7E4-925C1FB1507D}" type="slidenum">
              <a:rPr lang="en-US"/>
              <a:pPr>
                <a:defRPr/>
              </a:pPr>
              <a:t>‹#›</a:t>
            </a:fld>
            <a:endParaRPr lang="en-US"/>
          </a:p>
        </p:txBody>
      </p:sp>
    </p:spTree>
    <p:extLst>
      <p:ext uri="{BB962C8B-B14F-4D97-AF65-F5344CB8AC3E}">
        <p14:creationId xmlns:p14="http://schemas.microsoft.com/office/powerpoint/2010/main" val="15385350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ontent Placeholder 2"/>
          <p:cNvSpPr>
            <a:spLocks noGrp="1"/>
          </p:cNvSpPr>
          <p:nvPr>
            <p:ph sz="half" idx="1"/>
          </p:nvPr>
        </p:nvSpPr>
        <p:spPr>
          <a:xfrm>
            <a:off x="1371600" y="2743200"/>
            <a:ext cx="7239000" cy="16144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371600" y="4510088"/>
            <a:ext cx="7239000" cy="16160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C3F0028-A483-EE4D-AFA5-18BE451B3BC4}" type="slidenum">
              <a:rPr lang="en-US"/>
              <a:pPr>
                <a:defRPr/>
              </a:pPr>
              <a:t>‹#›</a:t>
            </a:fld>
            <a:endParaRPr lang="en-US"/>
          </a:p>
        </p:txBody>
      </p:sp>
    </p:spTree>
    <p:extLst>
      <p:ext uri="{BB962C8B-B14F-4D97-AF65-F5344CB8AC3E}">
        <p14:creationId xmlns:p14="http://schemas.microsoft.com/office/powerpoint/2010/main" val="1340987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9F29816-E134-744C-94AF-615B28FD6AA1}" type="slidenum">
              <a:rPr lang="en-US"/>
              <a:pPr>
                <a:defRPr/>
              </a:pPr>
              <a:t>‹#›</a:t>
            </a:fld>
            <a:endParaRPr lang="en-US"/>
          </a:p>
        </p:txBody>
      </p:sp>
    </p:spTree>
    <p:extLst>
      <p:ext uri="{BB962C8B-B14F-4D97-AF65-F5344CB8AC3E}">
        <p14:creationId xmlns:p14="http://schemas.microsoft.com/office/powerpoint/2010/main" val="248270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6799" y="4406900"/>
            <a:ext cx="7427913"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1066799" y="2906713"/>
            <a:ext cx="7427913" cy="15128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990600" y="6245225"/>
            <a:ext cx="1600200" cy="476250"/>
          </a:xfrm>
        </p:spPr>
        <p:txBody>
          <a:bodyPr/>
          <a:lstStyle>
            <a:lvl1pPr>
              <a:defRPr dirty="0"/>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14897DF8-5B60-C14F-B9A9-162687313073}" type="slidenum">
              <a:rPr lang="en-US"/>
              <a:pPr>
                <a:defRPr/>
              </a:pPr>
              <a:t>‹#›</a:t>
            </a:fld>
            <a:endParaRPr lang="en-US"/>
          </a:p>
        </p:txBody>
      </p:sp>
    </p:spTree>
    <p:extLst>
      <p:ext uri="{BB962C8B-B14F-4D97-AF65-F5344CB8AC3E}">
        <p14:creationId xmlns:p14="http://schemas.microsoft.com/office/powerpoint/2010/main" val="2590318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371600" y="2743200"/>
            <a:ext cx="3543300" cy="3382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67300" y="2743200"/>
            <a:ext cx="3543300" cy="3382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xfrm>
            <a:off x="1066800" y="6245225"/>
            <a:ext cx="1524000" cy="476250"/>
          </a:xfrm>
        </p:spPr>
        <p:txBody>
          <a:bodyPr/>
          <a:lstStyle>
            <a:lvl1pPr>
              <a:defRPr dirty="0"/>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7B9C5ADB-9EA1-3A4F-B104-6F59A212D043}" type="slidenum">
              <a:rPr lang="en-US"/>
              <a:pPr>
                <a:defRPr/>
              </a:pPr>
              <a:t>‹#›</a:t>
            </a:fld>
            <a:endParaRPr lang="en-US"/>
          </a:p>
        </p:txBody>
      </p:sp>
    </p:spTree>
    <p:extLst>
      <p:ext uri="{BB962C8B-B14F-4D97-AF65-F5344CB8AC3E}">
        <p14:creationId xmlns:p14="http://schemas.microsoft.com/office/powerpoint/2010/main" val="18488116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066800" y="1535113"/>
            <a:ext cx="38862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6800" y="2174875"/>
            <a:ext cx="38862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29200" y="1524000"/>
            <a:ext cx="38131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29200" y="2174875"/>
            <a:ext cx="38100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xfrm>
            <a:off x="1066800" y="6245225"/>
            <a:ext cx="1524000" cy="476250"/>
          </a:xfrm>
        </p:spPr>
        <p:txBody>
          <a:bodyPr/>
          <a:lstStyle>
            <a:lvl1pPr>
              <a:defRPr dirty="0"/>
            </a:lvl1pPr>
          </a:lstStyle>
          <a:p>
            <a:pPr>
              <a:defRPr/>
            </a:pPr>
            <a:endParaRPr lang="en-US"/>
          </a:p>
        </p:txBody>
      </p:sp>
      <p:sp>
        <p:nvSpPr>
          <p:cNvPr id="8" name="Rectangle 5"/>
          <p:cNvSpPr>
            <a:spLocks noGrp="1" noChangeArrowheads="1"/>
          </p:cNvSpPr>
          <p:nvPr>
            <p:ph type="ftr" sz="quarter" idx="11"/>
          </p:nvPr>
        </p:nvSpPr>
        <p:spPr/>
        <p:txBody>
          <a:bodyPr/>
          <a:lstStyle>
            <a:lvl1pPr>
              <a:defRPr/>
            </a:lvl1pPr>
          </a:lstStyle>
          <a:p>
            <a:pPr>
              <a:defRPr/>
            </a:pPr>
            <a:endParaRPr lang="en-US"/>
          </a:p>
        </p:txBody>
      </p:sp>
      <p:sp>
        <p:nvSpPr>
          <p:cNvPr id="9" name="Rectangle 6"/>
          <p:cNvSpPr>
            <a:spLocks noGrp="1" noChangeArrowheads="1"/>
          </p:cNvSpPr>
          <p:nvPr>
            <p:ph type="sldNum" sz="quarter" idx="12"/>
          </p:nvPr>
        </p:nvSpPr>
        <p:spPr/>
        <p:txBody>
          <a:bodyPr/>
          <a:lstStyle>
            <a:lvl1pPr>
              <a:defRPr/>
            </a:lvl1pPr>
          </a:lstStyle>
          <a:p>
            <a:pPr>
              <a:defRPr/>
            </a:pPr>
            <a:fld id="{51C5BCA7-7727-7A46-B0A8-7965D4541E50}" type="slidenum">
              <a:rPr lang="en-US"/>
              <a:pPr>
                <a:defRPr/>
              </a:pPr>
              <a:t>‹#›</a:t>
            </a:fld>
            <a:endParaRPr lang="en-US"/>
          </a:p>
        </p:txBody>
      </p:sp>
    </p:spTree>
    <p:extLst>
      <p:ext uri="{BB962C8B-B14F-4D97-AF65-F5344CB8AC3E}">
        <p14:creationId xmlns:p14="http://schemas.microsoft.com/office/powerpoint/2010/main" val="3991612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BE0A1C5-A452-7A4D-BEBF-DDAAE1D66C8A}" type="slidenum">
              <a:rPr lang="en-US"/>
              <a:pPr>
                <a:defRPr/>
              </a:pPr>
              <a:t>‹#›</a:t>
            </a:fld>
            <a:endParaRPr lang="en-US"/>
          </a:p>
        </p:txBody>
      </p:sp>
    </p:spTree>
    <p:extLst>
      <p:ext uri="{BB962C8B-B14F-4D97-AF65-F5344CB8AC3E}">
        <p14:creationId xmlns:p14="http://schemas.microsoft.com/office/powerpoint/2010/main" val="3213388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E11039E-AA10-B84F-A5E0-BDCCD291006F}" type="slidenum">
              <a:rPr lang="en-US"/>
              <a:pPr>
                <a:defRPr/>
              </a:pPr>
              <a:t>‹#›</a:t>
            </a:fld>
            <a:endParaRPr lang="en-US"/>
          </a:p>
        </p:txBody>
      </p:sp>
    </p:spTree>
    <p:extLst>
      <p:ext uri="{BB962C8B-B14F-4D97-AF65-F5344CB8AC3E}">
        <p14:creationId xmlns:p14="http://schemas.microsoft.com/office/powerpoint/2010/main" val="3471770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66801" y="373579"/>
            <a:ext cx="291862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184650" y="373579"/>
            <a:ext cx="48069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066801" y="1535629"/>
            <a:ext cx="291862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xfrm>
            <a:off x="1066800" y="6345238"/>
            <a:ext cx="2070100" cy="476250"/>
          </a:xfrm>
        </p:spPr>
        <p:txBody>
          <a:bodyPr/>
          <a:lstStyle>
            <a:lvl1pPr>
              <a:defRPr/>
            </a:lvl1pPr>
          </a:lstStyle>
          <a:p>
            <a:pPr>
              <a:defRPr/>
            </a:pPr>
            <a:endParaRPr lang="en-US"/>
          </a:p>
        </p:txBody>
      </p:sp>
      <p:sp>
        <p:nvSpPr>
          <p:cNvPr id="6" name="Rectangle 5"/>
          <p:cNvSpPr>
            <a:spLocks noGrp="1" noChangeArrowheads="1"/>
          </p:cNvSpPr>
          <p:nvPr>
            <p:ph type="ftr" sz="quarter" idx="11"/>
          </p:nvPr>
        </p:nvSpPr>
        <p:spPr>
          <a:xfrm>
            <a:off x="3733800" y="6345238"/>
            <a:ext cx="2809875" cy="476250"/>
          </a:xfrm>
        </p:spPr>
        <p:txBody>
          <a:bodyPr/>
          <a:lstStyle>
            <a:lvl1pPr>
              <a:defRPr/>
            </a:lvl1pPr>
          </a:lstStyle>
          <a:p>
            <a:pPr>
              <a:defRPr/>
            </a:pPr>
            <a:endParaRPr lang="en-US"/>
          </a:p>
        </p:txBody>
      </p:sp>
      <p:sp>
        <p:nvSpPr>
          <p:cNvPr id="7" name="Rectangle 6"/>
          <p:cNvSpPr>
            <a:spLocks noGrp="1" noChangeArrowheads="1"/>
          </p:cNvSpPr>
          <p:nvPr>
            <p:ph type="sldNum" sz="quarter" idx="12"/>
          </p:nvPr>
        </p:nvSpPr>
        <p:spPr>
          <a:xfrm>
            <a:off x="7162800" y="6345238"/>
            <a:ext cx="2070100" cy="476250"/>
          </a:xfrm>
        </p:spPr>
        <p:txBody>
          <a:bodyPr/>
          <a:lstStyle>
            <a:lvl1pPr>
              <a:defRPr/>
            </a:lvl1pPr>
          </a:lstStyle>
          <a:p>
            <a:pPr>
              <a:defRPr/>
            </a:pPr>
            <a:fld id="{98CFC782-24FB-4E4E-90A8-FD3767C57B5F}" type="slidenum">
              <a:rPr lang="en-US"/>
              <a:pPr>
                <a:defRPr/>
              </a:pPr>
              <a:t>‹#›</a:t>
            </a:fld>
            <a:endParaRPr lang="en-US"/>
          </a:p>
        </p:txBody>
      </p:sp>
    </p:spTree>
    <p:extLst>
      <p:ext uri="{BB962C8B-B14F-4D97-AF65-F5344CB8AC3E}">
        <p14:creationId xmlns:p14="http://schemas.microsoft.com/office/powerpoint/2010/main" val="3584138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xfrm>
            <a:off x="1066800" y="6245225"/>
            <a:ext cx="1524000" cy="476250"/>
          </a:xfrm>
        </p:spPr>
        <p:txBody>
          <a:bodyPr/>
          <a:lstStyle>
            <a:lvl1pPr>
              <a:defRPr dirty="0"/>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9FBD3018-7657-614B-8BA6-69C444700DA0}" type="slidenum">
              <a:rPr lang="en-US"/>
              <a:pPr>
                <a:defRPr/>
              </a:pPr>
              <a:t>‹#›</a:t>
            </a:fld>
            <a:endParaRPr lang="en-US"/>
          </a:p>
        </p:txBody>
      </p:sp>
    </p:spTree>
    <p:extLst>
      <p:ext uri="{BB962C8B-B14F-4D97-AF65-F5344CB8AC3E}">
        <p14:creationId xmlns:p14="http://schemas.microsoft.com/office/powerpoint/2010/main" val="3818646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143000" y="274638"/>
            <a:ext cx="7543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7" name="Rectangle 3"/>
          <p:cNvSpPr>
            <a:spLocks noGrp="1" noChangeArrowheads="1"/>
          </p:cNvSpPr>
          <p:nvPr>
            <p:ph type="body" idx="1"/>
          </p:nvPr>
        </p:nvSpPr>
        <p:spPr bwMode="auto">
          <a:xfrm>
            <a:off x="1371600" y="2743200"/>
            <a:ext cx="7239000" cy="3382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973D665D-D29C-C047-BA39-ADE320E294DF}" type="slidenum">
              <a:rPr lang="en-US"/>
              <a:pPr>
                <a:defRPr/>
              </a:pPr>
              <a:t>‹#›</a:t>
            </a:fld>
            <a:endParaRPr lang="en-US"/>
          </a:p>
        </p:txBody>
      </p:sp>
      <p:pic>
        <p:nvPicPr>
          <p:cNvPr id="1031" name="Picture 7"/>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906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9" r:id="rId1"/>
    <p:sldLayoutId id="2147483670" r:id="rId2"/>
    <p:sldLayoutId id="2147483680" r:id="rId3"/>
    <p:sldLayoutId id="2147483681" r:id="rId4"/>
    <p:sldLayoutId id="2147483682" r:id="rId5"/>
    <p:sldLayoutId id="2147483671" r:id="rId6"/>
    <p:sldLayoutId id="2147483672" r:id="rId7"/>
    <p:sldLayoutId id="2147483683" r:id="rId8"/>
    <p:sldLayoutId id="2147483684" r:id="rId9"/>
    <p:sldLayoutId id="2147483673" r:id="rId10"/>
    <p:sldLayoutId id="2147483674" r:id="rId11"/>
    <p:sldLayoutId id="2147483675" r:id="rId12"/>
    <p:sldLayoutId id="2147483676" r:id="rId13"/>
    <p:sldLayoutId id="2147483677" r:id="rId14"/>
    <p:sldLayoutId id="2147483678" r:id="rId15"/>
  </p:sldLayoutIdLst>
  <p:txStyles>
    <p:titleStyle>
      <a:lvl1pPr algn="ctr" rtl="0" eaLnBrk="1" fontAlgn="base" hangingPunct="1">
        <a:spcBef>
          <a:spcPct val="0"/>
        </a:spcBef>
        <a:spcAft>
          <a:spcPct val="0"/>
        </a:spcAft>
        <a:defRPr sz="4400">
          <a:solidFill>
            <a:schemeClr val="tx2"/>
          </a:solidFill>
          <a:latin typeface="+mj-lt"/>
          <a:ea typeface="+mj-ea"/>
          <a:cs typeface="ＭＳ Ｐゴシック" charset="0"/>
        </a:defRPr>
      </a:lvl1pPr>
      <a:lvl2pPr algn="ctr" rtl="0" eaLnBrk="1" fontAlgn="base" hangingPunct="1">
        <a:spcBef>
          <a:spcPct val="0"/>
        </a:spcBef>
        <a:spcAft>
          <a:spcPct val="0"/>
        </a:spcAft>
        <a:defRPr sz="4400">
          <a:solidFill>
            <a:schemeClr val="tx2"/>
          </a:solidFill>
          <a:latin typeface="Arial" charset="0"/>
          <a:ea typeface="ＭＳ Ｐゴシック" charset="0"/>
          <a:cs typeface="ＭＳ Ｐゴシック" charset="0"/>
        </a:defRPr>
      </a:lvl2pPr>
      <a:lvl3pPr algn="ctr" rtl="0" eaLnBrk="1" fontAlgn="base" hangingPunct="1">
        <a:spcBef>
          <a:spcPct val="0"/>
        </a:spcBef>
        <a:spcAft>
          <a:spcPct val="0"/>
        </a:spcAft>
        <a:defRPr sz="4400">
          <a:solidFill>
            <a:schemeClr val="tx2"/>
          </a:solidFill>
          <a:latin typeface="Arial" charset="0"/>
          <a:ea typeface="ＭＳ Ｐゴシック" charset="0"/>
          <a:cs typeface="ＭＳ Ｐゴシック" charset="0"/>
        </a:defRPr>
      </a:lvl3pPr>
      <a:lvl4pPr algn="ctr" rtl="0" eaLnBrk="1" fontAlgn="base" hangingPunct="1">
        <a:spcBef>
          <a:spcPct val="0"/>
        </a:spcBef>
        <a:spcAft>
          <a:spcPct val="0"/>
        </a:spcAft>
        <a:defRPr sz="4400">
          <a:solidFill>
            <a:schemeClr val="tx2"/>
          </a:solidFill>
          <a:latin typeface="Arial" charset="0"/>
          <a:ea typeface="ＭＳ Ｐゴシック" charset="0"/>
          <a:cs typeface="ＭＳ Ｐゴシック" charset="0"/>
        </a:defRPr>
      </a:lvl4pPr>
      <a:lvl5pPr algn="ctr" rtl="0" eaLnBrk="1" fontAlgn="base" hangingPunct="1">
        <a:spcBef>
          <a:spcPct val="0"/>
        </a:spcBef>
        <a:spcAft>
          <a:spcPct val="0"/>
        </a:spcAft>
        <a:defRPr sz="4400">
          <a:solidFill>
            <a:schemeClr val="tx2"/>
          </a:solidFill>
          <a:latin typeface="Arial" charset="0"/>
          <a:ea typeface="ＭＳ Ｐゴシック" charset="0"/>
          <a:cs typeface="ＭＳ Ｐゴシック" charset="0"/>
        </a:defRPr>
      </a:lvl5pPr>
      <a:lvl6pPr marL="457200" algn="ctr" rtl="0" eaLnBrk="1" fontAlgn="base" hangingPunct="1">
        <a:spcBef>
          <a:spcPct val="0"/>
        </a:spcBef>
        <a:spcAft>
          <a:spcPct val="0"/>
        </a:spcAft>
        <a:defRPr sz="4400">
          <a:solidFill>
            <a:schemeClr val="tx2"/>
          </a:solidFill>
          <a:latin typeface="Arial" charset="0"/>
          <a:ea typeface="ＭＳ Ｐゴシック" charset="0"/>
        </a:defRPr>
      </a:lvl6pPr>
      <a:lvl7pPr marL="914400" algn="ctr" rtl="0" eaLnBrk="1" fontAlgn="base" hangingPunct="1">
        <a:spcBef>
          <a:spcPct val="0"/>
        </a:spcBef>
        <a:spcAft>
          <a:spcPct val="0"/>
        </a:spcAft>
        <a:defRPr sz="4400">
          <a:solidFill>
            <a:schemeClr val="tx2"/>
          </a:solidFill>
          <a:latin typeface="Arial" charset="0"/>
          <a:ea typeface="ＭＳ Ｐゴシック" charset="0"/>
        </a:defRPr>
      </a:lvl7pPr>
      <a:lvl8pPr marL="1371600" algn="ctr" rtl="0" eaLnBrk="1" fontAlgn="base" hangingPunct="1">
        <a:spcBef>
          <a:spcPct val="0"/>
        </a:spcBef>
        <a:spcAft>
          <a:spcPct val="0"/>
        </a:spcAft>
        <a:defRPr sz="4400">
          <a:solidFill>
            <a:schemeClr val="tx2"/>
          </a:solidFill>
          <a:latin typeface="Arial" charset="0"/>
          <a:ea typeface="ＭＳ Ｐゴシック" charset="0"/>
        </a:defRPr>
      </a:lvl8pPr>
      <a:lvl9pPr marL="1828800" algn="ctr" rtl="0" eaLnBrk="1" fontAlgn="base" hangingPunct="1">
        <a:spcBef>
          <a:spcPct val="0"/>
        </a:spcBef>
        <a:spcAft>
          <a:spcPct val="0"/>
        </a:spcAft>
        <a:defRPr sz="4400">
          <a:solidFill>
            <a:schemeClr val="tx2"/>
          </a:solidFill>
          <a:latin typeface="Arial" charset="0"/>
          <a:ea typeface="ＭＳ Ｐゴシック" charset="0"/>
        </a:defRPr>
      </a:lvl9pPr>
    </p:titleStyle>
    <p:bodyStyle>
      <a:lvl1pPr marL="342900" indent="-342900" algn="l" rtl="0" eaLnBrk="1" fontAlgn="base" hangingPunct="1">
        <a:spcBef>
          <a:spcPct val="20000"/>
        </a:spcBef>
        <a:spcAft>
          <a:spcPct val="0"/>
        </a:spcAft>
        <a:buClr>
          <a:srgbClr val="FF9900"/>
        </a:buClr>
        <a:buFont typeface="Wingdings" charset="0"/>
        <a:buChar char="§"/>
        <a:defRPr sz="3200">
          <a:solidFill>
            <a:schemeClr val="tx1"/>
          </a:solidFill>
          <a:latin typeface="+mn-lt"/>
          <a:ea typeface="+mn-ea"/>
          <a:cs typeface="ＭＳ Ｐゴシック" charset="0"/>
        </a:defRPr>
      </a:lvl1pPr>
      <a:lvl2pPr marL="742950" indent="-285750" algn="l" rtl="0" eaLnBrk="1" fontAlgn="base" hangingPunct="1">
        <a:spcBef>
          <a:spcPct val="20000"/>
        </a:spcBef>
        <a:spcAft>
          <a:spcPct val="0"/>
        </a:spcAft>
        <a:buClr>
          <a:srgbClr val="CC6600"/>
        </a:buClr>
        <a:buFont typeface="Arial" charset="0"/>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nationalcenterdvtraumamh.org/wp-content/uploads/2019/09/ACF-SAMHSA-Signed-Intersection-of-DV-MH-SU-01.18.2019.pdf"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219200" y="-152400"/>
            <a:ext cx="7924800" cy="4724400"/>
          </a:xfrm>
        </p:spPr>
        <p:txBody>
          <a:bodyPr/>
          <a:lstStyle/>
          <a:p>
            <a:pPr algn="l"/>
            <a:br>
              <a:rPr lang="en-US" sz="2000" b="1" dirty="0"/>
            </a:br>
            <a:r>
              <a:rPr lang="en-US" sz="2100" b="1" dirty="0"/>
              <a:t>New Information Memorandum </a:t>
            </a:r>
            <a:r>
              <a:rPr lang="en-US" sz="1800" b="1" dirty="0">
                <a:solidFill>
                  <a:schemeClr val="accent1">
                    <a:lumMod val="25000"/>
                  </a:schemeClr>
                </a:solidFill>
              </a:rPr>
              <a:t>from the U.S. Department of Health and Human Services, Administration on Children and Families and Substance Abuse and Mental Health Services Administration </a:t>
            </a:r>
            <a:br>
              <a:rPr lang="en-US" sz="1800" b="1" dirty="0"/>
            </a:br>
            <a:br>
              <a:rPr lang="en-US" sz="2500" b="1" dirty="0"/>
            </a:br>
            <a:r>
              <a:rPr lang="en-US" sz="1500" dirty="0"/>
              <a:t>Domestic violence (DV) has significant mental health and substance use effects. L</a:t>
            </a:r>
            <a:r>
              <a:rPr lang="en-US" sz="1500" dirty="0">
                <a:solidFill>
                  <a:schemeClr val="tx1"/>
                </a:solidFill>
              </a:rPr>
              <a:t>ack of collaboration </a:t>
            </a:r>
            <a:r>
              <a:rPr lang="en-US" sz="1500" dirty="0"/>
              <a:t>between systems often leaves survivors and their families without ways to address both safety and recovery needs.</a:t>
            </a:r>
            <a:br>
              <a:rPr lang="en-US" sz="1500" dirty="0"/>
            </a:br>
            <a:br>
              <a:rPr lang="en-US" sz="1500" dirty="0"/>
            </a:br>
            <a:r>
              <a:rPr lang="en-US" sz="1500" dirty="0"/>
              <a:t>This new memo highlights the mental health and substance use-related effects of DV </a:t>
            </a:r>
            <a:br>
              <a:rPr lang="en-US" sz="1500" dirty="0"/>
            </a:br>
            <a:r>
              <a:rPr lang="en-US" sz="1500" dirty="0"/>
              <a:t>and the need for more integrated/collaborative approaches for supporting survivors</a:t>
            </a:r>
            <a:br>
              <a:rPr lang="en-US" sz="1500" dirty="0"/>
            </a:br>
            <a:r>
              <a:rPr lang="en-US" sz="1500" dirty="0"/>
              <a:t>of DV and their families.</a:t>
            </a:r>
            <a:br>
              <a:rPr lang="en-US" sz="1500" dirty="0"/>
            </a:br>
            <a:br>
              <a:rPr lang="en-US" sz="1500" dirty="0"/>
            </a:br>
            <a:r>
              <a:rPr lang="en-US" sz="1800" b="1" dirty="0">
                <a:solidFill>
                  <a:schemeClr val="accent1">
                    <a:lumMod val="50000"/>
                  </a:schemeClr>
                </a:solidFill>
              </a:rPr>
              <a:t>READ THE FULL INFORMATION MEMO </a:t>
            </a:r>
            <a:r>
              <a:rPr lang="en-US" sz="1800" b="1" dirty="0">
                <a:solidFill>
                  <a:schemeClr val="accent1">
                    <a:lumMod val="50000"/>
                  </a:schemeClr>
                </a:solidFill>
                <a:hlinkClick r:id="rId3"/>
              </a:rPr>
              <a:t>bit.ly/Dvcollaborate</a:t>
            </a:r>
            <a:br>
              <a:rPr lang="en-US" sz="1800" b="1" dirty="0">
                <a:solidFill>
                  <a:schemeClr val="accent1">
                    <a:lumMod val="50000"/>
                  </a:schemeClr>
                </a:solidFill>
              </a:rPr>
            </a:br>
            <a:r>
              <a:rPr lang="en-US" sz="1800" b="1" dirty="0">
                <a:solidFill>
                  <a:schemeClr val="accent1">
                    <a:lumMod val="50000"/>
                  </a:schemeClr>
                </a:solidFill>
              </a:rPr>
              <a:t>Join the webinar on October 16, 2019 at 2pm CT</a:t>
            </a:r>
            <a:br>
              <a:rPr lang="en-US" sz="1800" dirty="0"/>
            </a:br>
            <a:br>
              <a:rPr lang="en-US" sz="1800" b="1" dirty="0">
                <a:solidFill>
                  <a:srgbClr val="3C8C93"/>
                </a:solidFill>
              </a:rPr>
            </a:br>
            <a:endParaRPr lang="en-US" sz="1800" b="1" dirty="0">
              <a:solidFill>
                <a:srgbClr val="3C8C93"/>
              </a:solidFill>
              <a:cs typeface="+mj-cs"/>
            </a:endParaRPr>
          </a:p>
        </p:txBody>
      </p:sp>
      <p:pic>
        <p:nvPicPr>
          <p:cNvPr id="2" name="Picture 1" descr="Screen Shot 2019-09-25 at 11.53.38 A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19200" y="4373360"/>
            <a:ext cx="3505200" cy="2127019"/>
          </a:xfrm>
          <a:prstGeom prst="rect">
            <a:avLst/>
          </a:prstGeom>
        </p:spPr>
      </p:pic>
      <p:cxnSp>
        <p:nvCxnSpPr>
          <p:cNvPr id="5" name="Google Shape;330;p50">
            <a:extLst>
              <a:ext uri="{FF2B5EF4-FFF2-40B4-BE49-F238E27FC236}">
                <a16:creationId xmlns:a16="http://schemas.microsoft.com/office/drawing/2014/main" id="{4F7E6190-7193-5A45-A4B0-94A93E4BC56E}"/>
              </a:ext>
            </a:extLst>
          </p:cNvPr>
          <p:cNvCxnSpPr/>
          <p:nvPr/>
        </p:nvCxnSpPr>
        <p:spPr>
          <a:xfrm>
            <a:off x="1066800" y="1295400"/>
            <a:ext cx="7696200" cy="0"/>
          </a:xfrm>
          <a:prstGeom prst="straightConnector1">
            <a:avLst/>
          </a:prstGeom>
          <a:noFill/>
          <a:ln w="57150" cap="flat" cmpd="sng">
            <a:solidFill>
              <a:srgbClr val="FF9900"/>
            </a:solidFill>
            <a:prstDash val="solid"/>
            <a:round/>
            <a:headEnd type="none" w="med" len="med"/>
            <a:tailEnd type="none" w="med" len="med"/>
          </a:ln>
        </p:spPr>
      </p:cxnSp>
      <p:pic>
        <p:nvPicPr>
          <p:cNvPr id="6" name="Picture 5">
            <a:extLst>
              <a:ext uri="{FF2B5EF4-FFF2-40B4-BE49-F238E27FC236}">
                <a16:creationId xmlns:a16="http://schemas.microsoft.com/office/drawing/2014/main" id="{20D8B4EB-8B66-7D49-8F12-70DCC680EBA2}"/>
              </a:ext>
            </a:extLst>
          </p:cNvPr>
          <p:cNvPicPr>
            <a:picLocks noChangeAspect="1"/>
          </p:cNvPicPr>
          <p:nvPr/>
        </p:nvPicPr>
        <p:blipFill>
          <a:blip r:embed="rId5"/>
          <a:stretch>
            <a:fillRect/>
          </a:stretch>
        </p:blipFill>
        <p:spPr>
          <a:xfrm>
            <a:off x="5257800" y="4349939"/>
            <a:ext cx="3618999" cy="2212721"/>
          </a:xfrm>
          <a:prstGeom prst="rect">
            <a:avLst/>
          </a:prstGeom>
        </p:spPr>
      </p:pic>
    </p:spTree>
  </p:cSld>
  <p:clrMapOvr>
    <a:masterClrMapping/>
  </p:clrMapOvr>
</p:sld>
</file>

<file path=ppt/theme/theme1.xml><?xml version="1.0" encoding="utf-8"?>
<a:theme xmlns:a="http://schemas.openxmlformats.org/drawingml/2006/main" name="New Center PPT Template with Logo 3.6.16">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New Center PPT Template with Logo 3.6.16.pot</Template>
  <TotalTime>1977</TotalTime>
  <Words>50</Words>
  <Application>Microsoft Macintosh PowerPoint</Application>
  <PresentationFormat>On-screen Show (4:3)</PresentationFormat>
  <Paragraphs>3</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Wingdings</vt:lpstr>
      <vt:lpstr>New Center PPT Template with Logo 3.6.16</vt:lpstr>
      <vt:lpstr> New Information Memorandum from the U.S. Department of Health and Human Services, Administration on Children and Families and Substance Abuse and Mental Health Services Administration   Domestic violence (DV) has significant mental health and substance use effects. Lack of collaboration between systems often leaves survivors and their families without ways to address both safety and recovery needs.  This new memo highlights the mental health and substance use-related effects of DV  and the need for more integrated/collaborative approaches for supporting survivors of DV and their families.  READ THE FULL INFORMATION MEMO bit.ly/Dvcollaborate Join the webinar on October 16, 2019 at 2pm CT  </vt:lpstr>
    </vt:vector>
  </TitlesOfParts>
  <Company>DVMHPI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jcurley</dc:creator>
  <cp:lastModifiedBy>Carole Warshaw</cp:lastModifiedBy>
  <cp:revision>66</cp:revision>
  <dcterms:created xsi:type="dcterms:W3CDTF">2011-09-09T15:41:46Z</dcterms:created>
  <dcterms:modified xsi:type="dcterms:W3CDTF">2019-10-06T05:40:42Z</dcterms:modified>
</cp:coreProperties>
</file>