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545"/>
    <a:srgbClr val="00467F"/>
    <a:srgbClr val="CC4927"/>
    <a:srgbClr val="8E913B"/>
    <a:srgbClr val="704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162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C5ADB-551B-4FE0-9005-7DB6ED1B9A76}" type="datetimeFigureOut">
              <a:rPr lang="en-US" smtClean="0"/>
              <a:t>8/29/2022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90D93-00F2-4C19-B3A0-D8ADAAB109AF}" type="slidenum">
              <a:rPr lang="en-US" smtClean="0"/>
              <a:t>‹#›</a:t>
            </a:fld>
            <a:endParaRPr lang="en-US"/>
          </a:p>
        </p:txBody>
      </p:sp>
    </p:spTree>
    <p:extLst>
      <p:ext uri="{BB962C8B-B14F-4D97-AF65-F5344CB8AC3E}">
        <p14:creationId xmlns:p14="http://schemas.microsoft.com/office/powerpoint/2010/main" val="113484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E384B"/>
                </a:solidFill>
                <a:effectLst/>
                <a:latin typeface="Tahoma" panose="020B0604030504040204" pitchFamily="34" charset="0"/>
              </a:rPr>
              <a:t>National Recovery Month 2022</a:t>
            </a:r>
          </a:p>
          <a:p>
            <a:pPr algn="l"/>
            <a:r>
              <a:rPr lang="en-US" b="1" i="0" dirty="0">
                <a:solidFill>
                  <a:srgbClr val="1E384B"/>
                </a:solidFill>
                <a:effectLst/>
                <a:latin typeface="Tahoma" panose="020B0604030504040204" pitchFamily="34" charset="0"/>
              </a:rPr>
              <a:t>Every Person, Every Family, Every Community</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National Recovery Month (Recovery Month), which started in 1989, is a national observance held every September to promote and support new evidence-based treatment and recovery practices, the nation’s strong and proud recovery community, and the dedication of service providers and communities who make recovery in all its forms possible.</a:t>
            </a:r>
          </a:p>
          <a:p>
            <a:pPr algn="l">
              <a:buFont typeface="Arial" panose="020B0604020202020204" pitchFamily="34" charset="0"/>
              <a:buNone/>
            </a:pPr>
            <a:endParaRPr lang="en-US" b="0" i="0" dirty="0">
              <a:solidFill>
                <a:srgbClr val="4A4A4A"/>
              </a:solidFill>
              <a:effectLst/>
              <a:latin typeface="Tahoma" panose="020B0604030504040204" pitchFamily="34" charset="0"/>
            </a:endParaRPr>
          </a:p>
          <a:p>
            <a:pPr algn="l">
              <a:buFont typeface="Arial" panose="020B0604020202020204" pitchFamily="34" charset="0"/>
              <a:buNone/>
            </a:pPr>
            <a:r>
              <a:rPr lang="en-US" b="0" i="0" dirty="0">
                <a:solidFill>
                  <a:srgbClr val="4A4A4A"/>
                </a:solidFill>
                <a:effectLst/>
                <a:latin typeface="Tahoma" panose="020B0604030504040204" pitchFamily="34" charset="0"/>
              </a:rPr>
              <a:t>SAMHSA aims to increase public awareness surrounding mental health and addiction recovery. </a:t>
            </a:r>
            <a:r>
              <a:rPr lang="en-US" b="0" i="0">
                <a:solidFill>
                  <a:srgbClr val="4A4A4A"/>
                </a:solidFill>
                <a:effectLst/>
                <a:latin typeface="Tahoma" panose="020B0604030504040204" pitchFamily="34" charset="0"/>
              </a:rPr>
              <a:t>In the years since Recovery Month launched, SAMHSA has timed announcements of initiatives and grant funding during Recovery Month, while collaborating with private and public entities to celebrate individuals during their long-term recoveries.</a:t>
            </a:r>
          </a:p>
          <a:p>
            <a:endParaRPr lang="en-US"/>
          </a:p>
        </p:txBody>
      </p:sp>
      <p:sp>
        <p:nvSpPr>
          <p:cNvPr id="4" name="Slide Number Placeholder 3"/>
          <p:cNvSpPr>
            <a:spLocks noGrp="1"/>
          </p:cNvSpPr>
          <p:nvPr>
            <p:ph type="sldNum" sz="quarter" idx="5"/>
          </p:nvPr>
        </p:nvSpPr>
        <p:spPr/>
        <p:txBody>
          <a:bodyPr/>
          <a:lstStyle/>
          <a:p>
            <a:fld id="{AB790D93-00F2-4C19-B3A0-D8ADAAB109AF}" type="slidenum">
              <a:rPr lang="en-US" smtClean="0"/>
              <a:t>1</a:t>
            </a:fld>
            <a:endParaRPr lang="en-US"/>
          </a:p>
        </p:txBody>
      </p:sp>
    </p:spTree>
    <p:extLst>
      <p:ext uri="{BB962C8B-B14F-4D97-AF65-F5344CB8AC3E}">
        <p14:creationId xmlns:p14="http://schemas.microsoft.com/office/powerpoint/2010/main" val="302118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7092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48653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370958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83229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DE03B-15DC-4CC6-9246-DF7EEE27358C}"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99117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55430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DE03B-15DC-4CC6-9246-DF7EEE27358C}"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262034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DE03B-15DC-4CC6-9246-DF7EEE27358C}"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86432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E03B-15DC-4CC6-9246-DF7EEE27358C}"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98017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16285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E03B-15DC-4CC6-9246-DF7EEE27358C}"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0E52E-B2B8-4690-AC4E-CA83EBBD120C}" type="slidenum">
              <a:rPr lang="en-US" smtClean="0"/>
              <a:t>‹#›</a:t>
            </a:fld>
            <a:endParaRPr lang="en-US"/>
          </a:p>
        </p:txBody>
      </p:sp>
    </p:spTree>
    <p:extLst>
      <p:ext uri="{BB962C8B-B14F-4D97-AF65-F5344CB8AC3E}">
        <p14:creationId xmlns:p14="http://schemas.microsoft.com/office/powerpoint/2010/main" val="415961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E03B-15DC-4CC6-9246-DF7EEE27358C}" type="datetimeFigureOut">
              <a:rPr lang="en-US" smtClean="0"/>
              <a:t>8/29/2022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E52E-B2B8-4690-AC4E-CA83EBBD120C}" type="slidenum">
              <a:rPr lang="en-US" smtClean="0"/>
              <a:t>‹#›</a:t>
            </a:fld>
            <a:endParaRPr lang="en-US"/>
          </a:p>
        </p:txBody>
      </p:sp>
    </p:spTree>
    <p:extLst>
      <p:ext uri="{BB962C8B-B14F-4D97-AF65-F5344CB8AC3E}">
        <p14:creationId xmlns:p14="http://schemas.microsoft.com/office/powerpoint/2010/main" val="3079111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m.facesandvoicesofrecovery.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44393" y="3114156"/>
            <a:ext cx="34289" cy="380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9954EFF4-2DF6-467A-8DAF-C24643EA9279}"/>
              </a:ext>
            </a:extLst>
          </p:cNvPr>
          <p:cNvSpPr/>
          <p:nvPr/>
        </p:nvSpPr>
        <p:spPr>
          <a:xfrm>
            <a:off x="0" y="2837"/>
            <a:ext cx="9144000" cy="3954685"/>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D52D2EB4-3D1A-45CD-95EA-E1F3D665C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 y="-3193"/>
            <a:ext cx="3357432" cy="39546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360561" y="3838483"/>
            <a:ext cx="5783439" cy="11096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6206D707-325E-4E64-A079-DDDC53808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19" y="4776669"/>
            <a:ext cx="8603079" cy="1290462"/>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4E5A0C50-BB03-4FA6-8169-F218A9B7AB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1887" y="941817"/>
            <a:ext cx="5222537" cy="1765438"/>
          </a:xfrm>
          <a:prstGeom prst="rect">
            <a:avLst/>
          </a:prstGeom>
        </p:spPr>
      </p:pic>
      <p:sp>
        <p:nvSpPr>
          <p:cNvPr id="12" name="TextBox 11">
            <a:hlinkClick r:id="rId7"/>
            <a:extLst>
              <a:ext uri="{FF2B5EF4-FFF2-40B4-BE49-F238E27FC236}">
                <a16:creationId xmlns:a16="http://schemas.microsoft.com/office/drawing/2014/main" id="{150C989A-8C9D-4E08-BFD0-6C53DA914210}"/>
              </a:ext>
            </a:extLst>
          </p:cNvPr>
          <p:cNvSpPr txBox="1"/>
          <p:nvPr/>
        </p:nvSpPr>
        <p:spPr>
          <a:xfrm>
            <a:off x="4371759" y="3059663"/>
            <a:ext cx="3963858" cy="646331"/>
          </a:xfrm>
          <a:prstGeom prst="rect">
            <a:avLst/>
          </a:prstGeom>
          <a:noFill/>
        </p:spPr>
        <p:txBody>
          <a:bodyPr wrap="square" rtlCol="0">
            <a:spAutoFit/>
          </a:bodyPr>
          <a:lstStyle/>
          <a:p>
            <a:r>
              <a:rPr lang="en-US" sz="3600" dirty="0">
                <a:solidFill>
                  <a:schemeClr val="bg1"/>
                </a:solidFill>
              </a:rPr>
              <a:t>recoverymonth.net</a:t>
            </a:r>
          </a:p>
        </p:txBody>
      </p:sp>
    </p:spTree>
    <p:extLst>
      <p:ext uri="{BB962C8B-B14F-4D97-AF65-F5344CB8AC3E}">
        <p14:creationId xmlns:p14="http://schemas.microsoft.com/office/powerpoint/2010/main" val="3520582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120</Words>
  <Application>Microsoft Office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Office Theme</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Cindy A.</dc:creator>
  <cp:lastModifiedBy>Christy, Cynthia</cp:lastModifiedBy>
  <cp:revision>18</cp:revision>
  <dcterms:created xsi:type="dcterms:W3CDTF">2020-08-13T20:47:09Z</dcterms:created>
  <dcterms:modified xsi:type="dcterms:W3CDTF">2022-08-29T16:47:22Z</dcterms:modified>
</cp:coreProperties>
</file>