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7" r:id="rId4"/>
    <p:sldId id="266" r:id="rId5"/>
    <p:sldId id="268" r:id="rId6"/>
    <p:sldId id="269" r:id="rId7"/>
    <p:sldId id="271" r:id="rId8"/>
    <p:sldId id="274" r:id="rId9"/>
    <p:sldId id="273" r:id="rId10"/>
    <p:sldId id="272" r:id="rId11"/>
    <p:sldId id="276" r:id="rId12"/>
    <p:sldId id="275" r:id="rId13"/>
    <p:sldId id="277" r:id="rId14"/>
    <p:sldId id="278" r:id="rId15"/>
    <p:sldId id="265" r:id="rId16"/>
    <p:sldId id="279" r:id="rId17"/>
    <p:sldId id="280" r:id="rId18"/>
    <p:sldId id="281" r:id="rId19"/>
    <p:sldId id="282" r:id="rId20"/>
    <p:sldId id="283" r:id="rId21"/>
    <p:sldId id="285" r:id="rId22"/>
    <p:sldId id="286" r:id="rId23"/>
    <p:sldId id="284" r:id="rId24"/>
    <p:sldId id="287" r:id="rId25"/>
    <p:sldId id="26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09B90-9CC1-4551-BA77-B26D08DFC335}" v="316" dt="2022-04-22T12:56:02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9"/>
    <p:restoredTop sz="94597"/>
  </p:normalViewPr>
  <p:slideViewPr>
    <p:cSldViewPr snapToGrid="0" snapToObjects="1">
      <p:cViewPr varScale="1">
        <p:scale>
          <a:sx n="108" d="100"/>
          <a:sy n="108" d="100"/>
        </p:scale>
        <p:origin x="19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5C3DD4-172B-0541-A181-1B5D9AA5B66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F93BB9-73F5-D143-9FC8-5CBCE5D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8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3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56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29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0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68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77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40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2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0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33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66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1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14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25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8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5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2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1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90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7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7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93BB9-73F5-D143-9FC8-5CBCE5D5A6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2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83E5810-11A8-CA45-A8AB-DBDBF92B0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979" t="-1765" r="44938" b="-2298"/>
          <a:stretch/>
        </p:blipFill>
        <p:spPr>
          <a:xfrm rot="10800000">
            <a:off x="-2" y="3560496"/>
            <a:ext cx="1839149" cy="3297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28691" r="14311" b="31112"/>
          <a:stretch/>
        </p:blipFill>
        <p:spPr>
          <a:xfrm>
            <a:off x="5572228" y="228601"/>
            <a:ext cx="3083897" cy="11658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4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349" y="6049378"/>
            <a:ext cx="857250" cy="365125"/>
          </a:xfrm>
        </p:spPr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8166" y="6049378"/>
            <a:ext cx="324303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750" y="6049378"/>
            <a:ext cx="413375" cy="365125"/>
          </a:xfrm>
        </p:spPr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0BC6F0-C989-4244-AB85-7586A1E663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39150" y="6248402"/>
            <a:ext cx="1285930" cy="2679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2491" y="5883276"/>
            <a:ext cx="3489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t="32765" r="16281" b="30356"/>
          <a:stretch/>
        </p:blipFill>
        <p:spPr>
          <a:xfrm>
            <a:off x="5624981" y="2142713"/>
            <a:ext cx="3083897" cy="1165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16C63-2922-1F44-89AD-C2D2B20D08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941" y="6246180"/>
            <a:ext cx="1594585" cy="332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9211" y="5883276"/>
            <a:ext cx="42502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918AD-3173-1341-A6FA-ADECC0C44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46035" y="5333393"/>
            <a:ext cx="1372815" cy="1372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C57FC-7CDF-9440-A240-325AF3871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28691" r="14311" b="31112"/>
          <a:stretch/>
        </p:blipFill>
        <p:spPr>
          <a:xfrm>
            <a:off x="426754" y="5870240"/>
            <a:ext cx="820963" cy="310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92473A-19A2-B74A-8315-85BB02343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39150" y="6248402"/>
            <a:ext cx="1285930" cy="2679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7" t="27719" r="16224" b="34979"/>
          <a:stretch/>
        </p:blipFill>
        <p:spPr>
          <a:xfrm>
            <a:off x="5629998" y="1501130"/>
            <a:ext cx="3083897" cy="1165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4E595-0795-B346-B049-611EEEC7FB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9209" y="6248401"/>
            <a:ext cx="1594585" cy="332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294C4E-842D-9D4A-AE64-7B50CF7C9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727" r="-1"/>
          <a:stretch/>
        </p:blipFill>
        <p:spPr>
          <a:xfrm rot="10800000">
            <a:off x="8302904" y="34691"/>
            <a:ext cx="841096" cy="1673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0A9031-C11E-E440-9059-FCA4EBF2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2979" t="-1765" r="44938" b="-2298"/>
          <a:stretch/>
        </p:blipFill>
        <p:spPr>
          <a:xfrm rot="10800000">
            <a:off x="-2" y="3560496"/>
            <a:ext cx="1839149" cy="32975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6216F-E19B-BE43-A91C-60C14F94B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54127" y="5333393"/>
            <a:ext cx="1372815" cy="1372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0C523A-D1B1-524B-9328-C6295757D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28691" r="14311" b="31112"/>
          <a:stretch/>
        </p:blipFill>
        <p:spPr>
          <a:xfrm>
            <a:off x="426754" y="5870240"/>
            <a:ext cx="820963" cy="310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796C42-8048-5143-9AEF-3D3B47B72E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39150" y="6248402"/>
            <a:ext cx="1285930" cy="2679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584BE7-44CB-794C-9AE4-7D91E60E6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6384"/>
          <a:stretch/>
        </p:blipFill>
        <p:spPr>
          <a:xfrm rot="5400000">
            <a:off x="863352" y="4279728"/>
            <a:ext cx="1806119" cy="3361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F47B6A-192E-894C-A195-FA78CD84C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28691" r="14311" b="31112"/>
          <a:stretch/>
        </p:blipFill>
        <p:spPr>
          <a:xfrm>
            <a:off x="815974" y="6143945"/>
            <a:ext cx="1796682" cy="679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2CEE5-B2D8-A644-A89C-3D2EDDFAB3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8269" y="6289042"/>
            <a:ext cx="1901943" cy="396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0BBA-7126-5846-86A5-6B7FB5F0AF2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420BBA-7126-5846-86A5-6B7FB5F0AF27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53897C-B967-EC47-A4D8-D00DB7FC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8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Helvetica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Helvetica" pitchFamily="2" charset="0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Helvetica" pitchFamily="2" charset="0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Helvetica" pitchFamily="2" charset="0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Helvetica" pitchFamily="2" charset="0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Helvetica" pitchFamily="2" charset="0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ahnerN@umkc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system.edu/ums/fa/procurement/epro/suppliers" TargetMode="External"/><Relationship Id="rId3" Type="http://schemas.openxmlformats.org/officeDocument/2006/relationships/hyperlink" Target="https://www.umsystem.edu/oei/sharedservices/apss" TargetMode="External"/><Relationship Id="rId7" Type="http://schemas.openxmlformats.org/officeDocument/2006/relationships/hyperlink" Target="https://umkc.box.com/s/d4eyzagyvojlqbwnqywpgwidt6cmq81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msystem.edu/oei/sharedservices/apss/travel_and_expense/per_diem_information" TargetMode="External"/><Relationship Id="rId5" Type="http://schemas.openxmlformats.org/officeDocument/2006/relationships/hyperlink" Target="https://www.umsystem.edu/ums/fa/procurement/travel-tr106" TargetMode="External"/><Relationship Id="rId4" Type="http://schemas.openxmlformats.org/officeDocument/2006/relationships/hyperlink" Target="https://www.umsystem.edu/ums/fa/procurement/card/one_card" TargetMode="External"/><Relationship Id="rId9" Type="http://schemas.openxmlformats.org/officeDocument/2006/relationships/hyperlink" Target="https://net3.umkc.edu/intapps/travelrequest/User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UM System Big Picture Fiscal Procedures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530B5-8484-49A6-BA88-444533137E08}"/>
              </a:ext>
            </a:extLst>
          </p:cNvPr>
          <p:cNvSpPr txBox="1"/>
          <p:nvPr/>
        </p:nvSpPr>
        <p:spPr>
          <a:xfrm>
            <a:off x="6733736" y="4215384"/>
            <a:ext cx="189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April 22, 2022</a:t>
            </a:r>
          </a:p>
        </p:txBody>
      </p:sp>
    </p:spTree>
    <p:extLst>
      <p:ext uri="{BB962C8B-B14F-4D97-AF65-F5344CB8AC3E}">
        <p14:creationId xmlns:p14="http://schemas.microsoft.com/office/powerpoint/2010/main" val="60169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DE7E-6AA3-954B-ABA5-64872B3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508" y="292610"/>
            <a:ext cx="7514035" cy="676655"/>
          </a:xfrm>
        </p:spPr>
        <p:txBody>
          <a:bodyPr/>
          <a:lstStyle/>
          <a:p>
            <a:r>
              <a:rPr lang="en-US" dirty="0"/>
              <a:t>Subcontracts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44304-3B43-477F-A2D7-FDDEC45F6AD9}"/>
              </a:ext>
            </a:extLst>
          </p:cNvPr>
          <p:cNvSpPr txBox="1"/>
          <p:nvPr/>
        </p:nvSpPr>
        <p:spPr>
          <a:xfrm>
            <a:off x="2185416" y="1609344"/>
            <a:ext cx="4495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What is a subcontract?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Who do we subcontract with?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5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DE7E-6AA3-954B-ABA5-64872B3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508" y="173737"/>
            <a:ext cx="7514035" cy="758951"/>
          </a:xfrm>
        </p:spPr>
        <p:txBody>
          <a:bodyPr/>
          <a:lstStyle/>
          <a:p>
            <a:r>
              <a:rPr lang="en-US" dirty="0"/>
              <a:t>Hotel Agreements (space rentals)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C8D8F0-03BD-44F1-90DD-39D6ECA98D3A}"/>
              </a:ext>
            </a:extLst>
          </p:cNvPr>
          <p:cNvSpPr txBox="1"/>
          <p:nvPr/>
        </p:nvSpPr>
        <p:spPr>
          <a:xfrm>
            <a:off x="1903768" y="2422053"/>
            <a:ext cx="5761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When/why do we contract with Hotels?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6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DE7E-6AA3-954B-ABA5-64872B3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5" y="190499"/>
            <a:ext cx="7514035" cy="733045"/>
          </a:xfrm>
        </p:spPr>
        <p:txBody>
          <a:bodyPr/>
          <a:lstStyle/>
          <a:p>
            <a:r>
              <a:rPr lang="en-US" dirty="0"/>
              <a:t>IT Contracts/Agreements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86897-A2AD-416A-BEC6-5F64853CA51A}"/>
              </a:ext>
            </a:extLst>
          </p:cNvPr>
          <p:cNvSpPr txBox="1"/>
          <p:nvPr/>
        </p:nvSpPr>
        <p:spPr>
          <a:xfrm>
            <a:off x="542484" y="1485221"/>
            <a:ext cx="57438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Subscriptions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Consultants that require IT/IS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Approvals before purchases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07CF80-306A-A57A-8A87-2448F6F888DD}"/>
              </a:ext>
            </a:extLst>
          </p:cNvPr>
          <p:cNvSpPr txBox="1"/>
          <p:nvPr/>
        </p:nvSpPr>
        <p:spPr>
          <a:xfrm>
            <a:off x="1910282" y="3687024"/>
            <a:ext cx="620615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Helvetica"/>
                <a:cs typeface="Helvetica"/>
              </a:rPr>
              <a:t>Key Take Aways:  </a:t>
            </a: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If you have to accept terms &amp; conditions, it requires pre-approval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Plan Ahead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Helvetica"/>
                <a:cs typeface="Helvetica"/>
              </a:rPr>
              <a:t>All requests should be submitted via CAHS Zendesk</a:t>
            </a: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572F97-731A-7550-A93A-E2EB3B1F6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312" y="1243956"/>
            <a:ext cx="1969694" cy="1835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C92CD-FAC8-EF2A-8B52-43B24FC7C41C}"/>
              </a:ext>
            </a:extLst>
          </p:cNvPr>
          <p:cNvSpPr txBox="1"/>
          <p:nvPr/>
        </p:nvSpPr>
        <p:spPr>
          <a:xfrm>
            <a:off x="5357671" y="153258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3"/>
                </a:solidFill>
                <a:latin typeface="Helvetica"/>
                <a:cs typeface="Helvetica"/>
              </a:rPr>
              <a:t>Curby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3E98A52-4C50-2D0C-8EB2-DEA46F1C36A5}"/>
              </a:ext>
            </a:extLst>
          </p:cNvPr>
          <p:cNvSpPr/>
          <p:nvPr/>
        </p:nvSpPr>
        <p:spPr>
          <a:xfrm>
            <a:off x="5477594" y="2046512"/>
            <a:ext cx="973247" cy="23765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0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DE7E-6AA3-954B-ABA5-64872B3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5" y="182881"/>
            <a:ext cx="7514035" cy="676655"/>
          </a:xfrm>
        </p:spPr>
        <p:txBody>
          <a:bodyPr/>
          <a:lstStyle/>
          <a:p>
            <a:r>
              <a:rPr lang="en-US" dirty="0"/>
              <a:t>Paying Outside Entities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0DA8F-E2E3-4CD4-A7A5-1D89985EB33B}"/>
              </a:ext>
            </a:extLst>
          </p:cNvPr>
          <p:cNvSpPr txBox="1"/>
          <p:nvPr/>
        </p:nvSpPr>
        <p:spPr>
          <a:xfrm>
            <a:off x="453628" y="2112264"/>
            <a:ext cx="4282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UMKC turn around times on payments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Net10, Net15, Net30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Direct deposit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W-9 or W-8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 descr="NPO VOUCHER WORKFLOW">
            <a:extLst>
              <a:ext uri="{FF2B5EF4-FFF2-40B4-BE49-F238E27FC236}">
                <a16:creationId xmlns:a16="http://schemas.microsoft.com/office/drawing/2014/main" id="{3C583B6F-3E3E-47F5-9868-22D1C0B3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52" y="1591056"/>
            <a:ext cx="3433200" cy="38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5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DE7E-6AA3-954B-ABA5-64872B3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57" y="411481"/>
            <a:ext cx="7514035" cy="722375"/>
          </a:xfrm>
        </p:spPr>
        <p:txBody>
          <a:bodyPr/>
          <a:lstStyle/>
          <a:p>
            <a:r>
              <a:rPr lang="en-US" dirty="0"/>
              <a:t>PO vs. Non-PO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469B6E-B3BF-4CD3-86A2-C6D766BE5BD5}"/>
              </a:ext>
            </a:extLst>
          </p:cNvPr>
          <p:cNvSpPr txBox="1"/>
          <p:nvPr/>
        </p:nvSpPr>
        <p:spPr>
          <a:xfrm>
            <a:off x="1664208" y="1645920"/>
            <a:ext cx="483658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What is a 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When do we need to use a PO?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How are POs paid?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What is a Non-PO?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When do we use Non-POs?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How are Non-POs paid?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7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641" y="329186"/>
            <a:ext cx="7514035" cy="576071"/>
          </a:xfrm>
        </p:spPr>
        <p:txBody>
          <a:bodyPr/>
          <a:lstStyle/>
          <a:p>
            <a:pPr algn="l"/>
            <a:r>
              <a:rPr lang="en-US" dirty="0"/>
              <a:t>Agenda Part 2: 1pm-2pm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40" y="905257"/>
            <a:ext cx="7514035" cy="4489704"/>
          </a:xfrm>
        </p:spPr>
        <p:txBody>
          <a:bodyPr>
            <a:normAutofit/>
          </a:bodyPr>
          <a:lstStyle/>
          <a:p>
            <a:r>
              <a:rPr lang="en-US" sz="2700" dirty="0" err="1"/>
              <a:t>ZenDesk</a:t>
            </a:r>
            <a:endParaRPr lang="en-US" sz="2700" dirty="0"/>
          </a:p>
          <a:p>
            <a:r>
              <a:rPr lang="en-US" sz="2700" dirty="0"/>
              <a:t>Travel</a:t>
            </a:r>
          </a:p>
          <a:p>
            <a:r>
              <a:rPr lang="en-US" sz="2700" dirty="0" err="1"/>
              <a:t>OneCard</a:t>
            </a:r>
            <a:r>
              <a:rPr lang="en-US" sz="2700" dirty="0"/>
              <a:t> Purchases – high level overview</a:t>
            </a:r>
          </a:p>
          <a:p>
            <a:r>
              <a:rPr lang="en-US" sz="2700" dirty="0"/>
              <a:t>RIF</a:t>
            </a:r>
          </a:p>
          <a:p>
            <a:r>
              <a:rPr lang="en-US" sz="2700" dirty="0"/>
              <a:t>Fiscal Team office hours</a:t>
            </a:r>
          </a:p>
          <a:p>
            <a:r>
              <a:rPr lang="en-US" sz="2700" dirty="0"/>
              <a:t>Fiscal contacts</a:t>
            </a:r>
          </a:p>
          <a:p>
            <a:r>
              <a:rPr lang="en-US" sz="2700" dirty="0"/>
              <a:t>Conclude</a:t>
            </a:r>
          </a:p>
        </p:txBody>
      </p:sp>
    </p:spTree>
    <p:extLst>
      <p:ext uri="{BB962C8B-B14F-4D97-AF65-F5344CB8AC3E}">
        <p14:creationId xmlns:p14="http://schemas.microsoft.com/office/powerpoint/2010/main" val="2805695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DE7E-6AA3-954B-ABA5-64872B3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82" y="246889"/>
            <a:ext cx="7514035" cy="713231"/>
          </a:xfrm>
        </p:spPr>
        <p:txBody>
          <a:bodyPr/>
          <a:lstStyle/>
          <a:p>
            <a:r>
              <a:rPr lang="en-US" dirty="0" err="1"/>
              <a:t>ZenDesk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3282B-468D-4C23-96C1-B50A2B1E4D47}"/>
              </a:ext>
            </a:extLst>
          </p:cNvPr>
          <p:cNvSpPr txBox="1"/>
          <p:nvPr/>
        </p:nvSpPr>
        <p:spPr>
          <a:xfrm>
            <a:off x="1029195" y="2141482"/>
            <a:ext cx="6862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Generally speaking, anything that needs to be paid should be submitted through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ZenDesk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Please also submit W-9s, W-8s, appearance agreement requests, consulting agreement requests, invoices, etc. via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ZenDesk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18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DE7E-6AA3-954B-ABA5-64872B3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82" y="201169"/>
            <a:ext cx="7514035" cy="649223"/>
          </a:xfrm>
        </p:spPr>
        <p:txBody>
          <a:bodyPr/>
          <a:lstStyle/>
          <a:p>
            <a:r>
              <a:rPr lang="en-US" dirty="0"/>
              <a:t>Travel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EB1A1-D0F0-4A86-A9D8-CA36E8EAE3CB}"/>
              </a:ext>
            </a:extLst>
          </p:cNvPr>
          <p:cNvSpPr txBox="1"/>
          <p:nvPr/>
        </p:nvSpPr>
        <p:spPr>
          <a:xfrm>
            <a:off x="1783081" y="1352865"/>
            <a:ext cx="4544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Pre-travel authorization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We are a Tax-Exempt institution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Utilize the UM Tax-exempt letter when checking into a hotel or renting a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Not all states recognize our exempt status – but still 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Use per diem when traveling</a:t>
            </a:r>
          </a:p>
        </p:txBody>
      </p:sp>
    </p:spTree>
    <p:extLst>
      <p:ext uri="{BB962C8B-B14F-4D97-AF65-F5344CB8AC3E}">
        <p14:creationId xmlns:p14="http://schemas.microsoft.com/office/powerpoint/2010/main" val="386060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DE7E-6AA3-954B-ABA5-64872B3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4" y="374905"/>
            <a:ext cx="7514035" cy="621791"/>
          </a:xfrm>
        </p:spPr>
        <p:txBody>
          <a:bodyPr/>
          <a:lstStyle/>
          <a:p>
            <a:r>
              <a:rPr lang="en-US" dirty="0" err="1"/>
              <a:t>OneCard</a:t>
            </a:r>
            <a:r>
              <a:rPr lang="en-US" dirty="0"/>
              <a:t> Purchases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FE9AE-AE0A-4B84-9270-28289432E2D8}"/>
              </a:ext>
            </a:extLst>
          </p:cNvPr>
          <p:cNvSpPr txBox="1"/>
          <p:nvPr/>
        </p:nvSpPr>
        <p:spPr>
          <a:xfrm>
            <a:off x="811483" y="1545336"/>
            <a:ext cx="77290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If you have a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OneCard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for purchases and/or travel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Do not use it on food (unless you have written approval from the Dean)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Use per diem – amount will auto generate based on the city you travel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Reconcile purchases as soon as they hit your “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MyWallet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”. “Why is this important” you may ask?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22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98F2-C50B-4B98-9FF9-00A1F275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82" y="402337"/>
            <a:ext cx="7514035" cy="685799"/>
          </a:xfrm>
        </p:spPr>
        <p:txBody>
          <a:bodyPr/>
          <a:lstStyle/>
          <a:p>
            <a:r>
              <a:rPr lang="en-US" dirty="0"/>
              <a:t>RIF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20884-A8E9-4936-9DC6-C33C1C2B2B05}"/>
              </a:ext>
            </a:extLst>
          </p:cNvPr>
          <p:cNvSpPr txBox="1"/>
          <p:nvPr/>
        </p:nvSpPr>
        <p:spPr>
          <a:xfrm>
            <a:off x="2249424" y="2057400"/>
            <a:ext cx="2613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Can you use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Approval?</a:t>
            </a:r>
          </a:p>
        </p:txBody>
      </p:sp>
    </p:spTree>
    <p:extLst>
      <p:ext uri="{BB962C8B-B14F-4D97-AF65-F5344CB8AC3E}">
        <p14:creationId xmlns:p14="http://schemas.microsoft.com/office/powerpoint/2010/main" val="171209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641" y="237745"/>
            <a:ext cx="7514035" cy="576071"/>
          </a:xfrm>
        </p:spPr>
        <p:txBody>
          <a:bodyPr/>
          <a:lstStyle/>
          <a:p>
            <a:pPr algn="l"/>
            <a:r>
              <a:rPr lang="en-US" dirty="0"/>
              <a:t>Agenda Part 1: 11am-12pm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40" y="873252"/>
            <a:ext cx="7514035" cy="448970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Introduction </a:t>
            </a:r>
          </a:p>
          <a:p>
            <a:r>
              <a:rPr lang="en-US" sz="2400" dirty="0"/>
              <a:t>Procurement at a glance </a:t>
            </a:r>
          </a:p>
          <a:p>
            <a:r>
              <a:rPr lang="en-US" sz="2400" dirty="0"/>
              <a:t>Contracting with outside entities </a:t>
            </a:r>
          </a:p>
          <a:p>
            <a:pPr lvl="1"/>
            <a:r>
              <a:rPr lang="en-US" sz="2400" dirty="0"/>
              <a:t>Consultants</a:t>
            </a:r>
          </a:p>
          <a:p>
            <a:pPr lvl="1"/>
            <a:r>
              <a:rPr lang="en-US" sz="2400" dirty="0"/>
              <a:t>Subcontractors</a:t>
            </a:r>
          </a:p>
          <a:p>
            <a:pPr lvl="1"/>
            <a:r>
              <a:rPr lang="en-US" sz="2400" dirty="0"/>
              <a:t>Hotels</a:t>
            </a:r>
          </a:p>
          <a:p>
            <a:pPr lvl="1"/>
            <a:r>
              <a:rPr lang="en-US" sz="2400" dirty="0"/>
              <a:t>IT</a:t>
            </a:r>
          </a:p>
          <a:p>
            <a:pPr lvl="1"/>
            <a:r>
              <a:rPr lang="en-US" sz="2400" dirty="0"/>
              <a:t>POs</a:t>
            </a:r>
          </a:p>
          <a:p>
            <a:pPr lvl="1"/>
            <a:r>
              <a:rPr lang="en-US" sz="2400" dirty="0"/>
              <a:t>Non-POs</a:t>
            </a:r>
          </a:p>
          <a:p>
            <a:r>
              <a:rPr lang="en-US" sz="2400" dirty="0"/>
              <a:t>Break 12pm-1pm</a:t>
            </a:r>
          </a:p>
        </p:txBody>
      </p:sp>
    </p:spTree>
    <p:extLst>
      <p:ext uri="{BB962C8B-B14F-4D97-AF65-F5344CB8AC3E}">
        <p14:creationId xmlns:p14="http://schemas.microsoft.com/office/powerpoint/2010/main" val="423449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2F6B-C475-438E-A76D-8E5671AFF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2" y="173739"/>
            <a:ext cx="7514035" cy="521207"/>
          </a:xfrm>
        </p:spPr>
        <p:txBody>
          <a:bodyPr>
            <a:normAutofit fontScale="90000"/>
          </a:bodyPr>
          <a:lstStyle/>
          <a:p>
            <a:r>
              <a:rPr lang="en-US" dirty="0"/>
              <a:t>Extras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716B3-377B-4031-809C-83546D636D86}"/>
              </a:ext>
            </a:extLst>
          </p:cNvPr>
          <p:cNvSpPr txBox="1"/>
          <p:nvPr/>
        </p:nvSpPr>
        <p:spPr>
          <a:xfrm>
            <a:off x="1746504" y="1554480"/>
            <a:ext cx="5080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Anything over $10k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Sole Source (competitive bidding)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Approvals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24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374C-9204-4D5D-AEFD-D596FF5D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5" y="338329"/>
            <a:ext cx="7514035" cy="694943"/>
          </a:xfrm>
        </p:spPr>
        <p:txBody>
          <a:bodyPr/>
          <a:lstStyle/>
          <a:p>
            <a:r>
              <a:rPr lang="en-US" dirty="0"/>
              <a:t>Fiscal Contacts for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86782-BE3C-4E26-82B5-0D5266FA44E8}"/>
              </a:ext>
            </a:extLst>
          </p:cNvPr>
          <p:cNvSpPr txBox="1"/>
          <p:nvPr/>
        </p:nvSpPr>
        <p:spPr>
          <a:xfrm>
            <a:off x="1113235" y="1362884"/>
            <a:ext cx="83616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Sharon Colbert – Hotels (space rentals)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Katey Collins – Fiscal,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Erin Hobbs – IT/IS agreements,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ZenDesk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Stephanie McIntosh – Fiscal,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Krystal Olmos-Romero – Fiscal,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Kelly Reinhardt –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Brizhana Ricks – Fiscal,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Nancy Bahner: Fiscal Officer for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SoNHS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BahnerN@umkc.edu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Try and contact the CAHS team first before going to Nancy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12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A7A6-0E96-495F-BC74-3842E502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2" y="594362"/>
            <a:ext cx="7514035" cy="691894"/>
          </a:xfrm>
        </p:spPr>
        <p:txBody>
          <a:bodyPr/>
          <a:lstStyle/>
          <a:p>
            <a:r>
              <a:rPr lang="en-US" dirty="0"/>
              <a:t>Cash Fiscal Team Open Office hours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B3F37-2B88-440D-9F37-6098AD2CF668}"/>
              </a:ext>
            </a:extLst>
          </p:cNvPr>
          <p:cNvSpPr txBox="1"/>
          <p:nvPr/>
        </p:nvSpPr>
        <p:spPr>
          <a:xfrm>
            <a:off x="2788920" y="2770632"/>
            <a:ext cx="3783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Time/day TBD</a:t>
            </a:r>
          </a:p>
        </p:txBody>
      </p:sp>
    </p:spTree>
    <p:extLst>
      <p:ext uri="{BB962C8B-B14F-4D97-AF65-F5344CB8AC3E}">
        <p14:creationId xmlns:p14="http://schemas.microsoft.com/office/powerpoint/2010/main" val="1726662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9ABF-7D87-4F8C-ADA8-44D37696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4" y="292609"/>
            <a:ext cx="7514035" cy="512063"/>
          </a:xfrm>
        </p:spPr>
        <p:txBody>
          <a:bodyPr>
            <a:normAutofit fontScale="90000"/>
          </a:bodyPr>
          <a:lstStyle/>
          <a:p>
            <a:r>
              <a:rPr lang="en-US" dirty="0"/>
              <a:t>Helpful Links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471D2-D8E4-474C-9F01-870623A24474}"/>
              </a:ext>
            </a:extLst>
          </p:cNvPr>
          <p:cNvSpPr txBox="1"/>
          <p:nvPr/>
        </p:nvSpPr>
        <p:spPr>
          <a:xfrm>
            <a:off x="1633225" y="894159"/>
            <a:ext cx="7333488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Accounts Payable 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https://www.umsystem.edu/oei/sharedservices/apss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700" dirty="0" err="1">
                <a:latin typeface="Helvetica" panose="020B0604020202020204" pitchFamily="34" charset="0"/>
                <a:cs typeface="Helvetica" panose="020B0604020202020204" pitchFamily="34" charset="0"/>
              </a:rPr>
              <a:t>OneCard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 info 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https://www.umsystem.edu/ums/fa/procurement/card/one_card</a:t>
            </a:r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Tax-exempt info 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https://www.umsystem.edu/ums/fa/procurement/travel-tr106</a:t>
            </a:r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Employee per diem info 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https://www.umsystem.edu/oei/sharedservices/apss/travel_and_expense/per_diem_information</a:t>
            </a:r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Current </a:t>
            </a:r>
            <a:r>
              <a:rPr lang="en-US" sz="1700" dirty="0" err="1">
                <a:latin typeface="Helvetica" panose="020B0604020202020204" pitchFamily="34" charset="0"/>
                <a:cs typeface="Helvetica" panose="020B0604020202020204" pitchFamily="34" charset="0"/>
              </a:rPr>
              <a:t>MoCodes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 and Fiscal Contacts 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https://umkc.box.com/s/d4eyzagyvojlqbwnqywpgwidt6cmq81g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Suppliers available in </a:t>
            </a:r>
            <a:r>
              <a:rPr lang="en-US" sz="1700" dirty="0" err="1">
                <a:latin typeface="Helvetica" panose="020B0604020202020204" pitchFamily="34" charset="0"/>
                <a:cs typeface="Helvetica" panose="020B0604020202020204" pitchFamily="34" charset="0"/>
              </a:rPr>
              <a:t>ShowMeShop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  <a:hlinkClick r:id="rId8"/>
              </a:rPr>
              <a:t>https://www.umsystem.edu/ums/fa/procurement/epro/suppliers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Travel Approval Form 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  <a:hlinkClick r:id="rId9"/>
              </a:rPr>
              <a:t>https://net3.umkc.edu/intapps/travelrequest/User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8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53BD-639B-49D0-B719-D2EE7E0D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82" y="2552700"/>
            <a:ext cx="7514035" cy="1752599"/>
          </a:xfrm>
        </p:spPr>
        <p:txBody>
          <a:bodyPr>
            <a:normAutofit/>
          </a:bodyPr>
          <a:lstStyle/>
          <a:p>
            <a:r>
              <a:rPr lang="en-US" sz="96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791576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98DA-CE63-9F4E-8C15-EF2F682A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4" y="301753"/>
            <a:ext cx="7514035" cy="813815"/>
          </a:xfrm>
        </p:spPr>
        <p:txBody>
          <a:bodyPr/>
          <a:lstStyle/>
          <a:p>
            <a:r>
              <a:rPr lang="en-US" dirty="0"/>
              <a:t>Thank you!!!</a:t>
            </a:r>
          </a:p>
        </p:txBody>
      </p:sp>
      <p:pic>
        <p:nvPicPr>
          <p:cNvPr id="1026" name="Picture 2" descr="Sesame Street Reaction GIF by HBO Max">
            <a:extLst>
              <a:ext uri="{FF2B5EF4-FFF2-40B4-BE49-F238E27FC236}">
                <a16:creationId xmlns:a16="http://schemas.microsoft.com/office/drawing/2014/main" id="{3BC9D4BB-3AFD-4895-A897-B6100B458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76" y="1307592"/>
            <a:ext cx="3630168" cy="36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0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F602C4AF-260A-476F-B68E-40C92E7D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7" y="534924"/>
            <a:ext cx="7515225" cy="72237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1026" name="Picture 3" descr="Let's Get Fiscal! - Olivia Newton john | Meme Generator">
            <a:extLst>
              <a:ext uri="{FF2B5EF4-FFF2-40B4-BE49-F238E27FC236}">
                <a16:creationId xmlns:a16="http://schemas.microsoft.com/office/drawing/2014/main" id="{A39BFC1A-DC55-491D-BE36-2EB56B312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9" y="1661318"/>
            <a:ext cx="2392363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E54D3E-CDC4-4265-AAE8-34B1CAD39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0" y="873252"/>
            <a:ext cx="7514035" cy="4489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Thank you!</a:t>
            </a:r>
          </a:p>
          <a:p>
            <a:r>
              <a:rPr lang="en-US" sz="2400" dirty="0"/>
              <a:t>Why is this training important?</a:t>
            </a:r>
          </a:p>
          <a:p>
            <a:pPr lvl="1"/>
            <a:r>
              <a:rPr lang="en-US" sz="2250" dirty="0"/>
              <a:t>Reputation</a:t>
            </a:r>
          </a:p>
          <a:p>
            <a:pPr lvl="1"/>
            <a:r>
              <a:rPr lang="en-US" sz="2250" dirty="0"/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39271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E2180-0B85-418D-8B6F-A0D87C929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183" y="868680"/>
            <a:ext cx="2800817" cy="4837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5A994A-2CB1-4A8D-B005-49FB9304F19B}"/>
              </a:ext>
            </a:extLst>
          </p:cNvPr>
          <p:cNvSpPr txBox="1"/>
          <p:nvPr/>
        </p:nvSpPr>
        <p:spPr>
          <a:xfrm>
            <a:off x="4822095" y="2414016"/>
            <a:ext cx="4075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Like this parking sign, fiscal operations 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within the UM System can be tricky! Don’t be scared! We are here to help!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0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DE7E-6AA3-954B-ABA5-64872B3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2" y="201169"/>
            <a:ext cx="7514035" cy="969263"/>
          </a:xfrm>
        </p:spPr>
        <p:txBody>
          <a:bodyPr/>
          <a:lstStyle/>
          <a:p>
            <a:r>
              <a:rPr lang="en-US" dirty="0"/>
              <a:t>What is Procurement?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61F956-B438-9943-971F-7FBFC21D9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8958" y="1866899"/>
            <a:ext cx="6920914" cy="3290317"/>
          </a:xfrm>
        </p:spPr>
        <p:txBody>
          <a:bodyPr/>
          <a:lstStyle/>
          <a:p>
            <a:r>
              <a:rPr lang="en-US" sz="2400" dirty="0"/>
              <a:t>Authorization to purchase</a:t>
            </a:r>
          </a:p>
          <a:p>
            <a:r>
              <a:rPr lang="en-US" sz="2400" dirty="0" err="1"/>
              <a:t>MoCodes</a:t>
            </a:r>
            <a:endParaRPr lang="en-US" sz="2400" dirty="0"/>
          </a:p>
          <a:p>
            <a:r>
              <a:rPr lang="en-US" sz="2400" dirty="0"/>
              <a:t>Account Codes</a:t>
            </a:r>
          </a:p>
          <a:p>
            <a:r>
              <a:rPr lang="en-US" sz="2400" dirty="0"/>
              <a:t>Volume Purchase Agreements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0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DE7E-6AA3-954B-ABA5-64872B3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57" y="201169"/>
            <a:ext cx="7514035" cy="969263"/>
          </a:xfrm>
        </p:spPr>
        <p:txBody>
          <a:bodyPr/>
          <a:lstStyle/>
          <a:p>
            <a:r>
              <a:rPr lang="en-US" dirty="0"/>
              <a:t>Contracting with Outside Entities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61F956-B438-9943-971F-7FBFC21D9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235" y="1453896"/>
            <a:ext cx="5333285" cy="3822192"/>
          </a:xfrm>
        </p:spPr>
        <p:txBody>
          <a:bodyPr>
            <a:normAutofit/>
          </a:bodyPr>
          <a:lstStyle/>
          <a:p>
            <a:r>
              <a:rPr lang="en-US" sz="2400" dirty="0"/>
              <a:t>Consulting agreements</a:t>
            </a:r>
          </a:p>
          <a:p>
            <a:r>
              <a:rPr lang="en-US" sz="2400" dirty="0"/>
              <a:t>Service Agreements</a:t>
            </a:r>
          </a:p>
          <a:p>
            <a:r>
              <a:rPr lang="en-US" sz="2400" dirty="0"/>
              <a:t>Appearance Agreements</a:t>
            </a:r>
          </a:p>
          <a:p>
            <a:r>
              <a:rPr lang="en-US" sz="2400" dirty="0"/>
              <a:t>Consultants</a:t>
            </a:r>
          </a:p>
          <a:p>
            <a:r>
              <a:rPr lang="en-US" sz="2400" dirty="0"/>
              <a:t>Subcontractors</a:t>
            </a:r>
          </a:p>
          <a:p>
            <a:r>
              <a:rPr lang="en-US" sz="2400" dirty="0"/>
              <a:t>Hotels</a:t>
            </a:r>
          </a:p>
          <a:p>
            <a:r>
              <a:rPr lang="en-US" sz="2400" dirty="0"/>
              <a:t>IT Contracts/Agreements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337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DE7E-6AA3-954B-ABA5-64872B3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2" y="118875"/>
            <a:ext cx="7514035" cy="804671"/>
          </a:xfrm>
        </p:spPr>
        <p:txBody>
          <a:bodyPr/>
          <a:lstStyle/>
          <a:p>
            <a:r>
              <a:rPr lang="en-US" dirty="0"/>
              <a:t>Consulting Agreement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1CFB6-97AA-45BC-8E60-780B235D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29" y="1216152"/>
            <a:ext cx="3778328" cy="4581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45DAAB-E832-4C0F-98A6-A72A1811D248}"/>
              </a:ext>
            </a:extLst>
          </p:cNvPr>
          <p:cNvSpPr txBox="1"/>
          <p:nvPr/>
        </p:nvSpPr>
        <p:spPr>
          <a:xfrm>
            <a:off x="541848" y="859536"/>
            <a:ext cx="43284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Who is considered a consultant?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Are they employed at the University or UM System in any capacity?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What should the period of performance be?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Who signs the agreement?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What is needed from the consultant?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W-9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W-8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 they need “Liability and Insurance”?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What to do if travel is required of the consultant?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Who creates the Scope of  Work (SOW)?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How do they get paid?</a:t>
            </a:r>
          </a:p>
        </p:txBody>
      </p:sp>
    </p:spTree>
    <p:extLst>
      <p:ext uri="{BB962C8B-B14F-4D97-AF65-F5344CB8AC3E}">
        <p14:creationId xmlns:p14="http://schemas.microsoft.com/office/powerpoint/2010/main" val="246424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DE7E-6AA3-954B-ABA5-64872B3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48" y="352045"/>
            <a:ext cx="7514035" cy="667511"/>
          </a:xfrm>
        </p:spPr>
        <p:txBody>
          <a:bodyPr/>
          <a:lstStyle/>
          <a:p>
            <a:r>
              <a:rPr lang="en-US" dirty="0"/>
              <a:t>Service Agreement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0C919-B1DC-4627-8682-45F0204F1D87}"/>
              </a:ext>
            </a:extLst>
          </p:cNvPr>
          <p:cNvSpPr txBox="1"/>
          <p:nvPr/>
        </p:nvSpPr>
        <p:spPr>
          <a:xfrm>
            <a:off x="1446868" y="1387888"/>
            <a:ext cx="497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Used only in special circumstances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24E2C-7BAF-4C48-8848-F39C6CC6DC5B}"/>
              </a:ext>
            </a:extLst>
          </p:cNvPr>
          <p:cNvSpPr txBox="1"/>
          <p:nvPr/>
        </p:nvSpPr>
        <p:spPr>
          <a:xfrm>
            <a:off x="1446868" y="2062330"/>
            <a:ext cx="5001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Examples may include but are not limited to: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Janitorial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Language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Translation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Transcription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Interpreting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Media captioning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4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DE7E-6AA3-954B-ABA5-64872B3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82" y="160021"/>
            <a:ext cx="7514035" cy="758951"/>
          </a:xfrm>
        </p:spPr>
        <p:txBody>
          <a:bodyPr/>
          <a:lstStyle/>
          <a:p>
            <a:r>
              <a:rPr lang="en-US" dirty="0"/>
              <a:t>Appearance Agreement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CD9BC-8152-4999-9F27-3F3BD6D6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34" y="1065276"/>
            <a:ext cx="3441548" cy="4251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C63A0-FD3D-41A3-9B14-BC51F91DADB7}"/>
              </a:ext>
            </a:extLst>
          </p:cNvPr>
          <p:cNvSpPr txBox="1"/>
          <p:nvPr/>
        </p:nvSpPr>
        <p:spPr>
          <a:xfrm>
            <a:off x="4571999" y="2090172"/>
            <a:ext cx="43983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What is an Appearance Agreement?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Who can we contract with?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When do we use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Is a W-9/W-8 required?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Who signs?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How do they get paid?</a:t>
            </a:r>
          </a:p>
        </p:txBody>
      </p:sp>
    </p:spTree>
    <p:extLst>
      <p:ext uri="{BB962C8B-B14F-4D97-AF65-F5344CB8AC3E}">
        <p14:creationId xmlns:p14="http://schemas.microsoft.com/office/powerpoint/2010/main" val="1350990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15118</TotalTime>
  <Words>805</Words>
  <Application>Microsoft Office PowerPoint</Application>
  <PresentationFormat>On-screen Show (4:3)</PresentationFormat>
  <Paragraphs>180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Corbel</vt:lpstr>
      <vt:lpstr>Helvetica</vt:lpstr>
      <vt:lpstr>Parallax</vt:lpstr>
      <vt:lpstr>UM System Big Picture Fiscal Procedures</vt:lpstr>
      <vt:lpstr>Agenda Part 1: 11am-12pm</vt:lpstr>
      <vt:lpstr>Introduction</vt:lpstr>
      <vt:lpstr>PowerPoint Presentation</vt:lpstr>
      <vt:lpstr>What is Procurement?</vt:lpstr>
      <vt:lpstr>Contracting with Outside Entities</vt:lpstr>
      <vt:lpstr>Consulting Agreement</vt:lpstr>
      <vt:lpstr>Service Agreement</vt:lpstr>
      <vt:lpstr>Appearance Agreement</vt:lpstr>
      <vt:lpstr>Subcontracts</vt:lpstr>
      <vt:lpstr>Hotel Agreements (space rentals)</vt:lpstr>
      <vt:lpstr>IT Contracts/Agreements</vt:lpstr>
      <vt:lpstr>Paying Outside Entities</vt:lpstr>
      <vt:lpstr>PO vs. Non-PO</vt:lpstr>
      <vt:lpstr>Agenda Part 2: 1pm-2pm</vt:lpstr>
      <vt:lpstr>ZenDesk</vt:lpstr>
      <vt:lpstr>Travel</vt:lpstr>
      <vt:lpstr>OneCard Purchases</vt:lpstr>
      <vt:lpstr>RIF</vt:lpstr>
      <vt:lpstr>Extras</vt:lpstr>
      <vt:lpstr>Fiscal Contacts for Questions</vt:lpstr>
      <vt:lpstr>Cash Fiscal Team Open Office hours</vt:lpstr>
      <vt:lpstr>Helpful Links</vt:lpstr>
      <vt:lpstr>Q &amp; A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Olmos-Romero, Krystal</cp:lastModifiedBy>
  <cp:revision>104</cp:revision>
  <cp:lastPrinted>2022-04-22T14:28:22Z</cp:lastPrinted>
  <dcterms:created xsi:type="dcterms:W3CDTF">2018-08-03T21:20:54Z</dcterms:created>
  <dcterms:modified xsi:type="dcterms:W3CDTF">2022-04-22T20:29:33Z</dcterms:modified>
</cp:coreProperties>
</file>