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
  </p:notesMasterIdLst>
  <p:sldIdLst>
    <p:sldId id="270" r:id="rId2"/>
    <p:sldId id="268" r:id="rId3"/>
    <p:sldId id="269" r:id="rId4"/>
    <p:sldId id="266" r:id="rId5"/>
    <p:sldId id="271" r:id="rId6"/>
    <p:sldId id="264" r:id="rId7"/>
    <p:sldId id="272" r:id="rId8"/>
    <p:sldId id="27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A74"/>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173104-36EA-41B2-A58B-8B5EC1AA6599}" v="341" dt="2022-05-16T17:27:06.6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59224" autoAdjust="0"/>
  </p:normalViewPr>
  <p:slideViewPr>
    <p:cSldViewPr snapToGrid="0">
      <p:cViewPr varScale="1">
        <p:scale>
          <a:sx n="67" d="100"/>
          <a:sy n="67" d="100"/>
        </p:scale>
        <p:origin x="291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iang,Danielle Feng-Chen" userId="2RNe0VS+ToRWixTxv4kLOFLUl9Tdb2nQFlIPZmXH8RM=" providerId="None" clId="Web-{4F173104-36EA-41B2-A58B-8B5EC1AA6599}"/>
    <pc:docChg chg="modSld">
      <pc:chgData name="Chiang,Danielle Feng-Chen" userId="2RNe0VS+ToRWixTxv4kLOFLUl9Tdb2nQFlIPZmXH8RM=" providerId="None" clId="Web-{4F173104-36EA-41B2-A58B-8B5EC1AA6599}" dt="2022-05-16T17:27:06.695" v="344" actId="20577"/>
      <pc:docMkLst>
        <pc:docMk/>
      </pc:docMkLst>
      <pc:sldChg chg="modSp">
        <pc:chgData name="Chiang,Danielle Feng-Chen" userId="2RNe0VS+ToRWixTxv4kLOFLUl9Tdb2nQFlIPZmXH8RM=" providerId="None" clId="Web-{4F173104-36EA-41B2-A58B-8B5EC1AA6599}" dt="2022-05-16T17:15:22.920" v="9" actId="20577"/>
        <pc:sldMkLst>
          <pc:docMk/>
          <pc:sldMk cId="2700055007" sldId="269"/>
        </pc:sldMkLst>
        <pc:spChg chg="mod">
          <ac:chgData name="Chiang,Danielle Feng-Chen" userId="2RNe0VS+ToRWixTxv4kLOFLUl9Tdb2nQFlIPZmXH8RM=" providerId="None" clId="Web-{4F173104-36EA-41B2-A58B-8B5EC1AA6599}" dt="2022-05-16T17:15:22.920" v="9" actId="20577"/>
          <ac:spMkLst>
            <pc:docMk/>
            <pc:sldMk cId="2700055007" sldId="269"/>
            <ac:spMk id="3" creationId="{13C67188-484E-45A0-9E7D-74F139C14781}"/>
          </ac:spMkLst>
        </pc:spChg>
      </pc:sldChg>
      <pc:sldChg chg="modSp">
        <pc:chgData name="Chiang,Danielle Feng-Chen" userId="2RNe0VS+ToRWixTxv4kLOFLUl9Tdb2nQFlIPZmXH8RM=" providerId="None" clId="Web-{4F173104-36EA-41B2-A58B-8B5EC1AA6599}" dt="2022-05-16T17:25:42.024" v="298" actId="20577"/>
        <pc:sldMkLst>
          <pc:docMk/>
          <pc:sldMk cId="2997696482" sldId="271"/>
        </pc:sldMkLst>
        <pc:spChg chg="mod">
          <ac:chgData name="Chiang,Danielle Feng-Chen" userId="2RNe0VS+ToRWixTxv4kLOFLUl9Tdb2nQFlIPZmXH8RM=" providerId="None" clId="Web-{4F173104-36EA-41B2-A58B-8B5EC1AA6599}" dt="2022-05-16T17:25:42.024" v="298" actId="20577"/>
          <ac:spMkLst>
            <pc:docMk/>
            <pc:sldMk cId="2997696482" sldId="271"/>
            <ac:spMk id="3" creationId="{3289A6BC-4987-48EA-B5C1-9A468BD7002C}"/>
          </ac:spMkLst>
        </pc:spChg>
      </pc:sldChg>
      <pc:sldChg chg="modSp">
        <pc:chgData name="Chiang,Danielle Feng-Chen" userId="2RNe0VS+ToRWixTxv4kLOFLUl9Tdb2nQFlIPZmXH8RM=" providerId="None" clId="Web-{4F173104-36EA-41B2-A58B-8B5EC1AA6599}" dt="2022-05-16T17:27:06.695" v="344" actId="20577"/>
        <pc:sldMkLst>
          <pc:docMk/>
          <pc:sldMk cId="3910358636" sldId="272"/>
        </pc:sldMkLst>
        <pc:spChg chg="mod">
          <ac:chgData name="Chiang,Danielle Feng-Chen" userId="2RNe0VS+ToRWixTxv4kLOFLUl9Tdb2nQFlIPZmXH8RM=" providerId="None" clId="Web-{4F173104-36EA-41B2-A58B-8B5EC1AA6599}" dt="2022-05-16T17:27:06.695" v="344" actId="20577"/>
          <ac:spMkLst>
            <pc:docMk/>
            <pc:sldMk cId="3910358636" sldId="272"/>
            <ac:spMk id="3" creationId="{EBDC50B9-FEE5-416F-B9F3-CD6C8D41724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7106E9-1382-4C44-A74F-93C927F0A72A}" type="datetimeFigureOut">
              <a:rPr lang="en-US" smtClean="0"/>
              <a:t>5/16/2022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1A8BDB-D764-4118-A516-D6BB5E15ACA9}" type="slidenum">
              <a:rPr lang="en-US" smtClean="0"/>
              <a:t>‹#›</a:t>
            </a:fld>
            <a:endParaRPr lang="en-US"/>
          </a:p>
        </p:txBody>
      </p:sp>
    </p:spTree>
    <p:extLst>
      <p:ext uri="{BB962C8B-B14F-4D97-AF65-F5344CB8AC3E}">
        <p14:creationId xmlns:p14="http://schemas.microsoft.com/office/powerpoint/2010/main" val="3592838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effectLst/>
                <a:latin typeface="Arial" panose="020B0604020202020204" pitchFamily="34" charset="0"/>
              </a:rPr>
              <a:t>The Association of Maternal &amp; Child Health Programs (AMCHP) is a national resource, partner, and advocate for state public health leaders who work and support state maternal and child health programs, and others working to improve the health of women, infants, children, youth, parents, families, and communities.</a:t>
            </a:r>
          </a:p>
          <a:p>
            <a:endParaRPr lang="en-US" b="0" i="0" dirty="0">
              <a:effectLst/>
              <a:latin typeface="Arial" panose="020B0604020202020204" pitchFamily="34" charset="0"/>
            </a:endParaRPr>
          </a:p>
          <a:p>
            <a:r>
              <a:rPr lang="en-US" b="0" i="0" dirty="0">
                <a:effectLst/>
                <a:latin typeface="Arial" panose="020B0604020202020204" pitchFamily="34" charset="0"/>
              </a:rPr>
              <a:t>The Association of State and Territorial Health Officials (ASTHO) is a nonprofit organization committed to supporting the work of state and territorial public health officials and furthering the development and excellence of public health policy nationwide.</a:t>
            </a:r>
          </a:p>
          <a:p>
            <a:endParaRPr lang="en-US" dirty="0"/>
          </a:p>
        </p:txBody>
      </p:sp>
      <p:sp>
        <p:nvSpPr>
          <p:cNvPr id="4" name="Slide Number Placeholder 3"/>
          <p:cNvSpPr>
            <a:spLocks noGrp="1"/>
          </p:cNvSpPr>
          <p:nvPr>
            <p:ph type="sldNum" sz="quarter" idx="5"/>
          </p:nvPr>
        </p:nvSpPr>
        <p:spPr/>
        <p:txBody>
          <a:bodyPr/>
          <a:lstStyle/>
          <a:p>
            <a:fld id="{771A8BDB-D764-4118-A516-D6BB5E15ACA9}" type="slidenum">
              <a:rPr lang="en-US" smtClean="0"/>
              <a:t>2</a:t>
            </a:fld>
            <a:endParaRPr lang="en-US"/>
          </a:p>
        </p:txBody>
      </p:sp>
    </p:spTree>
    <p:extLst>
      <p:ext uri="{BB962C8B-B14F-4D97-AF65-F5344CB8AC3E}">
        <p14:creationId xmlns:p14="http://schemas.microsoft.com/office/powerpoint/2010/main" val="17114024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dirty="0">
                <a:solidFill>
                  <a:srgbClr val="002060"/>
                </a:solidFill>
                <a:effectLst/>
                <a:latin typeface="Calibri" panose="020F0502020204030204" pitchFamily="34" charset="0"/>
                <a:ea typeface="Calibri" panose="020F0502020204030204" pitchFamily="34" charset="0"/>
              </a:rPr>
              <a:t>The anticipated primary goals of the project will be to:</a:t>
            </a:r>
            <a:endParaRPr lang="en-US" sz="1800" dirty="0">
              <a:effectLst/>
              <a:latin typeface="Calibri" panose="020F0502020204030204" pitchFamily="34" charset="0"/>
              <a:ea typeface="Calibri" panose="020F0502020204030204" pitchFamily="34" charset="0"/>
            </a:endParaRPr>
          </a:p>
          <a:p>
            <a:pPr marL="342900" marR="0" lvl="0" indent="-342900">
              <a:lnSpc>
                <a:spcPct val="105000"/>
              </a:lnSpc>
              <a:spcBef>
                <a:spcPts val="0"/>
              </a:spcBef>
              <a:spcAft>
                <a:spcPts val="0"/>
              </a:spcAft>
              <a:buFont typeface="+mj-lt"/>
              <a:buAutoNum type="arabicPeriod"/>
            </a:pPr>
            <a:r>
              <a:rPr lang="en-US" sz="1800" dirty="0">
                <a:solidFill>
                  <a:srgbClr val="002060"/>
                </a:solidFill>
                <a:effectLst/>
                <a:latin typeface="Calibri" panose="020F0502020204030204" pitchFamily="34" charset="0"/>
                <a:ea typeface="Times New Roman" panose="02020603050405020304" pitchFamily="18" charset="0"/>
              </a:rPr>
              <a:t>Analyze current services targeting women and infants/toddlers affected by maternal substance abuse to identify systemic strengths, gaps, barriers, and opportunities, as well as geographic and cultural differences. The analysis will focus heavily on social determinants and systemic barriers that impact MCH populations at risk for maternal substance abuse and its consequences. The report will include recommendations for planning and development. </a:t>
            </a:r>
            <a:endParaRPr lang="en-US" sz="1800" dirty="0">
              <a:solidFill>
                <a:srgbClr val="002060"/>
              </a:solidFill>
              <a:effectLst/>
              <a:latin typeface="Calibri" panose="020F0502020204030204" pitchFamily="34" charset="0"/>
              <a:ea typeface="Calibri" panose="020F0502020204030204" pitchFamily="34" charset="0"/>
            </a:endParaRPr>
          </a:p>
          <a:p>
            <a:pPr marL="342900" marR="0" lvl="0" indent="-342900">
              <a:lnSpc>
                <a:spcPct val="105000"/>
              </a:lnSpc>
              <a:spcBef>
                <a:spcPts val="0"/>
              </a:spcBef>
              <a:spcAft>
                <a:spcPts val="0"/>
              </a:spcAft>
              <a:buFont typeface="+mj-lt"/>
              <a:buAutoNum type="arabicPeriod"/>
            </a:pPr>
            <a:r>
              <a:rPr lang="en-US" sz="1800" dirty="0">
                <a:solidFill>
                  <a:srgbClr val="002060"/>
                </a:solidFill>
                <a:effectLst/>
                <a:latin typeface="Calibri" panose="020F0502020204030204" pitchFamily="34" charset="0"/>
                <a:ea typeface="Times New Roman" panose="02020603050405020304" pitchFamily="18" charset="0"/>
              </a:rPr>
              <a:t>Establish a statewide coalition that can implement and sustain the recommendations. The coalition will continue to advocate for and monitor a comprehensive evidence-based/informed approach to early detection and intervention, access to the full spectrum of social and health services and community supports, prevention efforts, and garnering adequate funding for services/supports.</a:t>
            </a:r>
            <a:endParaRPr lang="en-US" sz="1800" dirty="0">
              <a:solidFill>
                <a:srgbClr val="002060"/>
              </a:solidFill>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771A8BDB-D764-4118-A516-D6BB5E15ACA9}" type="slidenum">
              <a:rPr lang="en-US" smtClean="0"/>
              <a:t>4</a:t>
            </a:fld>
            <a:endParaRPr lang="en-US"/>
          </a:p>
        </p:txBody>
      </p:sp>
    </p:spTree>
    <p:extLst>
      <p:ext uri="{BB962C8B-B14F-4D97-AF65-F5344CB8AC3E}">
        <p14:creationId xmlns:p14="http://schemas.microsoft.com/office/powerpoint/2010/main" val="8482017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Bi-monthly meetings signup - https://redcap.link/MaternalHealth_Multisector_Action_Network_Meetings</a:t>
            </a:r>
          </a:p>
          <a:p>
            <a:pPr marL="171450" indent="-171450">
              <a:buFont typeface="Arial" panose="020B0604020202020204" pitchFamily="34" charset="0"/>
              <a:buChar char="•"/>
            </a:pPr>
            <a:r>
              <a:rPr lang="en-US" dirty="0"/>
              <a:t>Environmental scan</a:t>
            </a:r>
          </a:p>
          <a:p>
            <a:pPr marL="628650" lvl="1" indent="-171450">
              <a:buFont typeface="Arial" panose="020B0604020202020204" pitchFamily="34" charset="0"/>
              <a:buChar char="•"/>
            </a:pPr>
            <a:r>
              <a:rPr lang="en-US" dirty="0"/>
              <a:t>With the help of Action Network Members and organizations from around the state, UMKC-IHD will collect data to complete an environmental scan of existing and available services for mothers affected by substances throughout the perinatal period. This will help us to identify service deserts and other barriers that mothers may face, to make improvements to access in the future. If you or your organization has recent data about service utilization or anything related to mothers affected by substance use, I would love to hear from you! Even if you are not sure, I’d love to chat with you about what you may have available. We can accept raw data, reports, white papers, or data in almost any form. My contact information will be listed at the end of the presentation.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Focus Groups/“Mapping Sessions”</a:t>
            </a:r>
          </a:p>
          <a:p>
            <a:pPr marL="628650" lvl="1" indent="-171450">
              <a:buFont typeface="Arial" panose="020B0604020202020204" pitchFamily="34" charset="0"/>
              <a:buChar char="•"/>
            </a:pPr>
            <a:r>
              <a:rPr lang="en-US" dirty="0"/>
              <a:t>We think it’s essential to inform our actions using the lived experiences of mothers, as well as the lived experiences of the service providers and organizations that serve these women. In the next month or so, we will be holding focus groups with moms and service providers from across the state. These will be held separately and will be available in-person and virtually, based on what individuals sign up for. We are hoping to recruit about 30 moms and up to 15 service providers from around the state. Focus groups occur once and last about 1 hour. Mothers will receive a $30 gas card for participating. I sent out flyers to the listserv; you can hang these in your organization or send them to those who you think may be eligible. We mostly need help recruiting the mothers. There is a signup link on the flyer, but I will also include it here </a:t>
            </a:r>
            <a:r>
              <a:rPr lang="en-US" dirty="0">
                <a:sym typeface="Wingdings" panose="05000000000000000000" pitchFamily="2" charset="2"/>
              </a:rPr>
              <a:t> https://redcap.link/MappingSignUp </a:t>
            </a:r>
          </a:p>
          <a:p>
            <a:pPr marL="628650" lvl="1" indent="-171450">
              <a:buFont typeface="Arial" panose="020B0604020202020204" pitchFamily="34" charset="0"/>
              <a:buChar char="•"/>
            </a:pPr>
            <a:r>
              <a:rPr lang="en-US" dirty="0">
                <a:sym typeface="Wingdings" panose="05000000000000000000" pitchFamily="2" charset="2"/>
              </a:rPr>
              <a:t>These focus groups help us to understand what facilitates and what inhibits mothers from accessing and receiving the high-quality and equitable services needed for recovery during the perinatal period. </a:t>
            </a:r>
            <a:endParaRPr lang="en-US" dirty="0"/>
          </a:p>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771A8BDB-D764-4118-A516-D6BB5E15ACA9}" type="slidenum">
              <a:rPr lang="en-US" smtClean="0"/>
              <a:t>5</a:t>
            </a:fld>
            <a:endParaRPr lang="en-US"/>
          </a:p>
        </p:txBody>
      </p:sp>
    </p:spTree>
    <p:extLst>
      <p:ext uri="{BB962C8B-B14F-4D97-AF65-F5344CB8AC3E}">
        <p14:creationId xmlns:p14="http://schemas.microsoft.com/office/powerpoint/2010/main" val="9672625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71A8BDB-D764-4118-A516-D6BB5E15ACA9}" type="slidenum">
              <a:rPr lang="en-US" smtClean="0"/>
              <a:t>6</a:t>
            </a:fld>
            <a:endParaRPr lang="en-US"/>
          </a:p>
        </p:txBody>
      </p:sp>
    </p:spTree>
    <p:extLst>
      <p:ext uri="{BB962C8B-B14F-4D97-AF65-F5344CB8AC3E}">
        <p14:creationId xmlns:p14="http://schemas.microsoft.com/office/powerpoint/2010/main" val="34277229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bwMode="ltGray">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1" y="2733709"/>
            <a:ext cx="6108101" cy="1373070"/>
          </a:xfrm>
        </p:spPr>
        <p:txBody>
          <a:bodyPr anchor="b">
            <a:noAutofit/>
          </a:bodyPr>
          <a:lstStyle>
            <a:lvl1pPr algn="r">
              <a:defRPr sz="4050"/>
            </a:lvl1pPr>
          </a:lstStyle>
          <a:p>
            <a:r>
              <a:rPr lang="en-US"/>
              <a:t>Click to edit Master title style</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15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5/16/2022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941510" y="2750337"/>
            <a:ext cx="878916"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7828359"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9370" y="1971234"/>
            <a:ext cx="1202248" cy="144270"/>
          </a:xfrm>
          <a:prstGeom prst="rect">
            <a:avLst/>
          </a:prstGeom>
        </p:spPr>
      </p:pic>
      <p:sp>
        <p:nvSpPr>
          <p:cNvPr id="10" name="Rectangle 9"/>
          <p:cNvSpPr/>
          <p:nvPr/>
        </p:nvSpPr>
        <p:spPr bwMode="ltGray">
          <a:xfrm>
            <a:off x="0"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3" y="753228"/>
            <a:ext cx="7210393" cy="1080938"/>
          </a:xfrm>
        </p:spPr>
        <p:txBody>
          <a:bodyPr anchor="ctr">
            <a:normAutofit/>
          </a:bodyPr>
          <a:lstStyle>
            <a:lvl1pPr>
              <a:defRPr sz="27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651250" y="2336874"/>
            <a:ext cx="4069387" cy="3599312"/>
          </a:xfrm>
          <a:noFill/>
          <a:ln>
            <a:noFill/>
          </a:ln>
          <a:effectLst>
            <a:outerShdw blurRad="76200" dist="63500" dir="5040000" algn="tl" rotWithShape="0">
              <a:srgbClr val="000000">
                <a:alpha val="41000"/>
              </a:srgbClr>
            </a:outerShdw>
          </a:effectLst>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10242" y="2336874"/>
            <a:ext cx="2907192" cy="3599315"/>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5/16/2022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7828359"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9370" y="5929622"/>
            <a:ext cx="1202248" cy="144270"/>
          </a:xfrm>
          <a:prstGeom prst="rect">
            <a:avLst/>
          </a:prstGeom>
        </p:spPr>
      </p:pic>
      <p:sp>
        <p:nvSpPr>
          <p:cNvPr id="10" name="Rectangle 9"/>
          <p:cNvSpPr/>
          <p:nvPr/>
        </p:nvSpPr>
        <p:spPr bwMode="ltGray">
          <a:xfrm>
            <a:off x="0" y="4567988"/>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7939371" y="4567988"/>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2" y="4711617"/>
            <a:ext cx="7210394" cy="453051"/>
          </a:xfrm>
        </p:spPr>
        <p:txBody>
          <a:bodyPr anchor="b">
            <a:normAutofit/>
          </a:bodyPr>
          <a:lstStyle>
            <a:lvl1pPr>
              <a:defRPr sz="1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0242" y="609598"/>
            <a:ext cx="7210394" cy="3589575"/>
          </a:xfrm>
          <a:noFill/>
          <a:ln>
            <a:noFill/>
          </a:ln>
          <a:effectLst>
            <a:outerShdw blurRad="76200" dist="63500" dir="5040000" algn="tl" rotWithShape="0">
              <a:srgbClr val="000000">
                <a:alpha val="41000"/>
              </a:srgbClr>
            </a:outerShdw>
          </a:effectLst>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10239" y="5169584"/>
            <a:ext cx="7210397" cy="62297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5/16/2022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47092" y="4711310"/>
            <a:ext cx="865613"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7828359"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9370" y="5929622"/>
            <a:ext cx="1202248" cy="144270"/>
          </a:xfrm>
          <a:prstGeom prst="rect">
            <a:avLst/>
          </a:prstGeom>
        </p:spPr>
      </p:pic>
      <p:sp>
        <p:nvSpPr>
          <p:cNvPr id="10" name="Rectangle 9"/>
          <p:cNvSpPr/>
          <p:nvPr/>
        </p:nvSpPr>
        <p:spPr bwMode="ltGray">
          <a:xfrm>
            <a:off x="0" y="4567988"/>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7939371" y="4567988"/>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1" y="609597"/>
            <a:ext cx="7210394" cy="3592750"/>
          </a:xfrm>
        </p:spPr>
        <p:txBody>
          <a:bodyPr anchor="ctr"/>
          <a:lstStyle>
            <a:lvl1pPr>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510242" y="4711616"/>
            <a:ext cx="7210394" cy="1090789"/>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5/16/2022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47092" y="4711616"/>
            <a:ext cx="865613"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7828359"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9370" y="5929622"/>
            <a:ext cx="1202248" cy="144270"/>
          </a:xfrm>
          <a:prstGeom prst="rect">
            <a:avLst/>
          </a:prstGeom>
        </p:spPr>
      </p:pic>
      <p:sp>
        <p:nvSpPr>
          <p:cNvPr id="14" name="Rectangle 13"/>
          <p:cNvSpPr/>
          <p:nvPr/>
        </p:nvSpPr>
        <p:spPr bwMode="ltGray">
          <a:xfrm>
            <a:off x="0" y="4567988"/>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7939371" y="4567988"/>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92" y="609599"/>
            <a:ext cx="6539158" cy="3036061"/>
          </a:xfrm>
        </p:spPr>
        <p:txBody>
          <a:bodyPr anchor="ctr"/>
          <a:lstStyle>
            <a:lvl1pPr>
              <a:defRPr sz="2400"/>
            </a:lvl1pPr>
          </a:lstStyle>
          <a:p>
            <a:r>
              <a:rPr lang="en-US"/>
              <a:t>Click to edit Master title style</a:t>
            </a:r>
            <a:endParaRPr lang="en-US" dirty="0"/>
          </a:p>
        </p:txBody>
      </p:sp>
      <p:sp>
        <p:nvSpPr>
          <p:cNvPr id="12" name="Text Placeholder 3"/>
          <p:cNvSpPr>
            <a:spLocks noGrp="1"/>
          </p:cNvSpPr>
          <p:nvPr>
            <p:ph type="body" sz="half" idx="13"/>
          </p:nvPr>
        </p:nvSpPr>
        <p:spPr>
          <a:xfrm>
            <a:off x="1051717" y="3653379"/>
            <a:ext cx="6117434" cy="54896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4" name="Text Placeholder 3"/>
          <p:cNvSpPr>
            <a:spLocks noGrp="1"/>
          </p:cNvSpPr>
          <p:nvPr>
            <p:ph type="body" sz="half" idx="2"/>
          </p:nvPr>
        </p:nvSpPr>
        <p:spPr>
          <a:xfrm>
            <a:off x="510242" y="4711616"/>
            <a:ext cx="7210394" cy="1090789"/>
          </a:xfrm>
        </p:spPr>
        <p:txBody>
          <a:bodyPr anchor="ct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5/16/2022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47092" y="4709926"/>
            <a:ext cx="865613" cy="1090789"/>
          </a:xfrm>
        </p:spPr>
        <p:txBody>
          <a:bodyPr/>
          <a:lstStyle/>
          <a:p>
            <a:fld id="{6D22F896-40B5-4ADD-8801-0D06FADFA095}" type="slidenum">
              <a:rPr lang="en-US" dirty="0"/>
              <a:t>‹#›</a:t>
            </a:fld>
            <a:endParaRPr lang="en-US" dirty="0"/>
          </a:p>
        </p:txBody>
      </p:sp>
      <p:sp>
        <p:nvSpPr>
          <p:cNvPr id="16" name="TextBox 15"/>
          <p:cNvSpPr txBox="1"/>
          <p:nvPr/>
        </p:nvSpPr>
        <p:spPr>
          <a:xfrm>
            <a:off x="437679" y="748116"/>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5400" dirty="0">
                <a:solidFill>
                  <a:schemeClr val="tx1"/>
                </a:solidFill>
                <a:effectLst/>
              </a:rPr>
              <a:t>“</a:t>
            </a:r>
          </a:p>
        </p:txBody>
      </p:sp>
      <p:sp>
        <p:nvSpPr>
          <p:cNvPr id="17" name="TextBox 16"/>
          <p:cNvSpPr txBox="1"/>
          <p:nvPr/>
        </p:nvSpPr>
        <p:spPr>
          <a:xfrm>
            <a:off x="7247107" y="3033524"/>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5400" dirty="0">
                <a:solidFill>
                  <a:schemeClr val="tx1"/>
                </a:solidFill>
                <a:effectLst/>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7828359"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9370" y="5929622"/>
            <a:ext cx="1202248" cy="144270"/>
          </a:xfrm>
          <a:prstGeom prst="rect">
            <a:avLst/>
          </a:prstGeom>
        </p:spPr>
      </p:pic>
      <p:sp>
        <p:nvSpPr>
          <p:cNvPr id="11" name="Rectangle 10"/>
          <p:cNvSpPr/>
          <p:nvPr/>
        </p:nvSpPr>
        <p:spPr bwMode="ltGray">
          <a:xfrm>
            <a:off x="0" y="4567988"/>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7939371" y="4567988"/>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39" y="4711616"/>
            <a:ext cx="7210397" cy="588535"/>
          </a:xfrm>
        </p:spPr>
        <p:txBody>
          <a:bodyPr anchor="b"/>
          <a:lstStyle>
            <a:lvl1pPr>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510240" y="5300150"/>
            <a:ext cx="7210397" cy="502255"/>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5/16/2022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47092" y="4709926"/>
            <a:ext cx="865613"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7828359"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9370" y="1971234"/>
            <a:ext cx="1202248" cy="144270"/>
          </a:xfrm>
          <a:prstGeom prst="rect">
            <a:avLst/>
          </a:prstGeom>
        </p:spPr>
      </p:pic>
      <p:sp>
        <p:nvSpPr>
          <p:cNvPr id="16" name="Rectangle 15"/>
          <p:cNvSpPr/>
          <p:nvPr/>
        </p:nvSpPr>
        <p:spPr bwMode="ltGray">
          <a:xfrm>
            <a:off x="0"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501917" y="753228"/>
            <a:ext cx="721872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495709" y="2336873"/>
            <a:ext cx="2302526" cy="576262"/>
          </a:xfrm>
        </p:spPr>
        <p:txBody>
          <a:bodyPr anchor="b">
            <a:noAutofit/>
          </a:bodyPr>
          <a:lstStyle>
            <a:lvl1pPr marL="0" indent="0">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510241" y="3022674"/>
            <a:ext cx="2287277" cy="2913513"/>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2967019" y="2336873"/>
            <a:ext cx="2297430" cy="576262"/>
          </a:xfrm>
        </p:spPr>
        <p:txBody>
          <a:bodyPr anchor="b">
            <a:noAutofit/>
          </a:bodyPr>
          <a:lstStyle>
            <a:lvl1pPr marL="0" indent="0">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0" name="Text Placeholder 3"/>
          <p:cNvSpPr>
            <a:spLocks noGrp="1"/>
          </p:cNvSpPr>
          <p:nvPr>
            <p:ph type="body" sz="half" idx="16"/>
          </p:nvPr>
        </p:nvSpPr>
        <p:spPr>
          <a:xfrm>
            <a:off x="2959103" y="3022674"/>
            <a:ext cx="2297430" cy="2913513"/>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5418117" y="2336873"/>
            <a:ext cx="2302519" cy="576262"/>
          </a:xfrm>
        </p:spPr>
        <p:txBody>
          <a:bodyPr anchor="b">
            <a:noAutofit/>
          </a:bodyPr>
          <a:lstStyle>
            <a:lvl1pPr marL="0" indent="0">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2" name="Text Placeholder 3"/>
          <p:cNvSpPr>
            <a:spLocks noGrp="1"/>
          </p:cNvSpPr>
          <p:nvPr>
            <p:ph type="body" sz="half" idx="17"/>
          </p:nvPr>
        </p:nvSpPr>
        <p:spPr>
          <a:xfrm>
            <a:off x="5418117" y="3022674"/>
            <a:ext cx="2302519" cy="2913513"/>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5/16/2022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7828359"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9370" y="1971234"/>
            <a:ext cx="1202248" cy="144270"/>
          </a:xfrm>
          <a:prstGeom prst="rect">
            <a:avLst/>
          </a:prstGeom>
        </p:spPr>
      </p:pic>
      <p:sp>
        <p:nvSpPr>
          <p:cNvPr id="17" name="Rectangle 16"/>
          <p:cNvSpPr/>
          <p:nvPr/>
        </p:nvSpPr>
        <p:spPr bwMode="ltGray">
          <a:xfrm>
            <a:off x="0"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510242" y="753228"/>
            <a:ext cx="7210395"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10239" y="4297503"/>
            <a:ext cx="2287279" cy="576262"/>
          </a:xfrm>
        </p:spPr>
        <p:txBody>
          <a:bodyPr anchor="b">
            <a:noAutofit/>
          </a:bodyPr>
          <a:lstStyle>
            <a:lvl1pPr marL="0" indent="0">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0" name="Picture Placeholder 2"/>
          <p:cNvSpPr>
            <a:spLocks noGrp="1" noChangeAspect="1"/>
          </p:cNvSpPr>
          <p:nvPr>
            <p:ph type="pic" idx="15"/>
          </p:nvPr>
        </p:nvSpPr>
        <p:spPr>
          <a:xfrm>
            <a:off x="510239" y="2336873"/>
            <a:ext cx="2287279"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1" name="Text Placeholder 3"/>
          <p:cNvSpPr>
            <a:spLocks noGrp="1"/>
          </p:cNvSpPr>
          <p:nvPr>
            <p:ph type="body" sz="half" idx="18"/>
          </p:nvPr>
        </p:nvSpPr>
        <p:spPr>
          <a:xfrm>
            <a:off x="510239" y="4873765"/>
            <a:ext cx="2287279" cy="106242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2959103" y="4297503"/>
            <a:ext cx="2297430" cy="576262"/>
          </a:xfrm>
        </p:spPr>
        <p:txBody>
          <a:bodyPr anchor="b">
            <a:noAutofit/>
          </a:bodyPr>
          <a:lstStyle>
            <a:lvl1pPr marL="0" indent="0">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3" name="Picture Placeholder 2"/>
          <p:cNvSpPr>
            <a:spLocks noGrp="1" noChangeAspect="1"/>
          </p:cNvSpPr>
          <p:nvPr>
            <p:ph type="pic" idx="21"/>
          </p:nvPr>
        </p:nvSpPr>
        <p:spPr>
          <a:xfrm>
            <a:off x="2959103" y="2336873"/>
            <a:ext cx="229743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4" name="Text Placeholder 3"/>
          <p:cNvSpPr>
            <a:spLocks noGrp="1"/>
          </p:cNvSpPr>
          <p:nvPr>
            <p:ph type="body" sz="half" idx="19"/>
          </p:nvPr>
        </p:nvSpPr>
        <p:spPr>
          <a:xfrm>
            <a:off x="2958088" y="4873764"/>
            <a:ext cx="2300473" cy="106242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5423009" y="4297503"/>
            <a:ext cx="2297629" cy="576262"/>
          </a:xfrm>
        </p:spPr>
        <p:txBody>
          <a:bodyPr anchor="b">
            <a:noAutofit/>
          </a:bodyPr>
          <a:lstStyle>
            <a:lvl1pPr marL="0" indent="0">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5423008" y="2336873"/>
            <a:ext cx="2297629"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7" name="Text Placeholder 3"/>
          <p:cNvSpPr>
            <a:spLocks noGrp="1"/>
          </p:cNvSpPr>
          <p:nvPr>
            <p:ph type="body" sz="half" idx="20"/>
          </p:nvPr>
        </p:nvSpPr>
        <p:spPr>
          <a:xfrm>
            <a:off x="5422915" y="4873762"/>
            <a:ext cx="2300672" cy="106242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5/16/2022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7828359"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9370" y="1971234"/>
            <a:ext cx="1202248" cy="144270"/>
          </a:xfrm>
          <a:prstGeom prst="rect">
            <a:avLst/>
          </a:prstGeom>
        </p:spPr>
      </p:pic>
      <p:sp>
        <p:nvSpPr>
          <p:cNvPr id="9" name="Rectangle 8"/>
          <p:cNvSpPr/>
          <p:nvPr/>
        </p:nvSpPr>
        <p:spPr bwMode="ltGray">
          <a:xfrm>
            <a:off x="0"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5/16/2022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5448782" y="2040420"/>
            <a:ext cx="5106988" cy="102614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7200777" y="5543428"/>
            <a:ext cx="1602997" cy="10261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7596923" y="609597"/>
            <a:ext cx="80535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0241" y="609598"/>
            <a:ext cx="6652503"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105344" y="5936188"/>
            <a:ext cx="2057400" cy="365125"/>
          </a:xfrm>
        </p:spPr>
        <p:txBody>
          <a:bodyPr/>
          <a:lstStyle/>
          <a:p>
            <a:fld id="{6178E61D-D431-422C-9764-11DAFE33AB63}" type="datetimeFigureOut">
              <a:rPr lang="en-US" dirty="0"/>
              <a:t>5/16/2022</a:t>
            </a:fld>
            <a:endParaRPr lang="en-US" dirty="0"/>
          </a:p>
        </p:txBody>
      </p:sp>
      <p:sp>
        <p:nvSpPr>
          <p:cNvPr id="5" name="Footer Placeholder 4"/>
          <p:cNvSpPr>
            <a:spLocks noGrp="1"/>
          </p:cNvSpPr>
          <p:nvPr>
            <p:ph type="ftr" sz="quarter" idx="11"/>
          </p:nvPr>
        </p:nvSpPr>
        <p:spPr>
          <a:xfrm>
            <a:off x="510241" y="5936189"/>
            <a:ext cx="4595104" cy="365125"/>
          </a:xfrm>
        </p:spPr>
        <p:txBody>
          <a:bodyPr/>
          <a:lstStyle/>
          <a:p>
            <a:endParaRPr lang="en-US" dirty="0"/>
          </a:p>
        </p:txBody>
      </p:sp>
      <p:sp>
        <p:nvSpPr>
          <p:cNvPr id="6" name="Slide Number Placeholder 5"/>
          <p:cNvSpPr>
            <a:spLocks noGrp="1"/>
          </p:cNvSpPr>
          <p:nvPr>
            <p:ph type="sldNum" sz="quarter" idx="12"/>
          </p:nvPr>
        </p:nvSpPr>
        <p:spPr>
          <a:xfrm>
            <a:off x="7573163" y="5398634"/>
            <a:ext cx="865613"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7828359"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9370" y="1971234"/>
            <a:ext cx="1202248" cy="144270"/>
          </a:xfrm>
          <a:prstGeom prst="rect">
            <a:avLst/>
          </a:prstGeom>
        </p:spPr>
      </p:pic>
      <p:sp>
        <p:nvSpPr>
          <p:cNvPr id="17" name="Rectangle 16"/>
          <p:cNvSpPr/>
          <p:nvPr/>
        </p:nvSpPr>
        <p:spPr bwMode="ltGray">
          <a:xfrm>
            <a:off x="0"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5/16/2022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7828359"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9368" y="4087901"/>
            <a:ext cx="1202248" cy="144270"/>
          </a:xfrm>
          <a:prstGeom prst="rect">
            <a:avLst/>
          </a:prstGeom>
        </p:spPr>
      </p:pic>
      <p:sp>
        <p:nvSpPr>
          <p:cNvPr id="9" name="Rectangle 8"/>
          <p:cNvSpPr/>
          <p:nvPr/>
        </p:nvSpPr>
        <p:spPr bwMode="ltGray">
          <a:xfrm>
            <a:off x="-2" y="2726267"/>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7939369" y="2726267"/>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2" y="2869895"/>
            <a:ext cx="7210395" cy="1090788"/>
          </a:xfrm>
        </p:spPr>
        <p:txBody>
          <a:bodyPr anchor="ctr">
            <a:normAutofit/>
          </a:bodyPr>
          <a:lstStyle>
            <a:lvl1pPr algn="r">
              <a:defRPr sz="2700"/>
            </a:lvl1pPr>
          </a:lstStyle>
          <a:p>
            <a:r>
              <a:rPr lang="en-US"/>
              <a:t>Click to edit Master title style</a:t>
            </a:r>
            <a:endParaRPr lang="en-US" dirty="0"/>
          </a:p>
        </p:txBody>
      </p:sp>
      <p:sp>
        <p:nvSpPr>
          <p:cNvPr id="3" name="Text Placeholder 2"/>
          <p:cNvSpPr>
            <a:spLocks noGrp="1"/>
          </p:cNvSpPr>
          <p:nvPr>
            <p:ph type="body" idx="1"/>
          </p:nvPr>
        </p:nvSpPr>
        <p:spPr>
          <a:xfrm>
            <a:off x="510242" y="4232172"/>
            <a:ext cx="7210395" cy="1704017"/>
          </a:xfrm>
        </p:spPr>
        <p:txBody>
          <a:bodyPr>
            <a:normAutofit/>
          </a:bodyPr>
          <a:lstStyle>
            <a:lvl1pPr marL="0" indent="0" algn="r">
              <a:buNone/>
              <a:defRPr sz="15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5/16/2022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047092" y="2869896"/>
            <a:ext cx="865613"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7828359"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9370" y="1971234"/>
            <a:ext cx="1202248" cy="144270"/>
          </a:xfrm>
          <a:prstGeom prst="rect">
            <a:avLst/>
          </a:prstGeom>
        </p:spPr>
      </p:pic>
      <p:sp>
        <p:nvSpPr>
          <p:cNvPr id="10" name="Rectangle 9"/>
          <p:cNvSpPr/>
          <p:nvPr/>
        </p:nvSpPr>
        <p:spPr bwMode="ltGray">
          <a:xfrm>
            <a:off x="0"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0240" y="2336873"/>
            <a:ext cx="3523769"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195592" y="2336873"/>
            <a:ext cx="3525044"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5/16/2022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7828359"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9370" y="1971234"/>
            <a:ext cx="1202248" cy="144270"/>
          </a:xfrm>
          <a:prstGeom prst="rect">
            <a:avLst/>
          </a:prstGeom>
        </p:spPr>
      </p:pic>
      <p:sp>
        <p:nvSpPr>
          <p:cNvPr id="12" name="Rectangle 11"/>
          <p:cNvSpPr/>
          <p:nvPr/>
        </p:nvSpPr>
        <p:spPr bwMode="ltGray">
          <a:xfrm>
            <a:off x="0"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0" y="753230"/>
            <a:ext cx="7210397"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679763" y="2336874"/>
            <a:ext cx="3354245" cy="69313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510242" y="3030009"/>
            <a:ext cx="3523766"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365116" y="2336873"/>
            <a:ext cx="3355521" cy="692076"/>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195593" y="3030009"/>
            <a:ext cx="3525044"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5/16/2022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7828359"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9370" y="1971234"/>
            <a:ext cx="1202248" cy="144270"/>
          </a:xfrm>
          <a:prstGeom prst="rect">
            <a:avLst/>
          </a:prstGeom>
        </p:spPr>
      </p:pic>
      <p:sp>
        <p:nvSpPr>
          <p:cNvPr id="8" name="Rectangle 7"/>
          <p:cNvSpPr/>
          <p:nvPr/>
        </p:nvSpPr>
        <p:spPr bwMode="ltGray">
          <a:xfrm>
            <a:off x="0"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5/16/2022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9370" y="1971234"/>
            <a:ext cx="1202248" cy="144270"/>
          </a:xfrm>
          <a:prstGeom prst="rect">
            <a:avLst/>
          </a:prstGeom>
        </p:spPr>
      </p:pic>
      <p:sp>
        <p:nvSpPr>
          <p:cNvPr id="6" name="Rectangle 5"/>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5/16/2022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9370" y="1971234"/>
            <a:ext cx="1202248" cy="144270"/>
          </a:xfrm>
          <a:prstGeom prst="rect">
            <a:avLst/>
          </a:prstGeom>
        </p:spPr>
      </p:pic>
      <p:sp>
        <p:nvSpPr>
          <p:cNvPr id="2" name="Date Placeholder 1"/>
          <p:cNvSpPr>
            <a:spLocks noGrp="1"/>
          </p:cNvSpPr>
          <p:nvPr>
            <p:ph type="dt" sz="half" idx="10"/>
          </p:nvPr>
        </p:nvSpPr>
        <p:spPr/>
        <p:txBody>
          <a:bodyPr/>
          <a:lstStyle/>
          <a:p>
            <a:fld id="{3D24A7AC-904D-4781-85BA-7D10C17ED021}" type="datetimeFigureOut">
              <a:rPr lang="en-US" dirty="0"/>
              <a:t>5/16/2022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userDrawn="1"/>
        </p:nvSpPr>
        <p:spPr>
          <a:xfrm>
            <a:off x="0" y="603036"/>
            <a:ext cx="9141618" cy="5939807"/>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6" name="Rectangle 5"/>
          <p:cNvSpPr/>
          <p:nvPr/>
        </p:nvSpPr>
        <p:spPr>
          <a:xfrm>
            <a:off x="7939370" y="603036"/>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Slide Number Placeholder 3"/>
          <p:cNvSpPr>
            <a:spLocks noGrp="1"/>
          </p:cNvSpPr>
          <p:nvPr>
            <p:ph type="sldNum" sz="quarter" idx="12"/>
          </p:nvPr>
        </p:nvSpPr>
        <p:spPr>
          <a:xfrm>
            <a:off x="8047092" y="753228"/>
            <a:ext cx="865613" cy="1090789"/>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923518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7828359"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9370" y="1971234"/>
            <a:ext cx="1202248" cy="144270"/>
          </a:xfrm>
          <a:prstGeom prst="rect">
            <a:avLst/>
          </a:prstGeom>
        </p:spPr>
      </p:pic>
      <p:sp>
        <p:nvSpPr>
          <p:cNvPr id="10" name="Rectangle 9"/>
          <p:cNvSpPr/>
          <p:nvPr/>
        </p:nvSpPr>
        <p:spPr bwMode="ltGray">
          <a:xfrm>
            <a:off x="0"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1" y="753227"/>
            <a:ext cx="7210394" cy="1080940"/>
          </a:xfrm>
        </p:spPr>
        <p:txBody>
          <a:bodyPr anchor="ctr">
            <a:normAutofit/>
          </a:bodyPr>
          <a:lstStyle>
            <a:lvl1pPr>
              <a:defRPr sz="2700"/>
            </a:lvl1pPr>
          </a:lstStyle>
          <a:p>
            <a:r>
              <a:rPr lang="en-US"/>
              <a:t>Click to edit Master title style</a:t>
            </a:r>
            <a:endParaRPr lang="en-US" dirty="0"/>
          </a:p>
        </p:txBody>
      </p:sp>
      <p:sp>
        <p:nvSpPr>
          <p:cNvPr id="3" name="Content Placeholder 2"/>
          <p:cNvSpPr>
            <a:spLocks noGrp="1"/>
          </p:cNvSpPr>
          <p:nvPr>
            <p:ph idx="1"/>
          </p:nvPr>
        </p:nvSpPr>
        <p:spPr>
          <a:xfrm>
            <a:off x="3514385" y="2336874"/>
            <a:ext cx="4206252"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10241" y="2336873"/>
            <a:ext cx="2842559" cy="3599317"/>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5/16/2022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1000">
              <a:srgbClr val="0050A0"/>
            </a:gs>
            <a:gs pos="48000">
              <a:srgbClr val="0066CC"/>
            </a:gs>
            <a:gs pos="88000">
              <a:srgbClr val="003A74"/>
            </a:gs>
          </a:gsLst>
          <a:lin ang="2520000" scaled="0"/>
          <a:tileRect/>
        </a:gradFill>
        <a:effectLst/>
      </p:bgPr>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20">
            <a:alphaModFix amt="10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510241" y="753228"/>
            <a:ext cx="7210396"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0241" y="2336873"/>
            <a:ext cx="7210396"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663236" y="5936188"/>
            <a:ext cx="2057400" cy="365125"/>
          </a:xfrm>
          <a:prstGeom prst="rect">
            <a:avLst/>
          </a:prstGeom>
        </p:spPr>
        <p:txBody>
          <a:bodyPr vert="horz" lIns="91440" tIns="45720" rIns="91440" bIns="45720" rtlCol="0" anchor="ctr"/>
          <a:lstStyle>
            <a:lvl1pPr algn="r">
              <a:defRPr sz="788">
                <a:solidFill>
                  <a:schemeClr val="tx1">
                    <a:tint val="75000"/>
                  </a:schemeClr>
                </a:solidFill>
              </a:defRPr>
            </a:lvl1pPr>
          </a:lstStyle>
          <a:p>
            <a:fld id="{9D6E9DEC-419B-4CC5-A080-3B06BD5A8291}" type="datetimeFigureOut">
              <a:rPr lang="en-US" dirty="0"/>
              <a:t>5/16/2022</a:t>
            </a:fld>
            <a:endParaRPr lang="en-US" dirty="0"/>
          </a:p>
        </p:txBody>
      </p:sp>
      <p:sp>
        <p:nvSpPr>
          <p:cNvPr id="5" name="Footer Placeholder 4"/>
          <p:cNvSpPr>
            <a:spLocks noGrp="1"/>
          </p:cNvSpPr>
          <p:nvPr>
            <p:ph type="ftr" sz="quarter" idx="3"/>
          </p:nvPr>
        </p:nvSpPr>
        <p:spPr>
          <a:xfrm>
            <a:off x="510241" y="5936189"/>
            <a:ext cx="5152995" cy="365125"/>
          </a:xfrm>
          <a:prstGeom prst="rect">
            <a:avLst/>
          </a:prstGeom>
        </p:spPr>
        <p:txBody>
          <a:bodyPr vert="horz" lIns="91440" tIns="45720" rIns="91440" bIns="45720" rtlCol="0" anchor="ctr"/>
          <a:lstStyle>
            <a:lvl1pPr algn="l">
              <a:defRPr sz="78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047092" y="753228"/>
            <a:ext cx="865613" cy="1090789"/>
          </a:xfrm>
          <a:prstGeom prst="rect">
            <a:avLst/>
          </a:prstGeom>
        </p:spPr>
        <p:txBody>
          <a:bodyPr vert="horz" lIns="91440" tIns="45720" rIns="91440" bIns="45720" rtlCol="0" anchor="ctr"/>
          <a:lstStyle>
            <a:lvl1pPr algn="l">
              <a:defRPr sz="2700">
                <a:solidFill>
                  <a:schemeClr val="tx1">
                    <a:tint val="75000"/>
                  </a:schemeClr>
                </a:solidFill>
              </a:defRPr>
            </a:lvl1pPr>
          </a:lstStyle>
          <a:p>
            <a:fld id="{6D22F896-40B5-4ADD-8801-0D06FADFA095}" type="slidenum">
              <a:rPr lang="en-US" dirty="0"/>
              <a:pPr/>
              <a:t>‹#›</a:t>
            </a:fld>
            <a:endParaRPr lang="en-US" dirty="0"/>
          </a:p>
        </p:txBody>
      </p:sp>
      <p:pic>
        <p:nvPicPr>
          <p:cNvPr id="8" name="Picture 7"/>
          <p:cNvPicPr>
            <a:picLocks noChangeAspect="1"/>
          </p:cNvPicPr>
          <p:nvPr userDrawn="1"/>
        </p:nvPicPr>
        <p:blipFill>
          <a:blip r:embed="rId21">
            <a:extLst>
              <a:ext uri="{28A0092B-C50C-407E-A947-70E740481C1C}">
                <a14:useLocalDpi xmlns:a14="http://schemas.microsoft.com/office/drawing/2010/main" val="0"/>
              </a:ext>
            </a:extLst>
          </a:blip>
          <a:stretch>
            <a:fillRect/>
          </a:stretch>
        </p:blipFill>
        <p:spPr>
          <a:xfrm>
            <a:off x="152019" y="66698"/>
            <a:ext cx="2502404" cy="555780"/>
          </a:xfrm>
          <a:prstGeom prst="rect">
            <a:avLst/>
          </a:prstGeom>
        </p:spPr>
      </p:pic>
      <p:sp>
        <p:nvSpPr>
          <p:cNvPr id="10" name="TextBox 9"/>
          <p:cNvSpPr txBox="1"/>
          <p:nvPr userDrawn="1"/>
        </p:nvSpPr>
        <p:spPr>
          <a:xfrm>
            <a:off x="5764565" y="6517752"/>
            <a:ext cx="3441968" cy="230832"/>
          </a:xfrm>
          <a:prstGeom prst="rect">
            <a:avLst/>
          </a:prstGeom>
          <a:noFill/>
        </p:spPr>
        <p:txBody>
          <a:bodyPr wrap="none" rtlCol="0">
            <a:spAutoFit/>
          </a:bodyPr>
          <a:lstStyle/>
          <a:p>
            <a:r>
              <a:rPr lang="en-US" sz="900" dirty="0"/>
              <a:t>A University Center for Excellence in Developmental Disabilities</a:t>
            </a:r>
          </a:p>
        </p:txBody>
      </p:sp>
      <p:cxnSp>
        <p:nvCxnSpPr>
          <p:cNvPr id="12" name="Straight Connector 11"/>
          <p:cNvCxnSpPr/>
          <p:nvPr userDrawn="1"/>
        </p:nvCxnSpPr>
        <p:spPr>
          <a:xfrm>
            <a:off x="5832389" y="6517752"/>
            <a:ext cx="3311611" cy="985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0" y="622478"/>
            <a:ext cx="265442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a:off x="-3088" y="651308"/>
            <a:ext cx="2657511" cy="0"/>
          </a:xfrm>
          <a:prstGeom prst="line">
            <a:avLst/>
          </a:prstGeom>
        </p:spPr>
        <p:style>
          <a:lnRef idx="1">
            <a:schemeClr val="accent1"/>
          </a:lnRef>
          <a:fillRef idx="0">
            <a:schemeClr val="accent1"/>
          </a:fillRef>
          <a:effectRef idx="0">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9" r:id="rId8"/>
    <p:sldLayoutId id="2147483656" r:id="rId9"/>
    <p:sldLayoutId id="2147483657" r:id="rId10"/>
    <p:sldLayoutId id="2147483660" r:id="rId11"/>
    <p:sldLayoutId id="2147483661" r:id="rId12"/>
    <p:sldLayoutId id="2147483666" r:id="rId13"/>
    <p:sldLayoutId id="2147483663" r:id="rId14"/>
    <p:sldLayoutId id="2147483667" r:id="rId15"/>
    <p:sldLayoutId id="2147483668" r:id="rId16"/>
    <p:sldLayoutId id="2147483658" r:id="rId17"/>
    <p:sldLayoutId id="2147483659" r:id="rId18"/>
  </p:sldLayoutIdLst>
  <p:hf sldNum="0" hdr="0" ftr="0" dt="0"/>
  <p:txStyles>
    <p:titleStyle>
      <a:lvl1pPr algn="l" defTabSz="685800" rtl="0" eaLnBrk="1" latinLnBrk="0" hangingPunct="1">
        <a:lnSpc>
          <a:spcPct val="90000"/>
        </a:lnSpc>
        <a:spcBef>
          <a:spcPct val="0"/>
        </a:spcBef>
        <a:buNone/>
        <a:defRPr sz="27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0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0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0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8.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hyperlink" Target="https://redcap.link/MappingSignUp"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ecs55@umkc.edu" TargetMode="External"/><Relationship Id="rId2" Type="http://schemas.openxmlformats.org/officeDocument/2006/relationships/hyperlink" Target="mailto:chiangd@umkc.edu"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418EC-8382-4B97-B9FC-4FA072437379}"/>
              </a:ext>
            </a:extLst>
          </p:cNvPr>
          <p:cNvSpPr>
            <a:spLocks noGrp="1"/>
          </p:cNvSpPr>
          <p:nvPr>
            <p:ph type="ctrTitle"/>
          </p:nvPr>
        </p:nvSpPr>
        <p:spPr/>
        <p:txBody>
          <a:bodyPr/>
          <a:lstStyle/>
          <a:p>
            <a:r>
              <a:rPr lang="en-US" sz="3600" dirty="0"/>
              <a:t>Missouri Maternal Health Multi-Sector Action Network</a:t>
            </a:r>
          </a:p>
        </p:txBody>
      </p:sp>
      <p:sp>
        <p:nvSpPr>
          <p:cNvPr id="3" name="Subtitle 2">
            <a:extLst>
              <a:ext uri="{FF2B5EF4-FFF2-40B4-BE49-F238E27FC236}">
                <a16:creationId xmlns:a16="http://schemas.microsoft.com/office/drawing/2014/main" id="{FBC88A48-DA9B-4F6D-9015-3E7DB692824C}"/>
              </a:ext>
            </a:extLst>
          </p:cNvPr>
          <p:cNvSpPr>
            <a:spLocks noGrp="1"/>
          </p:cNvSpPr>
          <p:nvPr>
            <p:ph type="subTitle" idx="1"/>
          </p:nvPr>
        </p:nvSpPr>
        <p:spPr/>
        <p:txBody>
          <a:bodyPr/>
          <a:lstStyle/>
          <a:p>
            <a:r>
              <a:rPr lang="en-US" dirty="0"/>
              <a:t>Emma Sexton, MPH, MSW</a:t>
            </a:r>
          </a:p>
          <a:p>
            <a:r>
              <a:rPr lang="en-US" dirty="0"/>
              <a:t>Principal Investigator: Danielle Chiang, PhD</a:t>
            </a:r>
          </a:p>
        </p:txBody>
      </p:sp>
    </p:spTree>
    <p:extLst>
      <p:ext uri="{BB962C8B-B14F-4D97-AF65-F5344CB8AC3E}">
        <p14:creationId xmlns:p14="http://schemas.microsoft.com/office/powerpoint/2010/main" val="2460248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72D34-0671-4DD8-AF55-F4FCFE8533B2}"/>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C78A2F29-B457-4390-825F-F781C40CE448}"/>
              </a:ext>
            </a:extLst>
          </p:cNvPr>
          <p:cNvSpPr>
            <a:spLocks noGrp="1"/>
          </p:cNvSpPr>
          <p:nvPr>
            <p:ph idx="1"/>
          </p:nvPr>
        </p:nvSpPr>
        <p:spPr>
          <a:xfrm>
            <a:off x="510240" y="2336872"/>
            <a:ext cx="7983519" cy="3840407"/>
          </a:xfrm>
        </p:spPr>
        <p:txBody>
          <a:bodyPr>
            <a:normAutofit/>
          </a:bodyPr>
          <a:lstStyle/>
          <a:p>
            <a:r>
              <a:rPr lang="en-US" sz="2000" dirty="0"/>
              <a:t>Project PRISM (Promoting Innovation in State &amp; Territorial MCH Policymaking)</a:t>
            </a:r>
          </a:p>
          <a:p>
            <a:pPr lvl="1"/>
            <a:r>
              <a:rPr lang="en-US" sz="1600" dirty="0"/>
              <a:t>Supported by the Association of Maternal &amp; Child Health Programs (AMCHP) and the Association of State and Territorial Health Officials (ASTHO)</a:t>
            </a:r>
          </a:p>
          <a:p>
            <a:pPr lvl="1"/>
            <a:r>
              <a:rPr lang="en-US" sz="1600" dirty="0"/>
              <a:t>Purpose</a:t>
            </a:r>
          </a:p>
          <a:p>
            <a:pPr lvl="2"/>
            <a:r>
              <a:rPr lang="en-US" sz="1400" dirty="0"/>
              <a:t>to </a:t>
            </a:r>
            <a:r>
              <a:rPr lang="en-US" sz="1400" u="sng" dirty="0"/>
              <a:t>improve public health outcomes for maternal and child health populations </a:t>
            </a:r>
            <a:r>
              <a:rPr lang="en-US" sz="1400" dirty="0"/>
              <a:t>by building policy-making capacity and providing technical assistance and thought leadership in substance use and mental health</a:t>
            </a:r>
          </a:p>
          <a:p>
            <a:pPr lvl="1"/>
            <a:r>
              <a:rPr lang="en-US" sz="1600" dirty="0"/>
              <a:t>Goal</a:t>
            </a:r>
          </a:p>
          <a:p>
            <a:pPr lvl="2"/>
            <a:r>
              <a:rPr lang="en-US" sz="1400" b="0" i="0" dirty="0">
                <a:effectLst/>
                <a:latin typeface="Arial" panose="020B0604020202020204" pitchFamily="34" charset="0"/>
              </a:rPr>
              <a:t>to </a:t>
            </a:r>
            <a:r>
              <a:rPr lang="en-US" sz="1400" b="0" i="0" u="sng" dirty="0">
                <a:effectLst/>
                <a:latin typeface="Arial" panose="020B0604020202020204" pitchFamily="34" charset="0"/>
              </a:rPr>
              <a:t>support states and territories with the development and implementation of evidence-based and/or data-driven best practices and policies </a:t>
            </a:r>
            <a:r>
              <a:rPr lang="en-US" sz="1400" b="0" i="0" dirty="0">
                <a:effectLst/>
                <a:latin typeface="Arial" panose="020B0604020202020204" pitchFamily="34" charset="0"/>
              </a:rPr>
              <a:t>addressing the full continuum of substance use and mental health services for maternal and child health populations</a:t>
            </a:r>
          </a:p>
          <a:p>
            <a:pPr lvl="1"/>
            <a:r>
              <a:rPr lang="en-US" sz="1600" dirty="0">
                <a:latin typeface="Arial" panose="020B0604020202020204" pitchFamily="34" charset="0"/>
              </a:rPr>
              <a:t>Project PRISM is currently active in 8 states, </a:t>
            </a:r>
            <a:r>
              <a:rPr lang="en-US" sz="1600" u="sng" dirty="0">
                <a:latin typeface="Arial" panose="020B0604020202020204" pitchFamily="34" charset="0"/>
              </a:rPr>
              <a:t>including Missouri</a:t>
            </a:r>
            <a:r>
              <a:rPr lang="en-US" sz="1600" dirty="0">
                <a:latin typeface="Arial" panose="020B0604020202020204" pitchFamily="34" charset="0"/>
              </a:rPr>
              <a:t>. </a:t>
            </a:r>
            <a:endParaRPr lang="en-US" sz="1600" dirty="0"/>
          </a:p>
        </p:txBody>
      </p:sp>
    </p:spTree>
    <p:extLst>
      <p:ext uri="{BB962C8B-B14F-4D97-AF65-F5344CB8AC3E}">
        <p14:creationId xmlns:p14="http://schemas.microsoft.com/office/powerpoint/2010/main" val="2500430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16C33-E625-4185-8694-52E3F5F7DBF5}"/>
              </a:ext>
            </a:extLst>
          </p:cNvPr>
          <p:cNvSpPr>
            <a:spLocks noGrp="1"/>
          </p:cNvSpPr>
          <p:nvPr>
            <p:ph type="title"/>
          </p:nvPr>
        </p:nvSpPr>
        <p:spPr/>
        <p:txBody>
          <a:bodyPr/>
          <a:lstStyle/>
          <a:p>
            <a:r>
              <a:rPr lang="en-US" dirty="0"/>
              <a:t>Background (Cont.)</a:t>
            </a:r>
          </a:p>
        </p:txBody>
      </p:sp>
      <p:sp>
        <p:nvSpPr>
          <p:cNvPr id="3" name="Content Placeholder 2">
            <a:extLst>
              <a:ext uri="{FF2B5EF4-FFF2-40B4-BE49-F238E27FC236}">
                <a16:creationId xmlns:a16="http://schemas.microsoft.com/office/drawing/2014/main" id="{13C67188-484E-45A0-9E7D-74F139C14781}"/>
              </a:ext>
            </a:extLst>
          </p:cNvPr>
          <p:cNvSpPr>
            <a:spLocks noGrp="1"/>
          </p:cNvSpPr>
          <p:nvPr>
            <p:ph idx="1"/>
          </p:nvPr>
        </p:nvSpPr>
        <p:spPr/>
        <p:txBody>
          <a:bodyPr vert="horz" lIns="91440" tIns="45720" rIns="91440" bIns="45720" rtlCol="0" anchor="t">
            <a:normAutofit/>
          </a:bodyPr>
          <a:lstStyle/>
          <a:p>
            <a:r>
              <a:rPr lang="en-US" sz="2800" dirty="0"/>
              <a:t>Connecting the Dots…</a:t>
            </a:r>
          </a:p>
          <a:p>
            <a:pPr lvl="1"/>
            <a:r>
              <a:rPr lang="en-US" sz="2000" dirty="0"/>
              <a:t>Building off the work the PRISM Project has done and is doing, Missouri Department of Health and Senior Services in partner with University of Missouri-Kansas City Institute for Human Development (UMKC-IHD) is convening and facilitating a statewide coalition focused on connecting all organizations and agencies that work with mothers of young children who are affected by substance use. </a:t>
            </a:r>
          </a:p>
        </p:txBody>
      </p:sp>
    </p:spTree>
    <p:extLst>
      <p:ext uri="{BB962C8B-B14F-4D97-AF65-F5344CB8AC3E}">
        <p14:creationId xmlns:p14="http://schemas.microsoft.com/office/powerpoint/2010/main" val="2700055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11000">
              <a:srgbClr val="0050A0"/>
            </a:gs>
            <a:gs pos="48000">
              <a:srgbClr val="0066CC"/>
            </a:gs>
            <a:gs pos="88000">
              <a:srgbClr val="003A74"/>
            </a:gs>
          </a:gsLst>
          <a:lin ang="2520000" scaled="0"/>
          <a:tileRect/>
        </a:gra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7F158A3-C977-44F7-8501-6CA4D9405133}"/>
              </a:ext>
            </a:extLst>
          </p:cNvPr>
          <p:cNvSpPr txBox="1"/>
          <p:nvPr/>
        </p:nvSpPr>
        <p:spPr>
          <a:xfrm>
            <a:off x="444617" y="2080470"/>
            <a:ext cx="8254765" cy="4196020"/>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b="0" i="0" dirty="0">
                <a:solidFill>
                  <a:schemeClr val="bg1"/>
                </a:solidFill>
                <a:effectLst/>
              </a:rPr>
              <a:t>Establishing a Missouri-specific protocol for supporting women and infants affected by substance use, (</a:t>
            </a:r>
            <a:r>
              <a:rPr lang="en-US" b="0" i="0" dirty="0" err="1">
                <a:solidFill>
                  <a:schemeClr val="bg1"/>
                </a:solidFill>
                <a:effectLst/>
              </a:rPr>
              <a:t>Bedrick</a:t>
            </a:r>
            <a:r>
              <a:rPr lang="en-US" b="0" i="0" dirty="0">
                <a:solidFill>
                  <a:schemeClr val="bg1"/>
                </a:solidFill>
                <a:effectLst/>
              </a:rPr>
              <a:t> et al., 2020; </a:t>
            </a:r>
            <a:r>
              <a:rPr lang="en-US" b="0" i="0" dirty="0" err="1">
                <a:solidFill>
                  <a:schemeClr val="bg1"/>
                </a:solidFill>
                <a:effectLst/>
              </a:rPr>
              <a:t>Kroelinger</a:t>
            </a:r>
            <a:r>
              <a:rPr lang="en-US" b="0" i="0" dirty="0">
                <a:solidFill>
                  <a:schemeClr val="bg1"/>
                </a:solidFill>
                <a:effectLst/>
              </a:rPr>
              <a:t>, et al., 2020), assessing capacity to implement the protocol in local communities, and addressing barriers such as education/information and resources/services.</a:t>
            </a:r>
          </a:p>
          <a:p>
            <a:pPr marL="285750" indent="-285750">
              <a:lnSpc>
                <a:spcPct val="150000"/>
              </a:lnSpc>
              <a:buFont typeface="Arial" panose="020B0604020202020204" pitchFamily="34" charset="0"/>
              <a:buChar char="•"/>
            </a:pPr>
            <a:r>
              <a:rPr lang="en-US" b="0" i="0" dirty="0">
                <a:solidFill>
                  <a:schemeClr val="bg1"/>
                </a:solidFill>
                <a:effectLst/>
              </a:rPr>
              <a:t>Improving transdisciplinary collaboration among maternal care teams, recovery specialists, social services, home visiting programs, and neonatal care teams (O’Malley, et al., 2020; Sutter, et al, 2017). </a:t>
            </a:r>
          </a:p>
          <a:p>
            <a:pPr marL="285750" indent="-285750">
              <a:lnSpc>
                <a:spcPct val="150000"/>
              </a:lnSpc>
              <a:buFont typeface="Arial" panose="020B0604020202020204" pitchFamily="34" charset="0"/>
              <a:buChar char="•"/>
            </a:pPr>
            <a:r>
              <a:rPr lang="en-US" b="0" i="0" dirty="0">
                <a:solidFill>
                  <a:schemeClr val="bg1"/>
                </a:solidFill>
                <a:effectLst/>
              </a:rPr>
              <a:t>Educating home visiting staff, clinical providers, and others on reducing the stigma and fear of prosecution that can prevent women with substance use issues from seeking care.</a:t>
            </a:r>
            <a:endParaRPr lang="en-US" dirty="0">
              <a:solidFill>
                <a:schemeClr val="bg1"/>
              </a:solidFill>
            </a:endParaRPr>
          </a:p>
        </p:txBody>
      </p:sp>
      <p:sp>
        <p:nvSpPr>
          <p:cNvPr id="4" name="TextBox 3">
            <a:extLst>
              <a:ext uri="{FF2B5EF4-FFF2-40B4-BE49-F238E27FC236}">
                <a16:creationId xmlns:a16="http://schemas.microsoft.com/office/drawing/2014/main" id="{74CB6BD4-2BB7-43B8-A168-FAF17D4E13B1}"/>
              </a:ext>
            </a:extLst>
          </p:cNvPr>
          <p:cNvSpPr txBox="1"/>
          <p:nvPr/>
        </p:nvSpPr>
        <p:spPr>
          <a:xfrm>
            <a:off x="2323750" y="1216404"/>
            <a:ext cx="3951215" cy="461665"/>
          </a:xfrm>
          <a:prstGeom prst="rect">
            <a:avLst/>
          </a:prstGeom>
          <a:noFill/>
        </p:spPr>
        <p:txBody>
          <a:bodyPr wrap="square" rtlCol="0">
            <a:spAutoFit/>
          </a:bodyPr>
          <a:lstStyle/>
          <a:p>
            <a:pPr algn="ctr"/>
            <a:r>
              <a:rPr lang="en-US" sz="2400" b="1" dirty="0">
                <a:solidFill>
                  <a:schemeClr val="bg1"/>
                </a:solidFill>
              </a:rPr>
              <a:t>Objectives of the Project</a:t>
            </a:r>
          </a:p>
        </p:txBody>
      </p:sp>
    </p:spTree>
    <p:extLst>
      <p:ext uri="{BB962C8B-B14F-4D97-AF65-F5344CB8AC3E}">
        <p14:creationId xmlns:p14="http://schemas.microsoft.com/office/powerpoint/2010/main" val="706361644"/>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8E86D-33DC-4340-839B-8DBC87794911}"/>
              </a:ext>
            </a:extLst>
          </p:cNvPr>
          <p:cNvSpPr>
            <a:spLocks noGrp="1"/>
          </p:cNvSpPr>
          <p:nvPr>
            <p:ph type="title"/>
          </p:nvPr>
        </p:nvSpPr>
        <p:spPr/>
        <p:txBody>
          <a:bodyPr/>
          <a:lstStyle/>
          <a:p>
            <a:r>
              <a:rPr lang="en-US" dirty="0"/>
              <a:t>How will the Action Network carry out these objectives?</a:t>
            </a:r>
          </a:p>
        </p:txBody>
      </p:sp>
      <p:sp>
        <p:nvSpPr>
          <p:cNvPr id="3" name="Content Placeholder 2">
            <a:extLst>
              <a:ext uri="{FF2B5EF4-FFF2-40B4-BE49-F238E27FC236}">
                <a16:creationId xmlns:a16="http://schemas.microsoft.com/office/drawing/2014/main" id="{3289A6BC-4987-48EA-B5C1-9A468BD7002C}"/>
              </a:ext>
            </a:extLst>
          </p:cNvPr>
          <p:cNvSpPr>
            <a:spLocks noGrp="1"/>
          </p:cNvSpPr>
          <p:nvPr>
            <p:ph idx="1"/>
          </p:nvPr>
        </p:nvSpPr>
        <p:spPr>
          <a:xfrm>
            <a:off x="510241" y="2172972"/>
            <a:ext cx="7210396" cy="4220417"/>
          </a:xfrm>
        </p:spPr>
        <p:txBody>
          <a:bodyPr vert="horz" lIns="91440" tIns="45720" rIns="91440" bIns="45720" rtlCol="0" anchor="t">
            <a:normAutofit/>
          </a:bodyPr>
          <a:lstStyle/>
          <a:p>
            <a:r>
              <a:rPr lang="en-US" sz="2800" dirty="0">
                <a:ea typeface="+mn-lt"/>
                <a:cs typeface="+mn-lt"/>
              </a:rPr>
              <a:t>Environmental Scan to identify service deserts in the state</a:t>
            </a:r>
          </a:p>
          <a:p>
            <a:r>
              <a:rPr lang="en-US" sz="2800" dirty="0">
                <a:ea typeface="+mn-lt"/>
                <a:cs typeface="+mn-lt"/>
              </a:rPr>
              <a:t>Focus Groups/“Mapping Sessions” </a:t>
            </a:r>
          </a:p>
          <a:p>
            <a:r>
              <a:rPr lang="en-US" sz="2800" dirty="0">
                <a:cs typeface="Arial" panose="020B0604020202020204"/>
              </a:rPr>
              <a:t>Establish work groups based on identified Missouri-specific priorities/topic areas</a:t>
            </a:r>
          </a:p>
          <a:p>
            <a:r>
              <a:rPr lang="en-US" sz="2800" dirty="0"/>
              <a:t>Develop an action plan with input from stakeholders of all levels</a:t>
            </a:r>
            <a:endParaRPr lang="en-US" sz="2800" dirty="0">
              <a:cs typeface="Arial"/>
            </a:endParaRPr>
          </a:p>
          <a:p>
            <a:r>
              <a:rPr lang="en-US" sz="2800" dirty="0"/>
              <a:t>Bi-monthly meetings</a:t>
            </a:r>
            <a:endParaRPr lang="en-US" dirty="0">
              <a:cs typeface="Arial"/>
            </a:endParaRPr>
          </a:p>
          <a:p>
            <a:pPr lvl="1"/>
            <a:r>
              <a:rPr lang="en-US" sz="2000" dirty="0"/>
              <a:t>June, August, October, December</a:t>
            </a:r>
          </a:p>
          <a:p>
            <a:pPr lvl="1"/>
            <a:endParaRPr lang="en-US" dirty="0"/>
          </a:p>
        </p:txBody>
      </p:sp>
    </p:spTree>
    <p:extLst>
      <p:ext uri="{BB962C8B-B14F-4D97-AF65-F5344CB8AC3E}">
        <p14:creationId xmlns:p14="http://schemas.microsoft.com/office/powerpoint/2010/main" val="2997696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41F26BC-9155-430E-9DFE-43EF6CF17E40}"/>
              </a:ext>
            </a:extLst>
          </p:cNvPr>
          <p:cNvSpPr txBox="1"/>
          <p:nvPr/>
        </p:nvSpPr>
        <p:spPr>
          <a:xfrm>
            <a:off x="271463" y="1442906"/>
            <a:ext cx="8401050" cy="4062651"/>
          </a:xfrm>
          <a:prstGeom prst="rect">
            <a:avLst/>
          </a:prstGeom>
          <a:noFill/>
        </p:spPr>
        <p:txBody>
          <a:bodyPr wrap="square" rtlCol="0">
            <a:spAutoFit/>
          </a:bodyPr>
          <a:lstStyle/>
          <a:p>
            <a:pPr algn="ctr"/>
            <a:r>
              <a:rPr lang="en-US" sz="2400" b="1" dirty="0">
                <a:solidFill>
                  <a:schemeClr val="bg1"/>
                </a:solidFill>
              </a:rPr>
              <a:t>What kinds of data would help the Action Network?</a:t>
            </a:r>
          </a:p>
          <a:p>
            <a:endParaRPr lang="en-US" dirty="0">
              <a:solidFill>
                <a:schemeClr val="bg1"/>
              </a:solidFill>
            </a:endParaRPr>
          </a:p>
          <a:p>
            <a:pPr marL="285750" indent="-285750">
              <a:lnSpc>
                <a:spcPct val="150000"/>
              </a:lnSpc>
              <a:buFont typeface="Arial" panose="020B0604020202020204" pitchFamily="34" charset="0"/>
              <a:buChar char="•"/>
            </a:pPr>
            <a:r>
              <a:rPr lang="en-US" sz="2000" dirty="0">
                <a:solidFill>
                  <a:schemeClr val="bg1"/>
                </a:solidFill>
              </a:rPr>
              <a:t>Current initiatives/services around the state addressing this issue  </a:t>
            </a:r>
          </a:p>
          <a:p>
            <a:pPr marL="285750" indent="-285750">
              <a:lnSpc>
                <a:spcPct val="150000"/>
              </a:lnSpc>
              <a:buFont typeface="Arial" panose="020B0604020202020204" pitchFamily="34" charset="0"/>
              <a:buChar char="•"/>
            </a:pPr>
            <a:r>
              <a:rPr lang="en-US" sz="2000" dirty="0">
                <a:solidFill>
                  <a:schemeClr val="bg1"/>
                </a:solidFill>
              </a:rPr>
              <a:t>Data on the impact of </a:t>
            </a:r>
            <a:r>
              <a:rPr lang="en-US" sz="2000" dirty="0" err="1">
                <a:solidFill>
                  <a:schemeClr val="bg1"/>
                </a:solidFill>
              </a:rPr>
              <a:t>Covid</a:t>
            </a:r>
            <a:r>
              <a:rPr lang="en-US" sz="2000" dirty="0">
                <a:solidFill>
                  <a:schemeClr val="bg1"/>
                </a:solidFill>
              </a:rPr>
              <a:t> on substance use rates, maternal and family stress, access to services, provision of services</a:t>
            </a:r>
          </a:p>
          <a:p>
            <a:pPr marL="285750" indent="-285750">
              <a:lnSpc>
                <a:spcPct val="150000"/>
              </a:lnSpc>
              <a:buFont typeface="Arial" panose="020B0604020202020204" pitchFamily="34" charset="0"/>
              <a:buChar char="•"/>
            </a:pPr>
            <a:r>
              <a:rPr lang="en-US" sz="2000" dirty="0">
                <a:solidFill>
                  <a:schemeClr val="bg1"/>
                </a:solidFill>
              </a:rPr>
              <a:t>Data on maternal/child mortality and morbidity related to substance use</a:t>
            </a:r>
          </a:p>
          <a:p>
            <a:pPr marL="285750" indent="-285750">
              <a:lnSpc>
                <a:spcPct val="150000"/>
              </a:lnSpc>
              <a:buFont typeface="Arial" panose="020B0604020202020204" pitchFamily="34" charset="0"/>
              <a:buChar char="•"/>
            </a:pPr>
            <a:r>
              <a:rPr lang="en-US" sz="2000" dirty="0">
                <a:solidFill>
                  <a:schemeClr val="bg1"/>
                </a:solidFill>
              </a:rPr>
              <a:t>Stories and input from mothers, fathers, and providers</a:t>
            </a:r>
          </a:p>
          <a:p>
            <a:pPr marL="285750" indent="-2857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endParaRPr lang="en-US" dirty="0">
              <a:solidFill>
                <a:schemeClr val="bg1"/>
              </a:solidFill>
            </a:endParaRPr>
          </a:p>
        </p:txBody>
      </p:sp>
    </p:spTree>
    <p:extLst>
      <p:ext uri="{BB962C8B-B14F-4D97-AF65-F5344CB8AC3E}">
        <p14:creationId xmlns:p14="http://schemas.microsoft.com/office/powerpoint/2010/main" val="153141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2EFC3-1B23-4ED2-88EF-736391CA9FF9}"/>
              </a:ext>
            </a:extLst>
          </p:cNvPr>
          <p:cNvSpPr>
            <a:spLocks noGrp="1"/>
          </p:cNvSpPr>
          <p:nvPr>
            <p:ph type="title"/>
          </p:nvPr>
        </p:nvSpPr>
        <p:spPr/>
        <p:txBody>
          <a:bodyPr/>
          <a:lstStyle/>
          <a:p>
            <a:r>
              <a:rPr lang="en-US" dirty="0"/>
              <a:t>How can YOU help?</a:t>
            </a:r>
          </a:p>
        </p:txBody>
      </p:sp>
      <p:sp>
        <p:nvSpPr>
          <p:cNvPr id="3" name="Content Placeholder 2">
            <a:extLst>
              <a:ext uri="{FF2B5EF4-FFF2-40B4-BE49-F238E27FC236}">
                <a16:creationId xmlns:a16="http://schemas.microsoft.com/office/drawing/2014/main" id="{EBDC50B9-FEE5-416F-B9F3-CD6C8D41724C}"/>
              </a:ext>
            </a:extLst>
          </p:cNvPr>
          <p:cNvSpPr>
            <a:spLocks noGrp="1"/>
          </p:cNvSpPr>
          <p:nvPr>
            <p:ph idx="1"/>
          </p:nvPr>
        </p:nvSpPr>
        <p:spPr/>
        <p:txBody>
          <a:bodyPr vert="horz" lIns="91440" tIns="45720" rIns="91440" bIns="45720" rtlCol="0" anchor="t">
            <a:normAutofit/>
          </a:bodyPr>
          <a:lstStyle/>
          <a:p>
            <a:r>
              <a:rPr lang="en-US" sz="2400" dirty="0"/>
              <a:t>Get involved!</a:t>
            </a:r>
          </a:p>
          <a:p>
            <a:r>
              <a:rPr lang="en-US" sz="2400" dirty="0"/>
              <a:t>Share applicable data with the us to be included in the environmental scan</a:t>
            </a:r>
            <a:endParaRPr lang="en-US" sz="2400" dirty="0">
              <a:cs typeface="Arial"/>
            </a:endParaRPr>
          </a:p>
          <a:p>
            <a:r>
              <a:rPr lang="en-US" sz="2400" dirty="0"/>
              <a:t>Share focus group flyers with your organization and the mothers you serve. Here's the sign-up link: </a:t>
            </a:r>
            <a:r>
              <a:rPr lang="en-US" sz="2400" dirty="0">
                <a:solidFill>
                  <a:srgbClr val="FF0000"/>
                </a:solidFill>
                <a:ea typeface="+mn-lt"/>
                <a:cs typeface="+mn-lt"/>
                <a:hlinkClick r:id="rId2">
                  <a:extLst>
                    <a:ext uri="{A12FA001-AC4F-418D-AE19-62706E023703}">
                      <ahyp:hlinkClr xmlns:ahyp="http://schemas.microsoft.com/office/drawing/2018/hyperlinkcolor" val="tx"/>
                    </a:ext>
                  </a:extLst>
                </a:hlinkClick>
              </a:rPr>
              <a:t>https://redcap.link/MappingSignUp</a:t>
            </a:r>
            <a:endParaRPr lang="en-US" sz="2400" dirty="0">
              <a:solidFill>
                <a:srgbClr val="FF0000"/>
              </a:solidFill>
              <a:ea typeface="+mn-lt"/>
              <a:cs typeface="+mn-lt"/>
            </a:endParaRPr>
          </a:p>
          <a:p>
            <a:pPr marL="0" indent="0">
              <a:buNone/>
            </a:pPr>
            <a:endParaRPr lang="en-US" sz="2400" dirty="0">
              <a:cs typeface="Arial"/>
            </a:endParaRPr>
          </a:p>
        </p:txBody>
      </p:sp>
    </p:spTree>
    <p:extLst>
      <p:ext uri="{BB962C8B-B14F-4D97-AF65-F5344CB8AC3E}">
        <p14:creationId xmlns:p14="http://schemas.microsoft.com/office/powerpoint/2010/main" val="3910358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4EAB9D0-186B-4D3E-91CA-86381A483FC4}"/>
              </a:ext>
            </a:extLst>
          </p:cNvPr>
          <p:cNvSpPr>
            <a:spLocks noGrp="1"/>
          </p:cNvSpPr>
          <p:nvPr>
            <p:ph type="title"/>
          </p:nvPr>
        </p:nvSpPr>
        <p:spPr/>
        <p:txBody>
          <a:bodyPr>
            <a:normAutofit/>
          </a:bodyPr>
          <a:lstStyle/>
          <a:p>
            <a:r>
              <a:rPr lang="en-US" sz="4000" dirty="0"/>
              <a:t>Contact Us!</a:t>
            </a:r>
          </a:p>
        </p:txBody>
      </p:sp>
      <p:sp>
        <p:nvSpPr>
          <p:cNvPr id="5" name="Text Placeholder 4">
            <a:extLst>
              <a:ext uri="{FF2B5EF4-FFF2-40B4-BE49-F238E27FC236}">
                <a16:creationId xmlns:a16="http://schemas.microsoft.com/office/drawing/2014/main" id="{DC610ECE-F097-4FCF-8430-0ECE0DE756D5}"/>
              </a:ext>
            </a:extLst>
          </p:cNvPr>
          <p:cNvSpPr>
            <a:spLocks noGrp="1"/>
          </p:cNvSpPr>
          <p:nvPr>
            <p:ph type="body" idx="1"/>
          </p:nvPr>
        </p:nvSpPr>
        <p:spPr>
          <a:xfrm>
            <a:off x="670408" y="2622623"/>
            <a:ext cx="3354245" cy="693135"/>
          </a:xfrm>
        </p:spPr>
        <p:txBody>
          <a:bodyPr>
            <a:normAutofit/>
          </a:bodyPr>
          <a:lstStyle/>
          <a:p>
            <a:pPr algn="ctr"/>
            <a:r>
              <a:rPr lang="en-US" sz="2400" dirty="0"/>
              <a:t>Principal Investigator</a:t>
            </a:r>
          </a:p>
        </p:txBody>
      </p:sp>
      <p:sp>
        <p:nvSpPr>
          <p:cNvPr id="6" name="Content Placeholder 5">
            <a:extLst>
              <a:ext uri="{FF2B5EF4-FFF2-40B4-BE49-F238E27FC236}">
                <a16:creationId xmlns:a16="http://schemas.microsoft.com/office/drawing/2014/main" id="{64A84A84-1858-4AD2-AF97-4D75A1ACED80}"/>
              </a:ext>
            </a:extLst>
          </p:cNvPr>
          <p:cNvSpPr>
            <a:spLocks noGrp="1"/>
          </p:cNvSpPr>
          <p:nvPr>
            <p:ph sz="half" idx="2"/>
          </p:nvPr>
        </p:nvSpPr>
        <p:spPr>
          <a:xfrm>
            <a:off x="670408" y="3429000"/>
            <a:ext cx="3523766" cy="2906179"/>
          </a:xfrm>
        </p:spPr>
        <p:txBody>
          <a:bodyPr/>
          <a:lstStyle/>
          <a:p>
            <a:pPr marL="0" indent="0" algn="ctr">
              <a:buNone/>
            </a:pPr>
            <a:r>
              <a:rPr lang="en-US" sz="2400" dirty="0"/>
              <a:t>Danielle Chiang, PhD</a:t>
            </a:r>
          </a:p>
          <a:p>
            <a:pPr marL="0" indent="0" algn="ctr">
              <a:buNone/>
            </a:pPr>
            <a:r>
              <a:rPr lang="en-US" sz="2400" dirty="0">
                <a:hlinkClick r:id="rId2"/>
              </a:rPr>
              <a:t>chiangd@umkc.edu</a:t>
            </a:r>
            <a:endParaRPr lang="en-US" sz="2400" dirty="0"/>
          </a:p>
          <a:p>
            <a:pPr marL="0" indent="0" algn="ctr">
              <a:buNone/>
            </a:pPr>
            <a:endParaRPr lang="en-US" dirty="0"/>
          </a:p>
        </p:txBody>
      </p:sp>
      <p:sp>
        <p:nvSpPr>
          <p:cNvPr id="7" name="Text Placeholder 6">
            <a:extLst>
              <a:ext uri="{FF2B5EF4-FFF2-40B4-BE49-F238E27FC236}">
                <a16:creationId xmlns:a16="http://schemas.microsoft.com/office/drawing/2014/main" id="{5FBAE91D-18BD-4B8E-822F-7D37B79456FB}"/>
              </a:ext>
            </a:extLst>
          </p:cNvPr>
          <p:cNvSpPr>
            <a:spLocks noGrp="1"/>
          </p:cNvSpPr>
          <p:nvPr>
            <p:ph type="body" sz="quarter" idx="3"/>
          </p:nvPr>
        </p:nvSpPr>
        <p:spPr>
          <a:xfrm>
            <a:off x="4572000" y="2396141"/>
            <a:ext cx="4230003" cy="919617"/>
          </a:xfrm>
        </p:spPr>
        <p:txBody>
          <a:bodyPr>
            <a:normAutofit/>
          </a:bodyPr>
          <a:lstStyle/>
          <a:p>
            <a:pPr algn="ctr"/>
            <a:r>
              <a:rPr lang="en-US" sz="2400" dirty="0"/>
              <a:t>Senior Research Assistant</a:t>
            </a:r>
          </a:p>
        </p:txBody>
      </p:sp>
      <p:sp>
        <p:nvSpPr>
          <p:cNvPr id="8" name="Content Placeholder 7">
            <a:extLst>
              <a:ext uri="{FF2B5EF4-FFF2-40B4-BE49-F238E27FC236}">
                <a16:creationId xmlns:a16="http://schemas.microsoft.com/office/drawing/2014/main" id="{DCF77AC8-6A00-4D6B-AEE3-D38A37C69343}"/>
              </a:ext>
            </a:extLst>
          </p:cNvPr>
          <p:cNvSpPr>
            <a:spLocks noGrp="1"/>
          </p:cNvSpPr>
          <p:nvPr>
            <p:ph sz="quarter" idx="4"/>
          </p:nvPr>
        </p:nvSpPr>
        <p:spPr>
          <a:xfrm>
            <a:off x="4896583" y="3429000"/>
            <a:ext cx="3905420" cy="2906179"/>
          </a:xfrm>
        </p:spPr>
        <p:txBody>
          <a:bodyPr/>
          <a:lstStyle/>
          <a:p>
            <a:pPr marL="0" indent="0" algn="ctr">
              <a:buNone/>
            </a:pPr>
            <a:r>
              <a:rPr lang="en-US" sz="2400" dirty="0"/>
              <a:t>Emma Sexton, MPH, MSW</a:t>
            </a:r>
          </a:p>
          <a:p>
            <a:pPr marL="0" indent="0" algn="ctr">
              <a:buNone/>
            </a:pPr>
            <a:r>
              <a:rPr lang="en-US" sz="2400" dirty="0">
                <a:hlinkClick r:id="rId3"/>
              </a:rPr>
              <a:t>ecs55@umkc.edu</a:t>
            </a:r>
            <a:endParaRPr lang="en-US" sz="2400" dirty="0"/>
          </a:p>
          <a:p>
            <a:pPr marL="0" indent="0">
              <a:buNone/>
            </a:pPr>
            <a:endParaRPr lang="en-US" dirty="0"/>
          </a:p>
        </p:txBody>
      </p:sp>
    </p:spTree>
    <p:extLst>
      <p:ext uri="{BB962C8B-B14F-4D97-AF65-F5344CB8AC3E}">
        <p14:creationId xmlns:p14="http://schemas.microsoft.com/office/powerpoint/2010/main" val="2803615279"/>
      </p:ext>
    </p:extLst>
  </p:cSld>
  <p:clrMapOvr>
    <a:masterClrMapping/>
  </p:clrMapOvr>
</p:sld>
</file>

<file path=ppt/theme/theme1.xml><?xml version="1.0" encoding="utf-8"?>
<a:theme xmlns:a="http://schemas.openxmlformats.org/drawingml/2006/main" name="Berlin">
  <a:themeElements>
    <a:clrScheme name="Custom 2">
      <a:dk1>
        <a:sysClr val="windowText" lastClr="000000"/>
      </a:dk1>
      <a:lt1>
        <a:sysClr val="window" lastClr="FFFFFF"/>
      </a:lt1>
      <a:dk2>
        <a:srgbClr val="9D360E"/>
      </a:dk2>
      <a:lt2>
        <a:srgbClr val="E7E6E6"/>
      </a:lt2>
      <a:accent1>
        <a:srgbClr val="F5D849"/>
      </a:accent1>
      <a:accent2>
        <a:srgbClr val="D0CECE"/>
      </a:accent2>
      <a:accent3>
        <a:srgbClr val="4BAF73"/>
      </a:accent3>
      <a:accent4>
        <a:srgbClr val="5AA6C0"/>
      </a:accent4>
      <a:accent5>
        <a:srgbClr val="D17DF9"/>
      </a:accent5>
      <a:accent6>
        <a:srgbClr val="FA7E5C"/>
      </a:accent6>
      <a:hlink>
        <a:srgbClr val="FFFFFF"/>
      </a:hlink>
      <a:folHlink>
        <a:srgbClr val="FCC77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UMKCIHD_A_4-3standard..potx" id="{A1C486C7-88AF-4599-82C7-EA8206870824}" vid="{F6B5FFCD-B570-4A33-B6CB-D730C92B5A3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2">
    <a:dk1>
      <a:sysClr val="windowText" lastClr="000000"/>
    </a:dk1>
    <a:lt1>
      <a:sysClr val="window" lastClr="FFFFFF"/>
    </a:lt1>
    <a:dk2>
      <a:srgbClr val="9D360E"/>
    </a:dk2>
    <a:lt2>
      <a:srgbClr val="E7E6E6"/>
    </a:lt2>
    <a:accent1>
      <a:srgbClr val="F5D849"/>
    </a:accent1>
    <a:accent2>
      <a:srgbClr val="D0CECE"/>
    </a:accent2>
    <a:accent3>
      <a:srgbClr val="4BAF73"/>
    </a:accent3>
    <a:accent4>
      <a:srgbClr val="5AA6C0"/>
    </a:accent4>
    <a:accent5>
      <a:srgbClr val="D17DF9"/>
    </a:accent5>
    <a:accent6>
      <a:srgbClr val="FA7E5C"/>
    </a:accent6>
    <a:hlink>
      <a:srgbClr val="FFFFFF"/>
    </a:hlink>
    <a:folHlink>
      <a:srgbClr val="FCC77E"/>
    </a:folHlink>
  </a:clrScheme>
</a:themeOverride>
</file>

<file path=docProps/app.xml><?xml version="1.0" encoding="utf-8"?>
<Properties xmlns="http://schemas.openxmlformats.org/officeDocument/2006/extended-properties" xmlns:vt="http://schemas.openxmlformats.org/officeDocument/2006/docPropsVTypes">
  <Template/>
  <TotalTime>1004</TotalTime>
  <Words>1088</Words>
  <Application>Microsoft Office PowerPoint</Application>
  <PresentationFormat>On-screen Show (4:3)</PresentationFormat>
  <Paragraphs>56</Paragraphs>
  <Slides>8</Slides>
  <Notes>4</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Berlin</vt:lpstr>
      <vt:lpstr>Missouri Maternal Health Multi-Sector Action Network</vt:lpstr>
      <vt:lpstr>Background</vt:lpstr>
      <vt:lpstr>Background (Cont.)</vt:lpstr>
      <vt:lpstr>PowerPoint Presentation</vt:lpstr>
      <vt:lpstr>How will the Action Network carry out these objectives?</vt:lpstr>
      <vt:lpstr>PowerPoint Presentation</vt:lpstr>
      <vt:lpstr>How can YOU help?</vt:lpstr>
      <vt:lpstr>Contact Us!</vt:lpstr>
    </vt:vector>
  </TitlesOfParts>
  <Company>UMKC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Miller, Christina K.</dc:creator>
  <cp:lastModifiedBy>Sexton, Emma</cp:lastModifiedBy>
  <cp:revision>100</cp:revision>
  <dcterms:created xsi:type="dcterms:W3CDTF">2021-02-16T17:44:21Z</dcterms:created>
  <dcterms:modified xsi:type="dcterms:W3CDTF">2022-05-16T17:27:14Z</dcterms:modified>
</cp:coreProperties>
</file>