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83" r:id="rId2"/>
    <p:sldId id="292" r:id="rId3"/>
    <p:sldId id="297" r:id="rId4"/>
    <p:sldId id="298" r:id="rId5"/>
    <p:sldId id="299" r:id="rId6"/>
    <p:sldId id="300" r:id="rId7"/>
    <p:sldId id="302" r:id="rId8"/>
    <p:sldId id="301"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9"/>
    <p:restoredTop sz="77764" autoAdjust="0"/>
  </p:normalViewPr>
  <p:slideViewPr>
    <p:cSldViewPr snapToGrid="0">
      <p:cViewPr varScale="1">
        <p:scale>
          <a:sx n="55" d="100"/>
          <a:sy n="55" d="100"/>
        </p:scale>
        <p:origin x="114"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A798A-66FE-4049-B1E5-F316042E46B0}"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D20D5-C714-F947-95FE-4B995D91EDE2}" type="slidenum">
              <a:rPr lang="en-US" smtClean="0"/>
              <a:t>‹#›</a:t>
            </a:fld>
            <a:endParaRPr lang="en-US"/>
          </a:p>
        </p:txBody>
      </p:sp>
    </p:spTree>
    <p:extLst>
      <p:ext uri="{BB962C8B-B14F-4D97-AF65-F5344CB8AC3E}">
        <p14:creationId xmlns:p14="http://schemas.microsoft.com/office/powerpoint/2010/main" val="374836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8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141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key things stood out from our discussion?</a:t>
            </a:r>
          </a:p>
          <a:p>
            <a:r>
              <a:rPr lang="en-US" dirty="0"/>
              <a:t>What things were interesting to you after watching the videos?</a:t>
            </a:r>
          </a:p>
        </p:txBody>
      </p:sp>
    </p:spTree>
    <p:extLst>
      <p:ext uri="{BB962C8B-B14F-4D97-AF65-F5344CB8AC3E}">
        <p14:creationId xmlns:p14="http://schemas.microsoft.com/office/powerpoint/2010/main" val="428146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out groups to share specifics about types of barriers </a:t>
            </a:r>
          </a:p>
          <a:p>
            <a:r>
              <a:rPr lang="en-US" dirty="0"/>
              <a:t>Resistance – includes relationship to time and resources for changing existing systems, policies and procedures</a:t>
            </a:r>
          </a:p>
          <a:p>
            <a:r>
              <a:rPr lang="en-US" dirty="0"/>
              <a:t>Resources – funding, staff, technology</a:t>
            </a:r>
          </a:p>
          <a:p>
            <a:r>
              <a:rPr lang="en-US" dirty="0"/>
              <a:t>Limited Access to evidence – might relate to identifying which practices are most effective and how to implement them</a:t>
            </a:r>
          </a:p>
          <a:p>
            <a:r>
              <a:rPr lang="en-US" dirty="0"/>
              <a:t>Inadequate training – staff may lack the knowledge and skill training </a:t>
            </a:r>
          </a:p>
          <a:p>
            <a:r>
              <a:rPr lang="en-US" dirty="0"/>
              <a:t>Organizational culture – this could relate to values and traditions that are not in concert with the EBP</a:t>
            </a:r>
          </a:p>
          <a:p>
            <a:r>
              <a:rPr lang="en-US" dirty="0"/>
              <a:t>Lack of collaboration – agencies spread thin - limited resources or support from leadership</a:t>
            </a:r>
          </a:p>
          <a:p>
            <a:r>
              <a:rPr lang="en-US" dirty="0"/>
              <a:t>Political and legal factors – regulations and policies that may hinder adoption of certain practices - funding</a:t>
            </a:r>
          </a:p>
        </p:txBody>
      </p:sp>
    </p:spTree>
    <p:extLst>
      <p:ext uri="{BB962C8B-B14F-4D97-AF65-F5344CB8AC3E}">
        <p14:creationId xmlns:p14="http://schemas.microsoft.com/office/powerpoint/2010/main" val="367986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 small group discussion and explore the impact of the barriers.</a:t>
            </a:r>
          </a:p>
        </p:txBody>
      </p:sp>
    </p:spTree>
    <p:extLst>
      <p:ext uri="{BB962C8B-B14F-4D97-AF65-F5344CB8AC3E}">
        <p14:creationId xmlns:p14="http://schemas.microsoft.com/office/powerpoint/2010/main" val="89737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examples from the US, and other TTCs – Using the chat or annotation tool (go to next blank slide) - together let’s identify some things you’re already doing and ideas you have from this list or each other</a:t>
            </a:r>
          </a:p>
          <a:p>
            <a:endParaRPr lang="en-US" dirty="0"/>
          </a:p>
          <a:p>
            <a:r>
              <a:rPr lang="en-US" dirty="0"/>
              <a:t>Topics include:  SUD, MOUD, Trauma, PTSD, CBT, MI, CM, Screening and Assessment, Pharmacotherapy and Psychosocial interventions.</a:t>
            </a:r>
          </a:p>
          <a:p>
            <a:pPr algn="l">
              <a:buFont typeface="+mj-lt"/>
              <a:buAutoNum type="arabicPeriod"/>
            </a:pPr>
            <a:r>
              <a:rPr lang="en-US" b="0" i="0" dirty="0">
                <a:solidFill>
                  <a:srgbClr val="000000"/>
                </a:solidFill>
                <a:effectLst/>
                <a:latin typeface="Söhne"/>
              </a:rPr>
              <a:t>Vietnam: The United Nations Office on Drugs and Crime (UNODC) has partnered with the Vietnamese government to support the implementation of evidence-based practices in drug treatment and rehabilitation. UNODC has provided training to health care providers in Vietnam on evidence-based practices such as cognitive-behavioral therapy and contingency management. In addition, UNODC has helped to develop national treatment guidelines and standards to improve the quality of care provided to individuals with substance use disorders.</a:t>
            </a:r>
          </a:p>
          <a:p>
            <a:pPr algn="l">
              <a:buFont typeface="+mj-lt"/>
              <a:buAutoNum type="arabicPeriod"/>
            </a:pPr>
            <a:r>
              <a:rPr lang="en-US" b="0" i="0" dirty="0">
                <a:solidFill>
                  <a:srgbClr val="000000"/>
                </a:solidFill>
                <a:effectLst/>
                <a:latin typeface="Söhne"/>
              </a:rPr>
              <a:t>South Africa: The South African Depression and Anxiety Group (SADAG) has developed a national helpline to provide support and referrals for individuals with mental health conditions. SADAG has also created a network of support groups and trained lay counselors to provide peer support and basic counseling to individuals with mental health conditions. In addition, SADAG has worked to raise awareness about mental health and reduce stigma through public education campaigns.</a:t>
            </a:r>
          </a:p>
          <a:p>
            <a:pPr algn="l">
              <a:buFont typeface="+mj-lt"/>
              <a:buAutoNum type="arabicPeriod"/>
            </a:pPr>
            <a:r>
              <a:rPr lang="en-US" b="0" i="0" dirty="0">
                <a:solidFill>
                  <a:srgbClr val="000000"/>
                </a:solidFill>
                <a:effectLst/>
                <a:latin typeface="Söhne"/>
              </a:rPr>
              <a:t>Ukraine: The International Renaissance Foundation has provided support to organizations in Ukraine to promote the implementation of evidence-based practices in substance use disorder and mental health care. The foundation has provided funding to support the development of treatment protocols and guidelines, as well as the training of health care providers in evidence-based practices. In addition, the foundation has worked to promote the integration of mental health and substance use disorder services in Ukraine's health care system.</a:t>
            </a:r>
          </a:p>
          <a:p>
            <a:pPr algn="l">
              <a:buFont typeface="+mj-lt"/>
              <a:buAutoNum type="arabicPeriod"/>
            </a:pPr>
            <a:r>
              <a:rPr lang="en-US" b="0" i="0" dirty="0">
                <a:solidFill>
                  <a:srgbClr val="000000"/>
                </a:solidFill>
                <a:effectLst/>
                <a:latin typeface="Söhne"/>
              </a:rPr>
              <a:t>The Peruvian National Institute of Mental Health (INSM) has developed guidelines for the treatment of mental health and substance use disorders in Peru. These guidelines include recommendations for evidence-based practices, such as cognitive-behavioral therapy, motivational interviewing, and contingency management.</a:t>
            </a:r>
          </a:p>
          <a:p>
            <a:pPr lvl="1" algn="l">
              <a:buFont typeface="+mj-lt"/>
              <a:buAutoNum type="arabicPeriod"/>
            </a:pPr>
            <a:r>
              <a:rPr lang="en-US" b="0" i="0" dirty="0">
                <a:solidFill>
                  <a:srgbClr val="000000"/>
                </a:solidFill>
                <a:effectLst/>
                <a:latin typeface="Söhne"/>
              </a:rPr>
              <a:t>The Center for the Study and Prevention of Drug Abuse and AIDS (CEDRO) has developed a training program for health care providers in Peru to improve their knowledge and skills in the treatment of substance use disorders. The training program includes modules on evidence-based practices, such as motivational interviewing, behavioral couples therapy, and contingency management.</a:t>
            </a:r>
          </a:p>
          <a:p>
            <a:pPr lvl="1" algn="l">
              <a:buFont typeface="+mj-lt"/>
              <a:buAutoNum type="arabicPeriod"/>
            </a:pPr>
            <a:r>
              <a:rPr lang="en-US" b="0" i="0" dirty="0">
                <a:solidFill>
                  <a:srgbClr val="000000"/>
                </a:solidFill>
                <a:effectLst/>
                <a:latin typeface="Söhne"/>
              </a:rPr>
              <a:t>The Peruvian Society of Psychiatry (SPP) has worked to promote the integration of mental health and substance use disorder services in Peru's health care system. SPP has advocated for the development of national treatment guidelines and standards to improve the quality of care provided to individuals with mental health and substance use disorders.</a:t>
            </a:r>
          </a:p>
          <a:p>
            <a:pPr lvl="1" algn="l">
              <a:buFont typeface="+mj-lt"/>
              <a:buAutoNum type="arabicPeriod"/>
            </a:pPr>
            <a:r>
              <a:rPr lang="en-US" b="0" i="0" dirty="0">
                <a:solidFill>
                  <a:srgbClr val="000000"/>
                </a:solidFill>
                <a:effectLst/>
                <a:latin typeface="Söhne"/>
              </a:rPr>
              <a:t>The Peruvian National Institute of Health (INS) has conducted research on the effectiveness of evidence-based practices in substance use disorder treatment. INS has published studies on topics such as medication-assisted treatment, contingency management, and cognitive-behavioral therapy to inform the development of national treatment guidelines and standards.</a:t>
            </a:r>
          </a:p>
          <a:p>
            <a:pPr lvl="1" algn="l">
              <a:buFont typeface="+mj-lt"/>
              <a:buAutoNum type="arabicPeriod"/>
            </a:pPr>
            <a:r>
              <a:rPr lang="en-US" b="0" i="0" dirty="0">
                <a:solidFill>
                  <a:srgbClr val="000000"/>
                </a:solidFill>
                <a:effectLst/>
                <a:latin typeface="Söhne"/>
              </a:rPr>
              <a:t>These examples demonstrate how organizations in Peru have developed guidelines, training programs, and research studies to promote the implementation of evidence-based practices in substance use disorder and mental health care. By promoting evidence-based practices and advocating for the integration of mental health and substance use disorder services, these organizations have helped to improve the quality of care provided to individuals with substance use disorders and mental health conditions in Peru.</a:t>
            </a:r>
          </a:p>
          <a:p>
            <a:pPr algn="l">
              <a:buFont typeface="+mj-lt"/>
              <a:buAutoNum type="arabicPeriod"/>
            </a:pPr>
            <a:endParaRPr lang="en-US" b="0" i="0" dirty="0">
              <a:solidFill>
                <a:srgbClr val="000000"/>
              </a:solidFill>
              <a:effectLst/>
              <a:latin typeface="Söhne"/>
            </a:endParaRPr>
          </a:p>
        </p:txBody>
      </p:sp>
    </p:spTree>
    <p:extLst>
      <p:ext uri="{BB962C8B-B14F-4D97-AF65-F5344CB8AC3E}">
        <p14:creationId xmlns:p14="http://schemas.microsoft.com/office/powerpoint/2010/main" val="268672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annotation tool and chat to consider the EPIS framework as an example of how it can guide where we are.</a:t>
            </a:r>
          </a:p>
          <a:p>
            <a:r>
              <a:rPr lang="en-US" dirty="0"/>
              <a:t>If we are generating ideas and considering ways to remove barriers – we may be in the exploration phase.  If we know what EBPs we are considering and we are brainstorming ways to disseminate, remove barriers, and implement – we may be in the preparation phase.  If we’ve already done some training and want to increase buy-in and more robust adoption – we may be in the implementation phase.  </a:t>
            </a:r>
          </a:p>
          <a:p>
            <a:r>
              <a:rPr lang="en-US" dirty="0"/>
              <a:t>There may be some overlap and we may be at different points for different activities.</a:t>
            </a:r>
          </a:p>
          <a:p>
            <a:r>
              <a:rPr lang="en-US" dirty="0"/>
              <a:t>Using the models and frameworks can be guides that we use to help strengthen adoption and sustainability of EBPs</a:t>
            </a:r>
          </a:p>
          <a:p>
            <a:r>
              <a:rPr lang="en-US" dirty="0"/>
              <a:t>What do you think?  How do you see other models working for you?</a:t>
            </a:r>
          </a:p>
        </p:txBody>
      </p:sp>
    </p:spTree>
    <p:extLst>
      <p:ext uri="{BB962C8B-B14F-4D97-AF65-F5344CB8AC3E}">
        <p14:creationId xmlns:p14="http://schemas.microsoft.com/office/powerpoint/2010/main" val="374164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16 min. video and prepare to discuss highlights you find helpful.</a:t>
            </a:r>
          </a:p>
          <a:p>
            <a:endParaRPr lang="en-US" dirty="0"/>
          </a:p>
          <a:p>
            <a:r>
              <a:rPr lang="en-US" dirty="0"/>
              <a:t>https://</a:t>
            </a:r>
            <a:r>
              <a:rPr lang="en-US" dirty="0" err="1"/>
              <a:t>youtu.be</a:t>
            </a:r>
            <a:r>
              <a:rPr lang="en-US" dirty="0"/>
              <a:t>/0iRH51tAzrc</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37EE979-300B-0646-A1E0-723633FB26B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52614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l="-1288" t="-1841" r="12228" b="-4812"/>
          <a:stretch/>
        </p:blipFill>
        <p:spPr>
          <a:xfrm>
            <a:off x="2927028" y="59511"/>
            <a:ext cx="6483928" cy="1146074"/>
          </a:xfrm>
          <a:prstGeom prst="rect">
            <a:avLst/>
          </a:prstGeom>
          <a:noFill/>
          <a:ln>
            <a:noFill/>
          </a:ln>
        </p:spPr>
      </p:pic>
      <p:sp>
        <p:nvSpPr>
          <p:cNvPr id="13" name="Google Shape;13;p13"/>
          <p:cNvSpPr txBox="1">
            <a:spLocks noGrp="1"/>
          </p:cNvSpPr>
          <p:nvPr>
            <p:ph type="ctrTitle"/>
          </p:nvPr>
        </p:nvSpPr>
        <p:spPr>
          <a:xfrm>
            <a:off x="987392" y="1424539"/>
            <a:ext cx="10363200" cy="19602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4" name="Google Shape;14;p13"/>
          <p:cNvSpPr txBox="1">
            <a:spLocks noGrp="1"/>
          </p:cNvSpPr>
          <p:nvPr>
            <p:ph type="subTitle" idx="1"/>
          </p:nvPr>
        </p:nvSpPr>
        <p:spPr>
          <a:xfrm>
            <a:off x="1596992" y="3822743"/>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dirty="0"/>
          </a:p>
        </p:txBody>
      </p:sp>
    </p:spTree>
    <p:extLst>
      <p:ext uri="{BB962C8B-B14F-4D97-AF65-F5344CB8AC3E}">
        <p14:creationId xmlns:p14="http://schemas.microsoft.com/office/powerpoint/2010/main" val="249799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15"/>
        <p:cNvGrpSpPr/>
        <p:nvPr/>
      </p:nvGrpSpPr>
      <p:grpSpPr>
        <a:xfrm>
          <a:off x="0" y="0"/>
          <a:ext cx="0" cy="0"/>
          <a:chOff x="0" y="0"/>
          <a:chExt cx="0" cy="0"/>
        </a:xfrm>
      </p:grpSpPr>
      <p:sp>
        <p:nvSpPr>
          <p:cNvPr id="16" name="Google Shape;16;p14"/>
          <p:cNvSpPr/>
          <p:nvPr/>
        </p:nvSpPr>
        <p:spPr>
          <a:xfrm>
            <a:off x="0" y="1"/>
            <a:ext cx="12192000" cy="5861785"/>
          </a:xfrm>
          <a:prstGeom prst="rect">
            <a:avLst/>
          </a:prstGeom>
          <a:solidFill>
            <a:srgbClr val="6A4A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14"/>
          <p:cNvPicPr preferRelativeResize="0"/>
          <p:nvPr/>
        </p:nvPicPr>
        <p:blipFill rotWithShape="1">
          <a:blip r:embed="rId2">
            <a:alphaModFix/>
          </a:blip>
          <a:srcRect l="-16634" r="-16634"/>
          <a:stretch/>
        </p:blipFill>
        <p:spPr>
          <a:xfrm>
            <a:off x="1244822" y="111225"/>
            <a:ext cx="9702355" cy="1074578"/>
          </a:xfrm>
          <a:prstGeom prst="rect">
            <a:avLst/>
          </a:prstGeom>
          <a:noFill/>
          <a:ln>
            <a:noFill/>
          </a:ln>
        </p:spPr>
      </p:pic>
      <p:sp>
        <p:nvSpPr>
          <p:cNvPr id="18" name="Google Shape;18;p14"/>
          <p:cNvSpPr txBox="1">
            <a:spLocks noGrp="1"/>
          </p:cNvSpPr>
          <p:nvPr>
            <p:ph type="ctrTitle"/>
          </p:nvPr>
        </p:nvSpPr>
        <p:spPr>
          <a:xfrm>
            <a:off x="987392" y="1424539"/>
            <a:ext cx="10151663" cy="19602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9" name="Google Shape;19;p14"/>
          <p:cNvSpPr txBox="1">
            <a:spLocks noGrp="1"/>
          </p:cNvSpPr>
          <p:nvPr>
            <p:ph type="subTitle" idx="1"/>
          </p:nvPr>
        </p:nvSpPr>
        <p:spPr>
          <a:xfrm>
            <a:off x="1596992" y="3822743"/>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0" name="Google Shape;20;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863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5" name="Google Shape;25;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26" name="Google Shape;26;p15"/>
          <p:cNvPicPr preferRelativeResize="0"/>
          <p:nvPr/>
        </p:nvPicPr>
        <p:blipFill rotWithShape="1">
          <a:blip r:embed="rId2">
            <a:alphaModFix/>
          </a:blip>
          <a:srcRect r="38992" b="38303"/>
          <a:stretch/>
        </p:blipFill>
        <p:spPr>
          <a:xfrm>
            <a:off x="10567554" y="5174963"/>
            <a:ext cx="1624445" cy="1683038"/>
          </a:xfrm>
          <a:prstGeom prst="rect">
            <a:avLst/>
          </a:prstGeom>
          <a:noFill/>
          <a:ln>
            <a:noFill/>
          </a:ln>
        </p:spPr>
      </p:pic>
    </p:spTree>
    <p:extLst>
      <p:ext uri="{BB962C8B-B14F-4D97-AF65-F5344CB8AC3E}">
        <p14:creationId xmlns:p14="http://schemas.microsoft.com/office/powerpoint/2010/main" val="212868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0" name="Google Shape;3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1" name="Google Shape;31;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 name="Google Shape;26;p15">
            <a:extLst>
              <a:ext uri="{FF2B5EF4-FFF2-40B4-BE49-F238E27FC236}">
                <a16:creationId xmlns:a16="http://schemas.microsoft.com/office/drawing/2014/main" id="{98B37799-023C-724C-B48C-2CAB175B6B8E}"/>
              </a:ext>
            </a:extLst>
          </p:cNvPr>
          <p:cNvPicPr preferRelativeResize="0"/>
          <p:nvPr userDrawn="1"/>
        </p:nvPicPr>
        <p:blipFill rotWithShape="1">
          <a:blip r:embed="rId2">
            <a:alphaModFix/>
          </a:blip>
          <a:srcRect r="38992" b="38303"/>
          <a:stretch/>
        </p:blipFill>
        <p:spPr>
          <a:xfrm>
            <a:off x="10567554" y="5174963"/>
            <a:ext cx="1624445" cy="1683038"/>
          </a:xfrm>
          <a:prstGeom prst="rect">
            <a:avLst/>
          </a:prstGeom>
          <a:noFill/>
          <a:ln>
            <a:noFill/>
          </a:ln>
        </p:spPr>
      </p:pic>
    </p:spTree>
    <p:extLst>
      <p:ext uri="{BB962C8B-B14F-4D97-AF65-F5344CB8AC3E}">
        <p14:creationId xmlns:p14="http://schemas.microsoft.com/office/powerpoint/2010/main" val="70310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4" name="Google Shape;54;p1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5" name="Google Shape;55;p1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6" name="Google Shape;56;p1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7" name="Google Shape;57;p1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8" name="Google Shape;58;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61" name="Google Shape;61;p19"/>
          <p:cNvSpPr/>
          <p:nvPr/>
        </p:nvSpPr>
        <p:spPr>
          <a:xfrm>
            <a:off x="0" y="1"/>
            <a:ext cx="12192000" cy="605118"/>
          </a:xfrm>
          <a:prstGeom prst="rect">
            <a:avLst/>
          </a:prstGeom>
          <a:solidFill>
            <a:srgbClr val="6A4A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1152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7293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2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pic>
        <p:nvPicPr>
          <p:cNvPr id="5" name="Google Shape;26;p15">
            <a:extLst>
              <a:ext uri="{FF2B5EF4-FFF2-40B4-BE49-F238E27FC236}">
                <a16:creationId xmlns:a16="http://schemas.microsoft.com/office/drawing/2014/main" id="{1348CE84-F210-F341-BC12-6E5AF81C0BF1}"/>
              </a:ext>
            </a:extLst>
          </p:cNvPr>
          <p:cNvPicPr preferRelativeResize="0"/>
          <p:nvPr userDrawn="1"/>
        </p:nvPicPr>
        <p:blipFill rotWithShape="1">
          <a:blip r:embed="rId2">
            <a:alphaModFix/>
          </a:blip>
          <a:srcRect r="38992" b="38303"/>
          <a:stretch/>
        </p:blipFill>
        <p:spPr>
          <a:xfrm>
            <a:off x="10567554" y="5174963"/>
            <a:ext cx="1624445" cy="1683038"/>
          </a:xfrm>
          <a:prstGeom prst="rect">
            <a:avLst/>
          </a:prstGeom>
          <a:noFill/>
          <a:ln>
            <a:noFill/>
          </a:ln>
        </p:spPr>
      </p:pic>
    </p:spTree>
    <p:extLst>
      <p:ext uri="{BB962C8B-B14F-4D97-AF65-F5344CB8AC3E}">
        <p14:creationId xmlns:p14="http://schemas.microsoft.com/office/powerpoint/2010/main" val="63083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288307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0iRH51tAzrc?feature=oembed" TargetMode="External"/><Relationship Id="rId5" Type="http://schemas.openxmlformats.org/officeDocument/2006/relationships/image" Target="../media/image8.jpe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Google Shape;80;p1">
            <a:extLst>
              <a:ext uri="{FF2B5EF4-FFF2-40B4-BE49-F238E27FC236}">
                <a16:creationId xmlns:a16="http://schemas.microsoft.com/office/drawing/2014/main" id="{DE1DF159-6C88-B6C0-F6C1-5243C10B5577}"/>
              </a:ext>
            </a:extLst>
          </p:cNvPr>
          <p:cNvSpPr txBox="1">
            <a:spLocks noGrp="1"/>
          </p:cNvSpPr>
          <p:nvPr>
            <p:ph type="ctrTitle"/>
          </p:nvPr>
        </p:nvSpPr>
        <p:spPr>
          <a:xfrm>
            <a:off x="2263775" y="1235075"/>
            <a:ext cx="7772400" cy="2149475"/>
          </a:xfrm>
          <a:prstGeom prst="rect">
            <a:avLst/>
          </a:prstGeom>
          <a:noFill/>
          <a:ln>
            <a:noFill/>
          </a:ln>
        </p:spPr>
        <p:txBody>
          <a:bodyPr spcFirstLastPara="1" wrap="square" lIns="91425" tIns="45700" rIns="91425" bIns="45700" anchor="b" anchorCtr="0">
            <a:normAutofit fontScale="90000"/>
          </a:bodyPr>
          <a:lstStyle/>
          <a:p>
            <a:pPr>
              <a:tabLst>
                <a:tab pos="2971800" algn="ctr"/>
                <a:tab pos="5943600" algn="r"/>
              </a:tabLst>
            </a:pPr>
            <a:br>
              <a:rPr lang="en-US" sz="3600" kern="100" dirty="0">
                <a:solidFill>
                  <a:srgbClr val="374151"/>
                </a:solidFill>
                <a:latin typeface="+mj-lt"/>
                <a:ea typeface="DengXian" panose="02010600030101010101" pitchFamily="2" charset="-122"/>
                <a:cs typeface="Arial" panose="020B0604020202020204" pitchFamily="34" charset="0"/>
              </a:rPr>
            </a:br>
            <a:br>
              <a:rPr lang="en-US" sz="3600" kern="100" dirty="0">
                <a:solidFill>
                  <a:srgbClr val="374151"/>
                </a:solidFill>
                <a:latin typeface="+mj-lt"/>
                <a:ea typeface="DengXian" panose="02010600030101010101" pitchFamily="2" charset="-122"/>
                <a:cs typeface="Arial" panose="020B0604020202020204" pitchFamily="34" charset="0"/>
              </a:rPr>
            </a:br>
            <a:r>
              <a:rPr lang="en-US" sz="4000" b="1" kern="100" dirty="0" err="1">
                <a:latin typeface="+mj-lt"/>
                <a:ea typeface="DengXian" panose="02010600030101010101" pitchFamily="2" charset="-122"/>
                <a:cs typeface="Arial" panose="020B0604020202020204" pitchFamily="34" charset="0"/>
              </a:rPr>
              <a:t>Construyendo</a:t>
            </a:r>
            <a:r>
              <a:rPr lang="en-US" sz="4000" b="1" kern="100" dirty="0">
                <a:latin typeface="+mj-lt"/>
                <a:ea typeface="DengXian" panose="02010600030101010101" pitchFamily="2" charset="-122"/>
                <a:cs typeface="Arial" panose="020B0604020202020204" pitchFamily="34" charset="0"/>
              </a:rPr>
              <a:t> Puentes para </a:t>
            </a:r>
            <a:r>
              <a:rPr lang="en-US" sz="4000" b="1" kern="100" dirty="0" err="1">
                <a:latin typeface="+mj-lt"/>
                <a:ea typeface="DengXian" panose="02010600030101010101" pitchFamily="2" charset="-122"/>
                <a:cs typeface="Arial" panose="020B0604020202020204" pitchFamily="34" charset="0"/>
              </a:rPr>
              <a:t>Mejores</a:t>
            </a:r>
            <a:r>
              <a:rPr lang="en-US" sz="4000" b="1" kern="100" dirty="0">
                <a:latin typeface="+mj-lt"/>
                <a:ea typeface="DengXian" panose="02010600030101010101" pitchFamily="2" charset="-122"/>
                <a:cs typeface="Arial" panose="020B0604020202020204" pitchFamily="34" charset="0"/>
              </a:rPr>
              <a:t> </a:t>
            </a:r>
            <a:r>
              <a:rPr lang="en-US" sz="4000" b="1" kern="100" dirty="0" err="1">
                <a:latin typeface="+mj-lt"/>
                <a:ea typeface="DengXian" panose="02010600030101010101" pitchFamily="2" charset="-122"/>
                <a:cs typeface="Arial" panose="020B0604020202020204" pitchFamily="34" charset="0"/>
              </a:rPr>
              <a:t>Resultados</a:t>
            </a:r>
            <a:br>
              <a:rPr lang="en-US" sz="6700" kern="100" dirty="0">
                <a:latin typeface="+mj-lt"/>
                <a:ea typeface="DengXian" panose="02010600030101010101" pitchFamily="2" charset="-122"/>
                <a:cs typeface="Arial" panose="020B0604020202020204" pitchFamily="34" charset="0"/>
              </a:rPr>
            </a:br>
            <a:endParaRPr sz="7200" dirty="0">
              <a:latin typeface="+mj-lt"/>
            </a:endParaRPr>
          </a:p>
        </p:txBody>
      </p:sp>
      <p:sp>
        <p:nvSpPr>
          <p:cNvPr id="81" name="Google Shape;81;p1"/>
          <p:cNvSpPr txBox="1">
            <a:spLocks noGrp="1"/>
          </p:cNvSpPr>
          <p:nvPr>
            <p:ph type="subTitle" idx="1"/>
          </p:nvPr>
        </p:nvSpPr>
        <p:spPr>
          <a:xfrm>
            <a:off x="2667000" y="3602038"/>
            <a:ext cx="6858000" cy="1655762"/>
          </a:xfrm>
          <a:prstGeom prst="rect">
            <a:avLst/>
          </a:prstGeom>
          <a:noFill/>
          <a:ln>
            <a:noFill/>
          </a:ln>
        </p:spPr>
        <p:txBody>
          <a:bodyPr spcFirstLastPara="1" wrap="square" lIns="91425" tIns="45700" rIns="91425" bIns="45700" anchor="t" anchorCtr="0">
            <a:normAutofit/>
          </a:bodyPr>
          <a:lstStyle/>
          <a:p>
            <a:pPr marL="228600" indent="-50800" algn="ctr">
              <a:spcBef>
                <a:spcPts val="0"/>
              </a:spcBef>
              <a:buNone/>
            </a:pPr>
            <a:r>
              <a:rPr lang="en-US" sz="2800" kern="100" dirty="0" err="1"/>
              <a:t>Superando</a:t>
            </a:r>
            <a:r>
              <a:rPr lang="en-US" sz="2800" kern="100" dirty="0"/>
              <a:t> las Barreras: </a:t>
            </a:r>
            <a:r>
              <a:rPr lang="en-US" sz="2800" kern="100" dirty="0" err="1"/>
              <a:t>Identificando</a:t>
            </a:r>
            <a:r>
              <a:rPr lang="en-US" sz="2800" kern="100" dirty="0"/>
              <a:t> y </a:t>
            </a:r>
            <a:r>
              <a:rPr lang="en-US" sz="2800" kern="100" dirty="0" err="1"/>
              <a:t>abordando</a:t>
            </a:r>
            <a:r>
              <a:rPr lang="en-US" sz="2800" kern="100" dirty="0"/>
              <a:t> </a:t>
            </a:r>
            <a:r>
              <a:rPr lang="en-US" sz="2800" kern="100" dirty="0" err="1"/>
              <a:t>desafíos</a:t>
            </a:r>
            <a:r>
              <a:rPr lang="en-US" sz="2800" kern="100" dirty="0"/>
              <a:t> </a:t>
            </a:r>
            <a:r>
              <a:rPr lang="en-US" sz="2800" kern="100" dirty="0" err="1"/>
              <a:t>comunes</a:t>
            </a:r>
            <a:endParaRPr lang="en-US" sz="2800" kern="100" dirty="0"/>
          </a:p>
          <a:p>
            <a:pPr marL="228600" indent="-50800" algn="ctr">
              <a:spcBef>
                <a:spcPts val="0"/>
              </a:spcBef>
              <a:buNone/>
            </a:pPr>
            <a:r>
              <a:rPr lang="en-US" b="1" dirty="0" err="1"/>
              <a:t>Sesión</a:t>
            </a:r>
            <a:r>
              <a:rPr lang="en-US" b="1" dirty="0"/>
              <a:t> 2</a:t>
            </a:r>
            <a:endParaRPr b="1" dirty="0"/>
          </a:p>
        </p:txBody>
      </p:sp>
      <p:pic>
        <p:nvPicPr>
          <p:cNvPr id="82" name="Google Shape;82;p1"/>
          <p:cNvPicPr preferRelativeResize="0"/>
          <p:nvPr/>
        </p:nvPicPr>
        <p:blipFill rotWithShape="1">
          <a:blip r:embed="rId3">
            <a:alphaModFix/>
          </a:blip>
          <a:srcRect/>
          <a:stretch/>
        </p:blipFill>
        <p:spPr>
          <a:xfrm>
            <a:off x="3923700" y="5744478"/>
            <a:ext cx="4454088" cy="1113522"/>
          </a:xfrm>
          <a:prstGeom prst="rect">
            <a:avLst/>
          </a:prstGeom>
          <a:noFill/>
          <a:ln>
            <a:noFill/>
          </a:ln>
        </p:spPr>
      </p:pic>
    </p:spTree>
    <p:extLst>
      <p:ext uri="{BB962C8B-B14F-4D97-AF65-F5344CB8AC3E}">
        <p14:creationId xmlns:p14="http://schemas.microsoft.com/office/powerpoint/2010/main" val="138904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2721744" y="1379496"/>
            <a:ext cx="7772400" cy="997235"/>
          </a:xfrm>
          <a:prstGeom prst="rect">
            <a:avLst/>
          </a:prstGeom>
          <a:noFill/>
          <a:ln>
            <a:noFill/>
          </a:ln>
        </p:spPr>
        <p:txBody>
          <a:bodyPr spcFirstLastPara="1" wrap="square" lIns="91425" tIns="45700" rIns="91425" bIns="45700" anchor="b" anchorCtr="0">
            <a:normAutofit/>
          </a:bodyPr>
          <a:lstStyle/>
          <a:p>
            <a:pPr algn="l"/>
            <a:r>
              <a:rPr lang="en-US" dirty="0" err="1"/>
              <a:t>Sesión</a:t>
            </a:r>
            <a:r>
              <a:rPr lang="en-US" dirty="0"/>
              <a:t> 2 </a:t>
            </a:r>
            <a:r>
              <a:rPr lang="en-US" dirty="0" err="1"/>
              <a:t>Objetivos</a:t>
            </a:r>
            <a:endParaRPr dirty="0"/>
          </a:p>
        </p:txBody>
      </p:sp>
      <p:sp>
        <p:nvSpPr>
          <p:cNvPr id="95" name="Google Shape;95;p2"/>
          <p:cNvSpPr txBox="1">
            <a:spLocks noGrp="1"/>
          </p:cNvSpPr>
          <p:nvPr>
            <p:ph type="subTitle" idx="1"/>
          </p:nvPr>
        </p:nvSpPr>
        <p:spPr>
          <a:xfrm>
            <a:off x="2721744" y="2654301"/>
            <a:ext cx="8561774" cy="2824205"/>
          </a:xfrm>
          <a:prstGeom prst="rect">
            <a:avLst/>
          </a:prstGeom>
          <a:noFill/>
          <a:ln>
            <a:noFill/>
          </a:ln>
        </p:spPr>
        <p:txBody>
          <a:bodyPr spcFirstLastPara="1" wrap="square" lIns="91425" tIns="45700" rIns="91425" bIns="45700" anchor="t" anchorCtr="0">
            <a:normAutofit/>
          </a:bodyPr>
          <a:lstStyle/>
          <a:p>
            <a:pPr marL="342900" marR="0" lvl="0" indent="-342900" algn="l">
              <a:spcBef>
                <a:spcPts val="0"/>
              </a:spcBef>
              <a:spcAft>
                <a:spcPts val="0"/>
              </a:spcAft>
              <a:buSzPts val="1000"/>
              <a:buFont typeface="Symbol" pitchFamily="2" charset="2"/>
              <a:buChar char=""/>
              <a:tabLst>
                <a:tab pos="457200" algn="l"/>
              </a:tabLst>
            </a:pP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Enumerar</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 las barreras </a:t>
            </a:r>
            <a:r>
              <a:rPr lang="en-US" sz="2800" dirty="0">
                <a:latin typeface="Times New Roman" panose="02020603050405020304" pitchFamily="18" charset="0"/>
                <a:ea typeface="Times New Roman" panose="02020603050405020304" pitchFamily="18" charset="0"/>
                <a:cs typeface="Arial" panose="020B0604020202020204" pitchFamily="34" charset="0"/>
              </a:rPr>
              <a:t>para la </a:t>
            </a:r>
            <a:r>
              <a:rPr lang="en-US" sz="2800" dirty="0" err="1">
                <a:latin typeface="Times New Roman" panose="02020603050405020304" pitchFamily="18" charset="0"/>
                <a:ea typeface="Times New Roman" panose="02020603050405020304" pitchFamily="18" charset="0"/>
                <a:cs typeface="Arial" panose="020B0604020202020204" pitchFamily="34" charset="0"/>
              </a:rPr>
              <a:t>im</a:t>
            </a: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plementación</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8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l">
              <a:spcBef>
                <a:spcPts val="0"/>
              </a:spcBef>
              <a:spcAft>
                <a:spcPts val="0"/>
              </a:spcAft>
              <a:buSzPts val="1000"/>
              <a:buFont typeface="Symbol" pitchFamily="2" charset="2"/>
              <a:buChar char=""/>
              <a:tabLst>
                <a:tab pos="457200" algn="l"/>
              </a:tabLst>
            </a:pP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Discutir</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el</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impacto</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 de </a:t>
            </a:r>
            <a:r>
              <a:rPr lang="en-US" sz="2800" dirty="0" err="1">
                <a:latin typeface="Times New Roman" panose="02020603050405020304" pitchFamily="18" charset="0"/>
                <a:ea typeface="Times New Roman" panose="02020603050405020304" pitchFamily="18" charset="0"/>
                <a:cs typeface="Arial" panose="020B0604020202020204" pitchFamily="34" charset="0"/>
              </a:rPr>
              <a:t>est</a:t>
            </a: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as</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 barreras </a:t>
            </a: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en</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el</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éxito</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 de la </a:t>
            </a:r>
            <a:r>
              <a:rPr lang="en-US" sz="2800" dirty="0" err="1">
                <a:latin typeface="Times New Roman" panose="02020603050405020304" pitchFamily="18" charset="0"/>
                <a:ea typeface="Times New Roman" panose="02020603050405020304" pitchFamily="18" charset="0"/>
                <a:cs typeface="Arial" panose="020B0604020202020204" pitchFamily="34" charset="0"/>
              </a:rPr>
              <a:t>im</a:t>
            </a: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plementación</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800" kern="1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l">
              <a:spcBef>
                <a:spcPts val="0"/>
              </a:spcBef>
              <a:spcAft>
                <a:spcPts val="0"/>
              </a:spcAft>
              <a:buSzPts val="1000"/>
              <a:buFont typeface="Symbol" pitchFamily="2" charset="2"/>
              <a:buChar char=""/>
              <a:tabLst>
                <a:tab pos="457200" algn="l"/>
              </a:tabLst>
            </a:pP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Generar</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 ideas para </a:t>
            </a:r>
            <a:r>
              <a:rPr lang="en-US" sz="2800" kern="0" dirty="0" err="1">
                <a:effectLst/>
                <a:latin typeface="Times New Roman" panose="02020603050405020304" pitchFamily="18" charset="0"/>
                <a:ea typeface="Times New Roman" panose="02020603050405020304" pitchFamily="18" charset="0"/>
                <a:cs typeface="Arial" panose="020B0604020202020204" pitchFamily="34" charset="0"/>
              </a:rPr>
              <a:t>superar</a:t>
            </a:r>
            <a:r>
              <a:rPr lang="en-US" sz="2800" kern="0" dirty="0">
                <a:effectLst/>
                <a:latin typeface="Times New Roman" panose="02020603050405020304" pitchFamily="18" charset="0"/>
                <a:ea typeface="Times New Roman" panose="02020603050405020304" pitchFamily="18" charset="0"/>
                <a:cs typeface="Arial" panose="020B0604020202020204" pitchFamily="34" charset="0"/>
              </a:rPr>
              <a:t> las barreras.</a:t>
            </a:r>
            <a:endParaRPr lang="en-US" sz="2800" kern="1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96" name="Google Shape;96;p2"/>
          <p:cNvPicPr preferRelativeResize="0"/>
          <p:nvPr/>
        </p:nvPicPr>
        <p:blipFill rotWithShape="1">
          <a:blip r:embed="rId3">
            <a:alphaModFix/>
          </a:blip>
          <a:srcRect/>
          <a:stretch/>
        </p:blipFill>
        <p:spPr>
          <a:xfrm>
            <a:off x="3523610" y="5872826"/>
            <a:ext cx="5254268" cy="985175"/>
          </a:xfrm>
          <a:prstGeom prst="rect">
            <a:avLst/>
          </a:prstGeom>
          <a:noFill/>
          <a:ln>
            <a:noFill/>
          </a:ln>
        </p:spPr>
      </p:pic>
    </p:spTree>
    <p:extLst>
      <p:ext uri="{BB962C8B-B14F-4D97-AF65-F5344CB8AC3E}">
        <p14:creationId xmlns:p14="http://schemas.microsoft.com/office/powerpoint/2010/main" val="335301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CB05-8A01-4139-1EB9-6D68335636C2}"/>
              </a:ext>
            </a:extLst>
          </p:cNvPr>
          <p:cNvSpPr>
            <a:spLocks noGrp="1"/>
          </p:cNvSpPr>
          <p:nvPr>
            <p:ph type="title"/>
          </p:nvPr>
        </p:nvSpPr>
        <p:spPr/>
        <p:txBody>
          <a:bodyPr/>
          <a:lstStyle/>
          <a:p>
            <a:r>
              <a:rPr lang="en-US" dirty="0" err="1"/>
              <a:t>Repasar</a:t>
            </a:r>
            <a:r>
              <a:rPr lang="en-US" dirty="0"/>
              <a:t> </a:t>
            </a:r>
            <a:r>
              <a:rPr lang="en-US" dirty="0" err="1"/>
              <a:t>Sesión</a:t>
            </a:r>
            <a:r>
              <a:rPr lang="en-US" dirty="0"/>
              <a:t> 1	</a:t>
            </a:r>
          </a:p>
        </p:txBody>
      </p:sp>
      <p:sp>
        <p:nvSpPr>
          <p:cNvPr id="3" name="Text Placeholder 2">
            <a:extLst>
              <a:ext uri="{FF2B5EF4-FFF2-40B4-BE49-F238E27FC236}">
                <a16:creationId xmlns:a16="http://schemas.microsoft.com/office/drawing/2014/main" id="{A1C86361-0741-FBCE-25C4-771F87B746AE}"/>
              </a:ext>
            </a:extLst>
          </p:cNvPr>
          <p:cNvSpPr>
            <a:spLocks noGrp="1"/>
          </p:cNvSpPr>
          <p:nvPr>
            <p:ph type="body" idx="1"/>
          </p:nvPr>
        </p:nvSpPr>
        <p:spPr/>
        <p:txBody>
          <a:bodyPr/>
          <a:lstStyle/>
          <a:p>
            <a:r>
              <a:rPr lang="en-US" dirty="0" err="1"/>
              <a:t>Oportunidad</a:t>
            </a:r>
            <a:r>
              <a:rPr lang="en-US" dirty="0"/>
              <a:t> de </a:t>
            </a:r>
            <a:r>
              <a:rPr lang="en-US" dirty="0" err="1"/>
              <a:t>Aprendizaje</a:t>
            </a:r>
            <a:r>
              <a:rPr lang="en-US" dirty="0"/>
              <a:t> – Videos: </a:t>
            </a:r>
            <a:r>
              <a:rPr lang="en-US" dirty="0" err="1"/>
              <a:t>Teorías</a:t>
            </a:r>
            <a:r>
              <a:rPr lang="en-US" dirty="0"/>
              <a:t> &amp; Marcos </a:t>
            </a:r>
            <a:r>
              <a:rPr lang="en-US" dirty="0" err="1"/>
              <a:t>teóricos</a:t>
            </a:r>
            <a:r>
              <a:rPr lang="en-US" dirty="0"/>
              <a:t>; ¿</a:t>
            </a:r>
            <a:r>
              <a:rPr lang="en-US" dirty="0" err="1"/>
              <a:t>Qué</a:t>
            </a:r>
            <a:r>
              <a:rPr lang="en-US" dirty="0"/>
              <a:t> es la </a:t>
            </a:r>
            <a:r>
              <a:rPr lang="en-US" dirty="0" err="1"/>
              <a:t>ciencia</a:t>
            </a:r>
            <a:r>
              <a:rPr lang="en-US" dirty="0"/>
              <a:t> de </a:t>
            </a:r>
            <a:r>
              <a:rPr lang="en-US" dirty="0" err="1"/>
              <a:t>implementación</a:t>
            </a:r>
            <a:r>
              <a:rPr lang="en-US" dirty="0"/>
              <a:t>?</a:t>
            </a:r>
          </a:p>
        </p:txBody>
      </p:sp>
    </p:spTree>
    <p:extLst>
      <p:ext uri="{BB962C8B-B14F-4D97-AF65-F5344CB8AC3E}">
        <p14:creationId xmlns:p14="http://schemas.microsoft.com/office/powerpoint/2010/main" val="82884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91C5-1217-9BEA-E20F-9D78B7BDB4C9}"/>
              </a:ext>
            </a:extLst>
          </p:cNvPr>
          <p:cNvSpPr>
            <a:spLocks noGrp="1"/>
          </p:cNvSpPr>
          <p:nvPr>
            <p:ph type="title"/>
          </p:nvPr>
        </p:nvSpPr>
        <p:spPr/>
        <p:txBody>
          <a:bodyPr/>
          <a:lstStyle/>
          <a:p>
            <a:r>
              <a:rPr lang="en-US" dirty="0"/>
              <a:t>Barreras</a:t>
            </a:r>
          </a:p>
        </p:txBody>
      </p:sp>
      <p:sp>
        <p:nvSpPr>
          <p:cNvPr id="7" name="Text Placeholder 6">
            <a:extLst>
              <a:ext uri="{FF2B5EF4-FFF2-40B4-BE49-F238E27FC236}">
                <a16:creationId xmlns:a16="http://schemas.microsoft.com/office/drawing/2014/main" id="{D4221DF7-DEDE-2C9A-9F4D-BBD145ADF905}"/>
              </a:ext>
            </a:extLst>
          </p:cNvPr>
          <p:cNvSpPr>
            <a:spLocks noGrp="1"/>
          </p:cNvSpPr>
          <p:nvPr>
            <p:ph type="body" idx="1"/>
          </p:nvPr>
        </p:nvSpPr>
        <p:spPr/>
        <p:txBody>
          <a:bodyPr/>
          <a:lstStyle/>
          <a:p>
            <a:r>
              <a:rPr lang="en-US" dirty="0" err="1"/>
              <a:t>Recursos</a:t>
            </a:r>
            <a:endParaRPr lang="en-US" dirty="0"/>
          </a:p>
          <a:p>
            <a:r>
              <a:rPr lang="en-US" dirty="0"/>
              <a:t>Resistencia al </a:t>
            </a:r>
            <a:r>
              <a:rPr lang="en-US" dirty="0" err="1"/>
              <a:t>cambio</a:t>
            </a:r>
            <a:endParaRPr lang="en-US" dirty="0"/>
          </a:p>
          <a:p>
            <a:r>
              <a:rPr lang="en-US" dirty="0" err="1"/>
              <a:t>Acesso</a:t>
            </a:r>
            <a:r>
              <a:rPr lang="en-US" dirty="0"/>
              <a:t> </a:t>
            </a:r>
          </a:p>
          <a:p>
            <a:r>
              <a:rPr lang="en-US" dirty="0" err="1"/>
              <a:t>Capacitación</a:t>
            </a:r>
            <a:r>
              <a:rPr lang="en-US" dirty="0"/>
              <a:t> </a:t>
            </a:r>
            <a:r>
              <a:rPr lang="en-US" dirty="0" err="1"/>
              <a:t>inadecuada</a:t>
            </a:r>
            <a:endParaRPr lang="en-US" dirty="0"/>
          </a:p>
        </p:txBody>
      </p:sp>
      <p:sp>
        <p:nvSpPr>
          <p:cNvPr id="8" name="Text Placeholder 7">
            <a:extLst>
              <a:ext uri="{FF2B5EF4-FFF2-40B4-BE49-F238E27FC236}">
                <a16:creationId xmlns:a16="http://schemas.microsoft.com/office/drawing/2014/main" id="{DA0A8356-C1DE-677F-05AE-AA148C26F9CC}"/>
              </a:ext>
            </a:extLst>
          </p:cNvPr>
          <p:cNvSpPr>
            <a:spLocks noGrp="1"/>
          </p:cNvSpPr>
          <p:nvPr>
            <p:ph type="body" idx="2"/>
          </p:nvPr>
        </p:nvSpPr>
        <p:spPr/>
        <p:txBody>
          <a:bodyPr/>
          <a:lstStyle/>
          <a:p>
            <a:r>
              <a:rPr lang="en-US" dirty="0" err="1"/>
              <a:t>Cultura</a:t>
            </a:r>
            <a:r>
              <a:rPr lang="en-US" dirty="0"/>
              <a:t> </a:t>
            </a:r>
            <a:r>
              <a:rPr lang="en-US" dirty="0" err="1"/>
              <a:t>organizacional</a:t>
            </a:r>
            <a:endParaRPr lang="en-US" dirty="0"/>
          </a:p>
          <a:p>
            <a:r>
              <a:rPr lang="en-US" dirty="0"/>
              <a:t>Falta de </a:t>
            </a:r>
            <a:r>
              <a:rPr lang="en-US" dirty="0" err="1"/>
              <a:t>colaboración</a:t>
            </a:r>
            <a:endParaRPr lang="en-US" dirty="0"/>
          </a:p>
          <a:p>
            <a:r>
              <a:rPr lang="en-US" dirty="0" err="1"/>
              <a:t>Aspectos</a:t>
            </a:r>
            <a:r>
              <a:rPr lang="en-US" dirty="0"/>
              <a:t> </a:t>
            </a:r>
            <a:r>
              <a:rPr lang="en-US" dirty="0" err="1"/>
              <a:t>políticos</a:t>
            </a:r>
            <a:r>
              <a:rPr lang="en-US" dirty="0"/>
              <a:t> o </a:t>
            </a:r>
            <a:r>
              <a:rPr lang="en-US" dirty="0" err="1"/>
              <a:t>legales</a:t>
            </a:r>
            <a:endParaRPr lang="en-US" dirty="0"/>
          </a:p>
          <a:p>
            <a:r>
              <a:rPr lang="en-US" dirty="0"/>
              <a:t>¿</a:t>
            </a:r>
            <a:r>
              <a:rPr lang="en-US" dirty="0" err="1"/>
              <a:t>Otros</a:t>
            </a:r>
            <a:r>
              <a:rPr lang="en-US" dirty="0"/>
              <a:t>?</a:t>
            </a:r>
          </a:p>
          <a:p>
            <a:pPr marL="50800" indent="0">
              <a:buNone/>
            </a:pPr>
            <a:endParaRPr lang="en-US" dirty="0"/>
          </a:p>
        </p:txBody>
      </p:sp>
    </p:spTree>
    <p:extLst>
      <p:ext uri="{BB962C8B-B14F-4D97-AF65-F5344CB8AC3E}">
        <p14:creationId xmlns:p14="http://schemas.microsoft.com/office/powerpoint/2010/main" val="121221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7BC857-D098-4382-1B49-0F80FA7E8FAA}"/>
              </a:ext>
            </a:extLst>
          </p:cNvPr>
          <p:cNvSpPr>
            <a:spLocks noGrp="1"/>
          </p:cNvSpPr>
          <p:nvPr>
            <p:ph type="title"/>
          </p:nvPr>
        </p:nvSpPr>
        <p:spPr>
          <a:xfrm>
            <a:off x="831851" y="1709740"/>
            <a:ext cx="10515600" cy="2852737"/>
          </a:xfrm>
        </p:spPr>
        <p:txBody>
          <a:bodyPr wrap="square" anchor="b">
            <a:normAutofit/>
          </a:bodyPr>
          <a:lstStyle/>
          <a:p>
            <a:r>
              <a:rPr lang="en-US" dirty="0" err="1"/>
              <a:t>Impacto</a:t>
            </a:r>
            <a:r>
              <a:rPr lang="en-US" dirty="0"/>
              <a:t> de las Barreras</a:t>
            </a:r>
          </a:p>
        </p:txBody>
      </p:sp>
    </p:spTree>
    <p:extLst>
      <p:ext uri="{BB962C8B-B14F-4D97-AF65-F5344CB8AC3E}">
        <p14:creationId xmlns:p14="http://schemas.microsoft.com/office/powerpoint/2010/main" val="342112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CE5B-62D0-372F-F5C6-D04109FC0E23}"/>
              </a:ext>
            </a:extLst>
          </p:cNvPr>
          <p:cNvSpPr>
            <a:spLocks noGrp="1"/>
          </p:cNvSpPr>
          <p:nvPr>
            <p:ph type="title"/>
          </p:nvPr>
        </p:nvSpPr>
        <p:spPr/>
        <p:txBody>
          <a:bodyPr/>
          <a:lstStyle/>
          <a:p>
            <a:r>
              <a:rPr lang="en-US" dirty="0" err="1"/>
              <a:t>Superando</a:t>
            </a:r>
            <a:r>
              <a:rPr lang="en-US" dirty="0"/>
              <a:t> las barreras </a:t>
            </a:r>
          </a:p>
        </p:txBody>
      </p:sp>
      <p:sp>
        <p:nvSpPr>
          <p:cNvPr id="3" name="Text Placeholder 2">
            <a:extLst>
              <a:ext uri="{FF2B5EF4-FFF2-40B4-BE49-F238E27FC236}">
                <a16:creationId xmlns:a16="http://schemas.microsoft.com/office/drawing/2014/main" id="{41859831-E54B-4735-9E8D-08DEEFE71373}"/>
              </a:ext>
            </a:extLst>
          </p:cNvPr>
          <p:cNvSpPr>
            <a:spLocks noGrp="1"/>
          </p:cNvSpPr>
          <p:nvPr>
            <p:ph type="body" idx="1"/>
          </p:nvPr>
        </p:nvSpPr>
        <p:spPr>
          <a:xfrm>
            <a:off x="838200" y="1709286"/>
            <a:ext cx="5181600" cy="4351338"/>
          </a:xfrm>
        </p:spPr>
        <p:txBody>
          <a:bodyPr>
            <a:normAutofit lnSpcReduction="10000"/>
          </a:bodyPr>
          <a:lstStyle/>
          <a:p>
            <a:r>
              <a:rPr lang="en-US" sz="3600" dirty="0" err="1"/>
              <a:t>Asistencia</a:t>
            </a:r>
            <a:r>
              <a:rPr lang="en-US" sz="3600" dirty="0"/>
              <a:t> </a:t>
            </a:r>
            <a:r>
              <a:rPr lang="en-US" sz="3600" dirty="0" err="1"/>
              <a:t>técnica</a:t>
            </a:r>
            <a:r>
              <a:rPr lang="en-US" sz="3600" dirty="0"/>
              <a:t> para </a:t>
            </a:r>
            <a:r>
              <a:rPr lang="en-US" sz="3600" dirty="0" err="1"/>
              <a:t>promover</a:t>
            </a:r>
            <a:r>
              <a:rPr lang="en-US" sz="3600" dirty="0"/>
              <a:t> la </a:t>
            </a:r>
            <a:r>
              <a:rPr lang="en-US" sz="3600" dirty="0" err="1"/>
              <a:t>adopción</a:t>
            </a:r>
            <a:r>
              <a:rPr lang="en-US" sz="3600" dirty="0"/>
              <a:t> del </a:t>
            </a:r>
            <a:r>
              <a:rPr lang="en-US" sz="3600" dirty="0" err="1"/>
              <a:t>cambio</a:t>
            </a:r>
            <a:endParaRPr lang="en-US" sz="3600" dirty="0"/>
          </a:p>
          <a:p>
            <a:r>
              <a:rPr lang="en-US" sz="3600" dirty="0" err="1"/>
              <a:t>Convorcar</a:t>
            </a:r>
            <a:r>
              <a:rPr lang="en-US" sz="3600" dirty="0"/>
              <a:t> </a:t>
            </a:r>
            <a:r>
              <a:rPr lang="en-US" sz="3600" dirty="0" err="1"/>
              <a:t>comunidades</a:t>
            </a:r>
            <a:r>
              <a:rPr lang="en-US" sz="3600" dirty="0"/>
              <a:t> de </a:t>
            </a:r>
            <a:r>
              <a:rPr lang="en-US" sz="3600" dirty="0" err="1"/>
              <a:t>aprendizaje</a:t>
            </a:r>
            <a:endParaRPr lang="en-US" sz="3600" dirty="0"/>
          </a:p>
          <a:p>
            <a:r>
              <a:rPr lang="en-US" sz="3600" dirty="0" err="1"/>
              <a:t>Proveer</a:t>
            </a:r>
            <a:r>
              <a:rPr lang="en-US" sz="3600" dirty="0"/>
              <a:t> </a:t>
            </a:r>
            <a:r>
              <a:rPr lang="en-US" sz="3600" dirty="0" err="1"/>
              <a:t>capacitación</a:t>
            </a:r>
            <a:r>
              <a:rPr lang="en-US" sz="3600" dirty="0"/>
              <a:t> y </a:t>
            </a:r>
            <a:r>
              <a:rPr lang="en-US" sz="3600" dirty="0" err="1"/>
              <a:t>asistencia</a:t>
            </a:r>
            <a:r>
              <a:rPr lang="en-US" sz="3600" dirty="0"/>
              <a:t> </a:t>
            </a:r>
            <a:r>
              <a:rPr lang="en-US" sz="3600" dirty="0" err="1"/>
              <a:t>técnica</a:t>
            </a:r>
            <a:endParaRPr lang="en-US" sz="3600" dirty="0"/>
          </a:p>
        </p:txBody>
      </p:sp>
      <p:sp>
        <p:nvSpPr>
          <p:cNvPr id="4" name="Text Placeholder 3">
            <a:extLst>
              <a:ext uri="{FF2B5EF4-FFF2-40B4-BE49-F238E27FC236}">
                <a16:creationId xmlns:a16="http://schemas.microsoft.com/office/drawing/2014/main" id="{41AEE523-741A-2361-8474-73BF43D7B7C2}"/>
              </a:ext>
            </a:extLst>
          </p:cNvPr>
          <p:cNvSpPr>
            <a:spLocks noGrp="1"/>
          </p:cNvSpPr>
          <p:nvPr>
            <p:ph type="body" idx="2"/>
          </p:nvPr>
        </p:nvSpPr>
        <p:spPr>
          <a:xfrm>
            <a:off x="6172200" y="1709286"/>
            <a:ext cx="5181600" cy="4351338"/>
          </a:xfrm>
        </p:spPr>
        <p:txBody>
          <a:bodyPr>
            <a:normAutofit fontScale="85000" lnSpcReduction="10000"/>
          </a:bodyPr>
          <a:lstStyle/>
          <a:p>
            <a:r>
              <a:rPr lang="en-US" sz="3200" dirty="0" err="1"/>
              <a:t>Desarrollar</a:t>
            </a:r>
            <a:r>
              <a:rPr lang="en-US" sz="3200" dirty="0"/>
              <a:t> un </a:t>
            </a:r>
            <a:r>
              <a:rPr lang="en-US" sz="3200" dirty="0" err="1"/>
              <a:t>programa</a:t>
            </a:r>
            <a:r>
              <a:rPr lang="en-US" sz="3200" dirty="0"/>
              <a:t> de </a:t>
            </a:r>
            <a:r>
              <a:rPr lang="en-US" sz="3200" dirty="0" err="1"/>
              <a:t>capacitación</a:t>
            </a:r>
            <a:r>
              <a:rPr lang="en-US" sz="3200" dirty="0"/>
              <a:t> y “</a:t>
            </a:r>
            <a:r>
              <a:rPr lang="en-US" sz="3200" dirty="0" err="1"/>
              <a:t>cajas</a:t>
            </a:r>
            <a:r>
              <a:rPr lang="en-US" sz="3200" dirty="0"/>
              <a:t> de </a:t>
            </a:r>
            <a:r>
              <a:rPr lang="en-US" sz="3200" dirty="0" err="1"/>
              <a:t>herramientas</a:t>
            </a:r>
            <a:r>
              <a:rPr lang="en-US" sz="3200" dirty="0"/>
              <a:t>”</a:t>
            </a:r>
          </a:p>
          <a:p>
            <a:r>
              <a:rPr lang="en-US" sz="3200" dirty="0" err="1"/>
              <a:t>Desarrollar</a:t>
            </a:r>
            <a:r>
              <a:rPr lang="en-US" sz="3200" dirty="0"/>
              <a:t> </a:t>
            </a:r>
            <a:r>
              <a:rPr lang="en-US" sz="3200" dirty="0" err="1"/>
              <a:t>seminarios</a:t>
            </a:r>
            <a:r>
              <a:rPr lang="en-US" sz="3200" dirty="0"/>
              <a:t> en </a:t>
            </a:r>
            <a:r>
              <a:rPr lang="en-US" sz="3200" dirty="0" err="1"/>
              <a:t>línea</a:t>
            </a:r>
            <a:r>
              <a:rPr lang="en-US" sz="3200" dirty="0"/>
              <a:t>/webinars para </a:t>
            </a:r>
            <a:r>
              <a:rPr lang="en-US" sz="3200" dirty="0" err="1"/>
              <a:t>expandir</a:t>
            </a:r>
            <a:r>
              <a:rPr lang="en-US" sz="3200" dirty="0"/>
              <a:t> </a:t>
            </a:r>
            <a:r>
              <a:rPr lang="en-US" sz="3200" dirty="0" err="1"/>
              <a:t>el</a:t>
            </a:r>
            <a:r>
              <a:rPr lang="en-US" sz="3200" dirty="0"/>
              <a:t> </a:t>
            </a:r>
            <a:r>
              <a:rPr lang="en-US" sz="3200" dirty="0" err="1"/>
              <a:t>acesso</a:t>
            </a:r>
            <a:r>
              <a:rPr lang="en-US" sz="3200" dirty="0"/>
              <a:t> a la </a:t>
            </a:r>
            <a:r>
              <a:rPr lang="en-US" sz="3200" dirty="0" err="1"/>
              <a:t>información</a:t>
            </a:r>
            <a:endParaRPr lang="en-US" sz="3200" dirty="0"/>
          </a:p>
          <a:p>
            <a:r>
              <a:rPr lang="en-US" sz="3200" dirty="0" err="1"/>
              <a:t>Desarrollar</a:t>
            </a:r>
            <a:r>
              <a:rPr lang="en-US" sz="3200" dirty="0"/>
              <a:t> </a:t>
            </a:r>
            <a:r>
              <a:rPr lang="en-US" sz="3200" dirty="0" err="1"/>
              <a:t>normas</a:t>
            </a:r>
            <a:r>
              <a:rPr lang="en-US" sz="3200" dirty="0"/>
              <a:t> y </a:t>
            </a:r>
            <a:r>
              <a:rPr lang="en-US" sz="3200" dirty="0" err="1"/>
              <a:t>estandardes</a:t>
            </a:r>
            <a:r>
              <a:rPr lang="en-US" sz="3200" dirty="0"/>
              <a:t> </a:t>
            </a:r>
            <a:r>
              <a:rPr lang="en-US" sz="3200" dirty="0" err="1"/>
              <a:t>nacionales</a:t>
            </a:r>
            <a:r>
              <a:rPr lang="en-US" sz="3200" dirty="0"/>
              <a:t> de </a:t>
            </a:r>
            <a:r>
              <a:rPr lang="en-US" sz="3200" dirty="0" err="1"/>
              <a:t>tratamiento</a:t>
            </a:r>
            <a:endParaRPr lang="en-US" sz="3200" dirty="0"/>
          </a:p>
          <a:p>
            <a:r>
              <a:rPr lang="en-US" sz="3200" dirty="0" err="1"/>
              <a:t>Desarrollar</a:t>
            </a:r>
            <a:r>
              <a:rPr lang="en-US" sz="3200" dirty="0"/>
              <a:t> </a:t>
            </a:r>
            <a:r>
              <a:rPr lang="en-US" sz="3200" dirty="0" err="1"/>
              <a:t>líneas</a:t>
            </a:r>
            <a:r>
              <a:rPr lang="en-US" sz="3200" dirty="0"/>
              <a:t> de </a:t>
            </a:r>
            <a:r>
              <a:rPr lang="en-US" sz="3200" dirty="0" err="1"/>
              <a:t>asistencia</a:t>
            </a:r>
            <a:r>
              <a:rPr lang="en-US" sz="3200" dirty="0"/>
              <a:t> </a:t>
            </a:r>
            <a:r>
              <a:rPr lang="en-US" sz="3200" dirty="0" err="1"/>
              <a:t>telefónicas</a:t>
            </a:r>
            <a:endParaRPr lang="en-US" sz="3200" dirty="0"/>
          </a:p>
        </p:txBody>
      </p:sp>
    </p:spTree>
    <p:extLst>
      <p:ext uri="{BB962C8B-B14F-4D97-AF65-F5344CB8AC3E}">
        <p14:creationId xmlns:p14="http://schemas.microsoft.com/office/powerpoint/2010/main" val="57468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5EE0-6160-D5A6-3030-05372A112872}"/>
              </a:ext>
            </a:extLst>
          </p:cNvPr>
          <p:cNvSpPr>
            <a:spLocks noGrp="1"/>
          </p:cNvSpPr>
          <p:nvPr>
            <p:ph type="title"/>
          </p:nvPr>
        </p:nvSpPr>
        <p:spPr/>
        <p:txBody>
          <a:bodyPr/>
          <a:lstStyle/>
          <a:p>
            <a:r>
              <a:rPr lang="en-US" dirty="0" err="1"/>
              <a:t>Compartir</a:t>
            </a:r>
            <a:r>
              <a:rPr lang="en-US" dirty="0"/>
              <a:t> ideas</a:t>
            </a:r>
          </a:p>
        </p:txBody>
      </p:sp>
    </p:spTree>
    <p:extLst>
      <p:ext uri="{BB962C8B-B14F-4D97-AF65-F5344CB8AC3E}">
        <p14:creationId xmlns:p14="http://schemas.microsoft.com/office/powerpoint/2010/main" val="100103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22E8-4DB4-E44B-505F-62807CA81629}"/>
              </a:ext>
            </a:extLst>
          </p:cNvPr>
          <p:cNvPicPr>
            <a:picLocks noChangeAspect="1"/>
          </p:cNvPicPr>
          <p:nvPr/>
        </p:nvPicPr>
        <p:blipFill>
          <a:blip r:embed="rId3"/>
          <a:stretch>
            <a:fillRect/>
          </a:stretch>
        </p:blipFill>
        <p:spPr>
          <a:xfrm>
            <a:off x="332784" y="1932489"/>
            <a:ext cx="11302004" cy="3895725"/>
          </a:xfrm>
          <a:prstGeom prst="rect">
            <a:avLst/>
          </a:prstGeom>
        </p:spPr>
      </p:pic>
      <p:sp>
        <p:nvSpPr>
          <p:cNvPr id="5" name="Title 4">
            <a:extLst>
              <a:ext uri="{FF2B5EF4-FFF2-40B4-BE49-F238E27FC236}">
                <a16:creationId xmlns:a16="http://schemas.microsoft.com/office/drawing/2014/main" id="{117CD8B6-1861-38C9-7094-634478A435D0}"/>
              </a:ext>
            </a:extLst>
          </p:cNvPr>
          <p:cNvSpPr>
            <a:spLocks noGrp="1"/>
          </p:cNvSpPr>
          <p:nvPr>
            <p:ph type="title"/>
          </p:nvPr>
        </p:nvSpPr>
        <p:spPr>
          <a:xfrm>
            <a:off x="643467" y="211141"/>
            <a:ext cx="10515600" cy="1262060"/>
          </a:xfrm>
        </p:spPr>
        <p:txBody>
          <a:bodyPr/>
          <a:lstStyle/>
          <a:p>
            <a:r>
              <a:rPr lang="en-US" dirty="0" err="1"/>
              <a:t>Etapas</a:t>
            </a:r>
            <a:r>
              <a:rPr lang="en-US" dirty="0"/>
              <a:t> del </a:t>
            </a:r>
            <a:r>
              <a:rPr lang="en-US" dirty="0" err="1"/>
              <a:t>modelo</a:t>
            </a:r>
            <a:r>
              <a:rPr lang="en-US" dirty="0"/>
              <a:t> EPIS</a:t>
            </a:r>
          </a:p>
        </p:txBody>
      </p:sp>
      <p:sp>
        <p:nvSpPr>
          <p:cNvPr id="7" name="TextBox 6">
            <a:extLst>
              <a:ext uri="{FF2B5EF4-FFF2-40B4-BE49-F238E27FC236}">
                <a16:creationId xmlns:a16="http://schemas.microsoft.com/office/drawing/2014/main" id="{52D856AB-1E16-D8C6-3385-00885034A25E}"/>
              </a:ext>
            </a:extLst>
          </p:cNvPr>
          <p:cNvSpPr txBox="1"/>
          <p:nvPr/>
        </p:nvSpPr>
        <p:spPr>
          <a:xfrm>
            <a:off x="643467" y="6139543"/>
            <a:ext cx="36793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https://</a:t>
            </a:r>
            <a:r>
              <a:rPr kumimoji="0" lang="en-US" sz="1400" b="0" i="0" u="none" strike="noStrike" kern="0" cap="none" spc="0" normalizeH="0" baseline="0" noProof="0" dirty="0" err="1">
                <a:ln>
                  <a:noFill/>
                </a:ln>
                <a:solidFill>
                  <a:srgbClr val="000000"/>
                </a:solidFill>
                <a:effectLst/>
                <a:uLnTx/>
                <a:uFillTx/>
                <a:latin typeface="Arial"/>
                <a:cs typeface="Arial"/>
                <a:sym typeface="Arial"/>
              </a:rPr>
              <a:t>episframework.com</a:t>
            </a:r>
            <a:r>
              <a:rPr kumimoji="0" lang="en-US" sz="1400" b="0" i="0" u="none" strike="noStrike" kern="0" cap="none" spc="0" normalizeH="0" baseline="0" noProof="0" dirty="0">
                <a:ln>
                  <a:noFill/>
                </a:ln>
                <a:solidFill>
                  <a:srgbClr val="000000"/>
                </a:solidFill>
                <a:effectLst/>
                <a:uLnTx/>
                <a:uFillTx/>
                <a:latin typeface="Arial"/>
                <a:cs typeface="Arial"/>
                <a:sym typeface="Arial"/>
              </a:rPr>
              <a:t>/what-is-epis</a:t>
            </a:r>
          </a:p>
        </p:txBody>
      </p:sp>
    </p:spTree>
    <p:extLst>
      <p:ext uri="{BB962C8B-B14F-4D97-AF65-F5344CB8AC3E}">
        <p14:creationId xmlns:p14="http://schemas.microsoft.com/office/powerpoint/2010/main" val="315898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0816-ACB3-7B7F-07EE-ED84E16E2DD8}"/>
              </a:ext>
            </a:extLst>
          </p:cNvPr>
          <p:cNvSpPr>
            <a:spLocks noGrp="1"/>
          </p:cNvSpPr>
          <p:nvPr>
            <p:ph type="title"/>
          </p:nvPr>
        </p:nvSpPr>
        <p:spPr/>
        <p:txBody>
          <a:bodyPr/>
          <a:lstStyle/>
          <a:p>
            <a:r>
              <a:rPr lang="en-US" dirty="0" err="1"/>
              <a:t>Oportunidad</a:t>
            </a:r>
            <a:r>
              <a:rPr lang="en-US" dirty="0"/>
              <a:t> de </a:t>
            </a:r>
            <a:r>
              <a:rPr lang="en-US" dirty="0" err="1"/>
              <a:t>aprendizaje</a:t>
            </a:r>
            <a:endParaRPr lang="en-US" dirty="0"/>
          </a:p>
        </p:txBody>
      </p:sp>
      <p:sp>
        <p:nvSpPr>
          <p:cNvPr id="3" name="Text Placeholder 2">
            <a:extLst>
              <a:ext uri="{FF2B5EF4-FFF2-40B4-BE49-F238E27FC236}">
                <a16:creationId xmlns:a16="http://schemas.microsoft.com/office/drawing/2014/main" id="{4A654263-FC82-8920-0CB1-9C0C710E8A4B}"/>
              </a:ext>
            </a:extLst>
          </p:cNvPr>
          <p:cNvSpPr>
            <a:spLocks noGrp="1"/>
          </p:cNvSpPr>
          <p:nvPr>
            <p:ph type="body" idx="1"/>
          </p:nvPr>
        </p:nvSpPr>
        <p:spPr>
          <a:xfrm>
            <a:off x="491358" y="1825625"/>
            <a:ext cx="5380671" cy="4351338"/>
          </a:xfrm>
        </p:spPr>
        <p:txBody>
          <a:bodyPr/>
          <a:lstStyle/>
          <a:p>
            <a:pPr marL="50800" indent="0">
              <a:buNone/>
            </a:pPr>
            <a:r>
              <a:rPr lang="en-US" dirty="0" err="1"/>
              <a:t>Estrategias</a:t>
            </a:r>
            <a:r>
              <a:rPr lang="en-US" dirty="0"/>
              <a:t> de </a:t>
            </a:r>
            <a:r>
              <a:rPr lang="en-US" dirty="0" err="1"/>
              <a:t>Implementación</a:t>
            </a:r>
            <a:r>
              <a:rPr lang="en-US" dirty="0"/>
              <a:t> - </a:t>
            </a:r>
          </a:p>
          <a:p>
            <a:endParaRPr lang="en-US" dirty="0"/>
          </a:p>
        </p:txBody>
      </p:sp>
      <p:pic>
        <p:nvPicPr>
          <p:cNvPr id="6" name="Picture 5" descr="Qr code&#10;&#10;Description automatically generated">
            <a:extLst>
              <a:ext uri="{FF2B5EF4-FFF2-40B4-BE49-F238E27FC236}">
                <a16:creationId xmlns:a16="http://schemas.microsoft.com/office/drawing/2014/main" id="{5EB83FA2-18B2-99C7-E235-D1AB771E64E0}"/>
              </a:ext>
            </a:extLst>
          </p:cNvPr>
          <p:cNvPicPr>
            <a:picLocks noChangeAspect="1"/>
          </p:cNvPicPr>
          <p:nvPr/>
        </p:nvPicPr>
        <p:blipFill>
          <a:blip r:embed="rId4"/>
          <a:stretch>
            <a:fillRect/>
          </a:stretch>
        </p:blipFill>
        <p:spPr>
          <a:xfrm>
            <a:off x="1033955" y="2670449"/>
            <a:ext cx="3506514" cy="3506514"/>
          </a:xfrm>
          <a:prstGeom prst="rect">
            <a:avLst/>
          </a:prstGeom>
        </p:spPr>
      </p:pic>
      <p:pic>
        <p:nvPicPr>
          <p:cNvPr id="7" name="Online Media 6" descr="Implementation Strategies">
            <a:hlinkClick r:id="" action="ppaction://media"/>
            <a:extLst>
              <a:ext uri="{FF2B5EF4-FFF2-40B4-BE49-F238E27FC236}">
                <a16:creationId xmlns:a16="http://schemas.microsoft.com/office/drawing/2014/main" id="{9D4B2135-D80B-46D5-C912-375DFD42A692}"/>
              </a:ext>
            </a:extLst>
          </p:cNvPr>
          <p:cNvPicPr>
            <a:picLocks noRot="1" noChangeAspect="1"/>
          </p:cNvPicPr>
          <p:nvPr>
            <a:videoFile r:link="rId1"/>
          </p:nvPr>
        </p:nvPicPr>
        <p:blipFill>
          <a:blip r:embed="rId5"/>
          <a:stretch>
            <a:fillRect/>
          </a:stretch>
        </p:blipFill>
        <p:spPr>
          <a:xfrm>
            <a:off x="5872030" y="1825625"/>
            <a:ext cx="5967873" cy="3371848"/>
          </a:xfrm>
          <a:prstGeom prst="rect">
            <a:avLst/>
          </a:prstGeom>
        </p:spPr>
      </p:pic>
    </p:spTree>
    <p:extLst>
      <p:ext uri="{BB962C8B-B14F-4D97-AF65-F5344CB8AC3E}">
        <p14:creationId xmlns:p14="http://schemas.microsoft.com/office/powerpoint/2010/main" val="195269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TC Powerpoint TemplatesWidescreen[9]  -  Read-Only" id="{CD5E34B0-2435-4A43-940B-5269C61E1636}" vid="{29C3838B-5A8B-7443-A46A-03653572DF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1086</Words>
  <Application>Microsoft Office PowerPoint</Application>
  <PresentationFormat>Widescreen</PresentationFormat>
  <Paragraphs>63</Paragraphs>
  <Slides>9</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Söhne</vt:lpstr>
      <vt:lpstr>Symbol</vt:lpstr>
      <vt:lpstr>Times New Roman</vt:lpstr>
      <vt:lpstr>1_Office Theme</vt:lpstr>
      <vt:lpstr>  Construyendo Puentes para Mejores Resultados </vt:lpstr>
      <vt:lpstr>Sesión 2 Objetivos</vt:lpstr>
      <vt:lpstr>Repasar Sesión 1 </vt:lpstr>
      <vt:lpstr>Barreras</vt:lpstr>
      <vt:lpstr>Impacto de las Barreras</vt:lpstr>
      <vt:lpstr>Superando las barreras </vt:lpstr>
      <vt:lpstr>Compartir ideas</vt:lpstr>
      <vt:lpstr>Etapas del modelo EPIS</vt:lpstr>
      <vt:lpstr>Oportunidad de aprendizaje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Bridges to Better Outcomes</dc:title>
  <dc:creator>Amy Shanahan</dc:creator>
  <cp:lastModifiedBy>Garrett, Susan V.</cp:lastModifiedBy>
  <cp:revision>14</cp:revision>
  <dcterms:created xsi:type="dcterms:W3CDTF">2023-03-23T11:11:11Z</dcterms:created>
  <dcterms:modified xsi:type="dcterms:W3CDTF">2023-05-08T15:27:59Z</dcterms:modified>
</cp:coreProperties>
</file>