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0"/>
  </p:notesMasterIdLst>
  <p:sldIdLst>
    <p:sldId id="280" r:id="rId6"/>
    <p:sldId id="281" r:id="rId7"/>
    <p:sldId id="282" r:id="rId8"/>
    <p:sldId id="283" r:id="rId9"/>
  </p:sldIdLst>
  <p:sldSz cx="9144000" cy="5143500" type="screen16x9"/>
  <p:notesSz cx="7007225" cy="9293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am, Anna (SAMHSA/CSAT) (CTR)" initials="PA((" lastIdx="4" clrIdx="0">
    <p:extLst>
      <p:ext uri="{19B8F6BF-5375-455C-9EA6-DF929625EA0E}">
        <p15:presenceInfo xmlns:p15="http://schemas.microsoft.com/office/powerpoint/2012/main" userId="S-1-5-21-1747495209-1248221918-2216747781-194806" providerId="AD"/>
      </p:ext>
    </p:extLst>
  </p:cmAuthor>
  <p:cmAuthor id="2" name="Cornell, Joy (SAMHSA/CSAT) (CTR)" initials="CJ((" lastIdx="1" clrIdx="1">
    <p:extLst>
      <p:ext uri="{19B8F6BF-5375-455C-9EA6-DF929625EA0E}">
        <p15:presenceInfo xmlns:p15="http://schemas.microsoft.com/office/powerpoint/2012/main" userId="S-1-5-21-1747495209-1248221918-2216747781-1946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6987"/>
    <a:srgbClr val="A4A7AA"/>
    <a:srgbClr val="1C694C"/>
    <a:srgbClr val="CF352F"/>
    <a:srgbClr val="1E38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78858" autoAdjust="0"/>
  </p:normalViewPr>
  <p:slideViewPr>
    <p:cSldViewPr snapToGrid="0" snapToObjects="1" showGuides="1">
      <p:cViewPr varScale="1">
        <p:scale>
          <a:sx n="72" d="100"/>
          <a:sy n="72" d="100"/>
        </p:scale>
        <p:origin x="1326" y="72"/>
      </p:cViewPr>
      <p:guideLst>
        <p:guide orient="horz" pos="2160"/>
        <p:guide pos="282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464" cy="466275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9139" y="0"/>
            <a:ext cx="3036464" cy="466275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r">
              <a:defRPr sz="1200"/>
            </a:lvl1pPr>
          </a:lstStyle>
          <a:p>
            <a:fld id="{3A486AB6-40ED-465D-8045-FBBB0C386C13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5300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1" tIns="46570" rIns="93141" bIns="465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23" y="4472365"/>
            <a:ext cx="5605780" cy="3659207"/>
          </a:xfrm>
          <a:prstGeom prst="rect">
            <a:avLst/>
          </a:prstGeom>
        </p:spPr>
        <p:txBody>
          <a:bodyPr vert="horz" lIns="93141" tIns="46570" rIns="93141" bIns="4657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6951"/>
            <a:ext cx="3036464" cy="466274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9139" y="8826951"/>
            <a:ext cx="3036464" cy="466274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r">
              <a:defRPr sz="1200"/>
            </a:lvl1pPr>
          </a:lstStyle>
          <a:p>
            <a:fld id="{EB134BD7-5DD2-432A-8F84-0E05342D6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45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 smtClean="0"/>
          </a:p>
          <a:p>
            <a:pPr defTabSz="931408">
              <a:defRPr/>
            </a:pPr>
            <a:r>
              <a:rPr lang="en-US" b="1" baseline="30000" dirty="0" smtClean="0"/>
              <a:t>1</a:t>
            </a:r>
            <a:r>
              <a:rPr lang="en-US" baseline="0" dirty="0" smtClean="0"/>
              <a:t> – I</a:t>
            </a:r>
            <a:r>
              <a:rPr lang="en-US" dirty="0" smtClean="0"/>
              <a:t>n the Funding Opportunity Announcement (FOA)</a:t>
            </a:r>
            <a:r>
              <a:rPr lang="en-US" baseline="0" dirty="0" smtClean="0"/>
              <a:t> m</a:t>
            </a:r>
            <a:r>
              <a:rPr lang="en-US" dirty="0" smtClean="0"/>
              <a:t>atch</a:t>
            </a:r>
            <a:r>
              <a:rPr lang="en-US" baseline="0" dirty="0" smtClean="0"/>
              <a:t> </a:t>
            </a:r>
            <a:r>
              <a:rPr lang="en-US" dirty="0" smtClean="0"/>
              <a:t>information is located under </a:t>
            </a:r>
            <a:r>
              <a:rPr lang="en-US" i="1" dirty="0" smtClean="0"/>
              <a:t>Section III.2 Eligibility Information</a:t>
            </a:r>
            <a:r>
              <a:rPr lang="en-US" i="0" baseline="0" dirty="0" smtClean="0"/>
              <a:t>:</a:t>
            </a:r>
            <a:endParaRPr lang="en-US" dirty="0" smtClean="0"/>
          </a:p>
          <a:p>
            <a:pPr algn="l"/>
            <a:r>
              <a:rPr lang="en-US" i="1" dirty="0" smtClean="0"/>
              <a:t>Cost Sharing and Matching Requirement</a:t>
            </a:r>
            <a:r>
              <a:rPr lang="en-US" i="0" dirty="0" smtClean="0"/>
              <a:t>.</a:t>
            </a:r>
            <a:r>
              <a:rPr lang="en-US" dirty="0" smtClean="0"/>
              <a:t> </a:t>
            </a:r>
          </a:p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704">
              <a:defRPr/>
            </a:pPr>
            <a:fld id="{32498827-3C92-41BD-9FCD-90C26A3876B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704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00110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408">
              <a:defRPr/>
            </a:pPr>
            <a:r>
              <a:rPr lang="en-US" baseline="30000" dirty="0" smtClean="0"/>
              <a:t>2 </a:t>
            </a:r>
            <a:r>
              <a:rPr lang="en-US" dirty="0"/>
              <a:t>–Section D – </a:t>
            </a:r>
            <a:r>
              <a:rPr lang="en-US" baseline="0" dirty="0" smtClean="0"/>
              <a:t>Forecasted Cash Needs, </a:t>
            </a:r>
            <a:r>
              <a:rPr lang="en-US" dirty="0" smtClean="0"/>
              <a:t>Federal </a:t>
            </a:r>
            <a:r>
              <a:rPr lang="en-US" dirty="0"/>
              <a:t>(line 13) amount</a:t>
            </a:r>
            <a:r>
              <a:rPr lang="en-US" baseline="0" dirty="0"/>
              <a:t> </a:t>
            </a:r>
            <a:r>
              <a:rPr lang="en-US" dirty="0"/>
              <a:t>must </a:t>
            </a:r>
            <a:r>
              <a:rPr lang="en-US" dirty="0" smtClean="0"/>
              <a:t>equal </a:t>
            </a:r>
            <a:r>
              <a:rPr lang="en-US" dirty="0"/>
              <a:t>Section A </a:t>
            </a:r>
            <a:r>
              <a:rPr lang="en-US" dirty="0" smtClean="0"/>
              <a:t>Budget Summary and </a:t>
            </a:r>
            <a:r>
              <a:rPr lang="en-US" dirty="0"/>
              <a:t>Section B </a:t>
            </a:r>
            <a:r>
              <a:rPr lang="en-US" dirty="0" smtClean="0"/>
              <a:t>Budget Categories federal </a:t>
            </a:r>
            <a:r>
              <a:rPr lang="en-US" dirty="0"/>
              <a:t>f</a:t>
            </a:r>
            <a:r>
              <a:rPr lang="en-US" dirty="0" smtClean="0"/>
              <a:t>unding</a:t>
            </a:r>
            <a:r>
              <a:rPr lang="en-US" dirty="0"/>
              <a:t>. </a:t>
            </a:r>
            <a:r>
              <a:rPr lang="en-US" baseline="0" dirty="0"/>
              <a:t> </a:t>
            </a:r>
          </a:p>
          <a:p>
            <a:pPr defTabSz="931408">
              <a:defRPr/>
            </a:pPr>
            <a:r>
              <a:rPr lang="en-US" baseline="0" dirty="0"/>
              <a:t>Ensure that </a:t>
            </a:r>
            <a:r>
              <a:rPr lang="en-US" dirty="0"/>
              <a:t>Section</a:t>
            </a:r>
            <a:r>
              <a:rPr lang="en-US" baseline="0" dirty="0"/>
              <a:t> D </a:t>
            </a:r>
            <a:r>
              <a:rPr lang="en-US" baseline="0" dirty="0" smtClean="0"/>
              <a:t>“TOTAL</a:t>
            </a:r>
            <a:r>
              <a:rPr lang="en-US" baseline="0" dirty="0"/>
              <a:t>” amount = </a:t>
            </a:r>
            <a:r>
              <a:rPr lang="en-US" dirty="0"/>
              <a:t>Section A </a:t>
            </a:r>
            <a:r>
              <a:rPr lang="en-US" dirty="0" smtClean="0"/>
              <a:t>and </a:t>
            </a:r>
            <a:r>
              <a:rPr lang="en-US" dirty="0"/>
              <a:t>Section B </a:t>
            </a:r>
            <a:r>
              <a:rPr lang="en-US" dirty="0" smtClean="0"/>
              <a:t>TOTALS.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704">
              <a:defRPr/>
            </a:pPr>
            <a:fld id="{32498827-3C92-41BD-9FCD-90C26A3876B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704">
                <a:defRPr/>
              </a:pPr>
              <a:t>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10697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13025" y="890588"/>
            <a:ext cx="4268788" cy="2401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48895" y="3426877"/>
            <a:ext cx="7597649" cy="2804102"/>
          </a:xfrm>
          <a:prstGeom prst="rect">
            <a:avLst/>
          </a:prstGeom>
        </p:spPr>
        <p:txBody>
          <a:bodyPr/>
          <a:lstStyle/>
          <a:p>
            <a:pPr defTabSz="931408">
              <a:defRPr/>
            </a:pPr>
            <a:r>
              <a:rPr lang="en-US" b="1" baseline="30000" dirty="0" smtClean="0"/>
              <a:t>1</a:t>
            </a:r>
            <a:r>
              <a:rPr lang="en-US" baseline="0" dirty="0" smtClean="0"/>
              <a:t> – I</a:t>
            </a:r>
            <a:r>
              <a:rPr lang="en-US" dirty="0" smtClean="0"/>
              <a:t>n the Funding Opportunity Announcement (FOA)</a:t>
            </a:r>
            <a:r>
              <a:rPr lang="en-US" baseline="0" dirty="0" smtClean="0"/>
              <a:t> m</a:t>
            </a:r>
            <a:r>
              <a:rPr lang="en-US" dirty="0" smtClean="0"/>
              <a:t>atch</a:t>
            </a:r>
            <a:r>
              <a:rPr lang="en-US" baseline="0" dirty="0" smtClean="0"/>
              <a:t> </a:t>
            </a:r>
            <a:r>
              <a:rPr lang="en-US" dirty="0" smtClean="0"/>
              <a:t>information is located under </a:t>
            </a:r>
            <a:r>
              <a:rPr lang="en-US" i="1" dirty="0" smtClean="0"/>
              <a:t>Section III.2 Eligibility Information</a:t>
            </a:r>
            <a:r>
              <a:rPr lang="en-US" i="0" baseline="0" dirty="0" smtClean="0"/>
              <a:t>:</a:t>
            </a:r>
            <a:endParaRPr lang="en-US" dirty="0" smtClean="0"/>
          </a:p>
          <a:p>
            <a:pPr algn="l"/>
            <a:r>
              <a:rPr lang="en-US" i="1" dirty="0" smtClean="0"/>
              <a:t>Cost </a:t>
            </a:r>
            <a:r>
              <a:rPr lang="en-US" i="1" dirty="0"/>
              <a:t>Sharing and Matching </a:t>
            </a:r>
            <a:r>
              <a:rPr lang="en-US" i="1" dirty="0" smtClean="0"/>
              <a:t>Requirement</a:t>
            </a:r>
            <a:r>
              <a:rPr lang="en-US" i="0" dirty="0"/>
              <a:t>.</a:t>
            </a:r>
            <a:r>
              <a:rPr lang="en-US" dirty="0" smtClean="0"/>
              <a:t> </a:t>
            </a:r>
          </a:p>
          <a:p>
            <a:pPr algn="l"/>
            <a:endParaRPr lang="en-US" dirty="0" smtClean="0">
              <a:cs typeface="Calibri"/>
            </a:endParaRPr>
          </a:p>
          <a:p>
            <a:pPr defTabSz="931408">
              <a:defRPr/>
            </a:pPr>
            <a:r>
              <a:rPr lang="en-US" baseline="30000" dirty="0" smtClean="0">
                <a:solidFill>
                  <a:srgbClr val="FF0000"/>
                </a:solidFill>
                <a:cs typeface="Calibri"/>
              </a:rPr>
              <a:t>2</a:t>
            </a:r>
            <a:r>
              <a:rPr lang="en-US" dirty="0" smtClean="0">
                <a:solidFill>
                  <a:srgbClr val="FF0000"/>
                </a:solidFill>
                <a:cs typeface="Calibri"/>
              </a:rPr>
              <a:t> -</a:t>
            </a:r>
            <a:r>
              <a:rPr lang="en-US" baseline="0" dirty="0" smtClean="0">
                <a:solidFill>
                  <a:srgbClr val="FF0000"/>
                </a:solidFill>
                <a:cs typeface="Calibri"/>
              </a:rPr>
              <a:t> For every three federal dollars the grantee must provide one non-federal dollar (in kind, etc.)</a:t>
            </a:r>
            <a:endParaRPr lang="en-US" dirty="0" smtClean="0">
              <a:solidFill>
                <a:srgbClr val="FF0000"/>
              </a:solidFill>
              <a:cs typeface="Calibri"/>
            </a:endParaRPr>
          </a:p>
          <a:p>
            <a:pPr algn="l"/>
            <a:endParaRPr lang="en-US" dirty="0" smtClean="0">
              <a:cs typeface="Calibri"/>
            </a:endParaRPr>
          </a:p>
          <a:p>
            <a:pPr algn="l"/>
            <a:r>
              <a:rPr lang="en-US" baseline="30000" dirty="0" smtClean="0">
                <a:cs typeface="Calibri"/>
              </a:rPr>
              <a:t>3</a:t>
            </a:r>
            <a:r>
              <a:rPr lang="en-US" dirty="0" smtClean="0">
                <a:cs typeface="Calibri"/>
              </a:rPr>
              <a:t> - Non-federal match should meet the minimum match requirement as outlined in the FOA.</a:t>
            </a:r>
          </a:p>
          <a:p>
            <a:pPr algn="l"/>
            <a:endParaRPr lang="en-US" dirty="0" smtClean="0">
              <a:solidFill>
                <a:srgbClr val="FF0000"/>
              </a:solidFill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8475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13025" y="890588"/>
            <a:ext cx="4268788" cy="2401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48895" y="3426877"/>
            <a:ext cx="7597649" cy="2804102"/>
          </a:xfrm>
          <a:prstGeom prst="rect">
            <a:avLst/>
          </a:prstGeom>
        </p:spPr>
        <p:txBody>
          <a:bodyPr/>
          <a:lstStyle/>
          <a:p>
            <a:r>
              <a:rPr lang="en-US" b="1" baseline="30000" dirty="0"/>
              <a:t>4</a:t>
            </a:r>
            <a:r>
              <a:rPr lang="en-US" b="1" dirty="0" smtClean="0"/>
              <a:t> </a:t>
            </a:r>
            <a:r>
              <a:rPr lang="en-US" dirty="0"/>
              <a:t>– Section C </a:t>
            </a:r>
            <a:r>
              <a:rPr lang="en-US" dirty="0" smtClean="0"/>
              <a:t>- </a:t>
            </a:r>
            <a:r>
              <a:rPr lang="en-US" baseline="0" dirty="0" smtClean="0"/>
              <a:t>Non-Federal Resources, Non-Federal, must </a:t>
            </a:r>
            <a:r>
              <a:rPr lang="en-US" baseline="0" dirty="0"/>
              <a:t>equal </a:t>
            </a:r>
            <a:r>
              <a:rPr lang="en-US" baseline="0" dirty="0" smtClean="0"/>
              <a:t>the amount </a:t>
            </a:r>
            <a:r>
              <a:rPr lang="en-US" baseline="0" dirty="0"/>
              <a:t>of </a:t>
            </a:r>
            <a:r>
              <a:rPr lang="en-US" baseline="0" dirty="0" smtClean="0"/>
              <a:t>non-federal </a:t>
            </a:r>
            <a:r>
              <a:rPr lang="en-US" baseline="0" dirty="0"/>
              <a:t>m</a:t>
            </a:r>
            <a:r>
              <a:rPr lang="en-US" baseline="0" dirty="0" smtClean="0"/>
              <a:t>atch </a:t>
            </a:r>
            <a:r>
              <a:rPr lang="en-US" baseline="0" dirty="0"/>
              <a:t>in Section A </a:t>
            </a:r>
            <a:r>
              <a:rPr lang="en-US" baseline="0" dirty="0" smtClean="0"/>
              <a:t>– Budget Summary and Section B – Budget Categories.</a:t>
            </a:r>
            <a:endParaRPr lang="en-US" baseline="0" dirty="0"/>
          </a:p>
          <a:p>
            <a:pPr defTabSz="931408">
              <a:defRPr/>
            </a:pPr>
            <a:r>
              <a:rPr lang="en-US" b="1" baseline="30000" dirty="0" smtClean="0"/>
              <a:t>5 </a:t>
            </a:r>
            <a:r>
              <a:rPr lang="en-US" dirty="0" smtClean="0"/>
              <a:t>- Section </a:t>
            </a:r>
            <a:r>
              <a:rPr lang="en-US" dirty="0"/>
              <a:t>D </a:t>
            </a:r>
            <a:r>
              <a:rPr lang="en-US" dirty="0" smtClean="0"/>
              <a:t>–</a:t>
            </a:r>
            <a:r>
              <a:rPr lang="en-US" baseline="0" dirty="0" smtClean="0"/>
              <a:t> Forecasted Cash Needs,</a:t>
            </a:r>
            <a:r>
              <a:rPr lang="en-US" dirty="0" smtClean="0"/>
              <a:t> </a:t>
            </a:r>
            <a:r>
              <a:rPr lang="en-US" dirty="0"/>
              <a:t>Federal (line 13</a:t>
            </a:r>
            <a:r>
              <a:rPr lang="en-US" dirty="0" smtClean="0"/>
              <a:t>), </a:t>
            </a:r>
            <a:r>
              <a:rPr lang="en-US" dirty="0"/>
              <a:t>and Non-Federal (line 14</a:t>
            </a:r>
            <a:r>
              <a:rPr lang="en-US" dirty="0" smtClean="0"/>
              <a:t>), </a:t>
            </a:r>
            <a:r>
              <a:rPr lang="en-US" dirty="0"/>
              <a:t>amounts must match Section A </a:t>
            </a:r>
            <a:r>
              <a:rPr lang="en-US" dirty="0" smtClean="0"/>
              <a:t>– Budget Summary and </a:t>
            </a:r>
            <a:r>
              <a:rPr lang="en-US" dirty="0"/>
              <a:t>Section B </a:t>
            </a:r>
            <a:r>
              <a:rPr lang="en-US" dirty="0" smtClean="0"/>
              <a:t>– Budget Categories, Federal </a:t>
            </a:r>
            <a:r>
              <a:rPr lang="en-US" dirty="0"/>
              <a:t>Funding</a:t>
            </a:r>
            <a:r>
              <a:rPr lang="en-US" baseline="0" dirty="0"/>
              <a:t> and Non-Federal </a:t>
            </a:r>
            <a:r>
              <a:rPr lang="en-US" baseline="0" dirty="0" smtClean="0"/>
              <a:t>Match</a:t>
            </a:r>
            <a:r>
              <a:rPr lang="en-US" dirty="0" smtClean="0"/>
              <a:t>. </a:t>
            </a:r>
            <a:r>
              <a:rPr lang="en-US" baseline="0" dirty="0" smtClean="0"/>
              <a:t> </a:t>
            </a:r>
            <a:endParaRPr lang="en-US" baseline="0" dirty="0"/>
          </a:p>
          <a:p>
            <a:pPr defTabSz="931408">
              <a:defRPr/>
            </a:pPr>
            <a:r>
              <a:rPr lang="en-US" baseline="0" dirty="0"/>
              <a:t>Ensure that </a:t>
            </a:r>
            <a:r>
              <a:rPr lang="en-US" dirty="0"/>
              <a:t>Section</a:t>
            </a:r>
            <a:r>
              <a:rPr lang="en-US" baseline="0" dirty="0"/>
              <a:t> D “TOTAL” </a:t>
            </a:r>
            <a:r>
              <a:rPr lang="en-US" baseline="0" dirty="0" smtClean="0"/>
              <a:t>for 1</a:t>
            </a:r>
            <a:r>
              <a:rPr lang="en-US" baseline="30000" dirty="0" smtClean="0"/>
              <a:t>st</a:t>
            </a:r>
            <a:r>
              <a:rPr lang="en-US" baseline="0" dirty="0" smtClean="0"/>
              <a:t> Year amount = </a:t>
            </a:r>
            <a:r>
              <a:rPr lang="en-US" dirty="0"/>
              <a:t>Section A </a:t>
            </a:r>
            <a:r>
              <a:rPr lang="en-US" dirty="0" smtClean="0"/>
              <a:t>and </a:t>
            </a:r>
            <a:r>
              <a:rPr lang="en-US" dirty="0"/>
              <a:t>Section B </a:t>
            </a:r>
            <a:r>
              <a:rPr lang="en-US" dirty="0" smtClean="0"/>
              <a:t>TOTALS.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748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4240472"/>
            <a:ext cx="9144000" cy="803795"/>
          </a:xfrm>
          <a:prstGeom prst="rect">
            <a:avLst/>
          </a:prstGeom>
          <a:solidFill>
            <a:srgbClr val="A4A7AA">
              <a:alpha val="4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11094" y="1"/>
            <a:ext cx="8832906" cy="4125509"/>
          </a:xfrm>
          <a:prstGeom prst="rect">
            <a:avLst/>
          </a:prstGeom>
          <a:solidFill>
            <a:srgbClr val="1E384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"/>
            <a:ext cx="311094" cy="4125509"/>
          </a:xfrm>
          <a:prstGeom prst="rect">
            <a:avLst/>
          </a:prstGeom>
          <a:solidFill>
            <a:srgbClr val="CF35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826170" y="1955673"/>
            <a:ext cx="7317829" cy="1950035"/>
          </a:xfrm>
          <a:prstGeom prst="rect">
            <a:avLst/>
          </a:prstGeom>
          <a:solidFill>
            <a:srgbClr val="1C69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283204" y="170521"/>
            <a:ext cx="7676582" cy="414212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95AC9F-E362-4AF5-88B1-9D5E086D01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0606" y="4327232"/>
            <a:ext cx="2841625" cy="61912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Location of Presentation Date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EC75B8A7-8EEA-4F38-A82A-DBDE34A739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6171" y="1955672"/>
            <a:ext cx="7133614" cy="1950035"/>
          </a:xfrm>
        </p:spPr>
        <p:txBody>
          <a:bodyPr anchor="ctr">
            <a:normAutofit/>
          </a:bodyPr>
          <a:lstStyle>
            <a:lvl1pPr marL="0" indent="0" algn="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705600" y="4294784"/>
            <a:ext cx="2254184" cy="695417"/>
            <a:chOff x="5991773" y="5731961"/>
            <a:chExt cx="2968012" cy="915633"/>
          </a:xfrm>
        </p:grpSpPr>
        <p:pic>
          <p:nvPicPr>
            <p:cNvPr id="16" name="Picture 15" descr="12652_SAMHSA_LogoRedesign_FINAL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0" y="5891367"/>
              <a:ext cx="1873185" cy="666470"/>
            </a:xfrm>
            <a:prstGeom prst="rect">
              <a:avLst/>
            </a:prstGeom>
          </p:spPr>
        </p:pic>
        <p:pic>
          <p:nvPicPr>
            <p:cNvPr id="18" name="Picture 17" descr="HHS-Logo-camera-ready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91773" y="5731961"/>
              <a:ext cx="963363" cy="9156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8598239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7015"/>
            <a:ext cx="8229600" cy="364760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C7371E86-DC47-4E56-B42C-F7C6629C74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D4089-40B5-457D-927F-16367A53BB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7CF833B0-75C1-4D45-98F9-211F79DE9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12652_SAMHSA_LogoRedesign_FINA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236" y="4705093"/>
            <a:ext cx="1071567" cy="38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05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ertical Text Placeholder 2">
            <a:extLst>
              <a:ext uri="{FF2B5EF4-FFF2-40B4-BE49-F238E27FC236}">
                <a16:creationId xmlns:a16="http://schemas.microsoft.com/office/drawing/2014/main" id="{4C95A494-F140-4FCC-B3E7-9D84457415E7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457200" y="947015"/>
            <a:ext cx="6019800" cy="364760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871CABD9-2B2A-4BA2-9DB4-296F1FBE0A1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07D4089-40B5-457D-927F-16367A53BB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197D3B14-2836-4373-815E-B723FCD89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D30EC90A-617D-436B-9C30-8145B7FFEF1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 rot="5400000">
            <a:off x="5834298" y="1742121"/>
            <a:ext cx="3647609" cy="205739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pic>
        <p:nvPicPr>
          <p:cNvPr id="7" name="Picture 6" descr="12652_SAMHSA_LogoRedesign_FINA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236" y="4705093"/>
            <a:ext cx="1071567" cy="38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376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C9CA1720-02F3-46D5-91D9-004D8178A80E}"/>
              </a:ext>
            </a:extLst>
          </p:cNvPr>
          <p:cNvSpPr txBox="1"/>
          <p:nvPr userDrawn="1"/>
        </p:nvSpPr>
        <p:spPr>
          <a:xfrm>
            <a:off x="457200" y="1001168"/>
            <a:ext cx="82296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/>
              <a:t>SAMHSA’s mission is to reduce the impact of substance abuse and mental illness on America’s communities.</a:t>
            </a:r>
          </a:p>
          <a:p>
            <a:r>
              <a:rPr lang="en-US" sz="1800" dirty="0"/>
              <a:t>                  </a:t>
            </a:r>
          </a:p>
          <a:p>
            <a:pPr algn="ctr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endParaRPr lang="en-US" sz="1400" dirty="0"/>
          </a:p>
          <a:p>
            <a:pPr algn="ctr">
              <a:spcBef>
                <a:spcPts val="2400"/>
              </a:spcBef>
            </a:pPr>
            <a:r>
              <a:rPr lang="en-US" sz="4000" dirty="0"/>
              <a:t>www.samhsa.gov</a:t>
            </a:r>
          </a:p>
          <a:p>
            <a:pPr algn="ctr">
              <a:spcBef>
                <a:spcPts val="3000"/>
              </a:spcBef>
            </a:pPr>
            <a:r>
              <a:rPr lang="en-US" sz="2400" dirty="0"/>
              <a:t>1-877-SAMHSA-7 (1-877-726-4727) ● 1-800-487-4889 (TDD)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48F7EC-8EE8-4B66-800B-C5AA9FC413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D4089-40B5-457D-927F-16367A53BB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3A27E57-9852-43E2-9EA6-11925D42D1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69091E6D-2812-48AA-839F-22FB3CC77F1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" y="1928917"/>
            <a:ext cx="8229600" cy="1201401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4819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42884" indent="0" algn="ctr">
              <a:buNone/>
              <a:defRPr/>
            </a:lvl2pPr>
            <a:lvl3pPr marL="685766" indent="0" algn="ctr">
              <a:buNone/>
              <a:defRPr/>
            </a:lvl3pPr>
            <a:lvl4pPr marL="1028649" indent="0" algn="ctr">
              <a:buNone/>
              <a:defRPr/>
            </a:lvl4pPr>
            <a:lvl5pPr marL="1371532" indent="0" algn="ctr">
              <a:buNone/>
              <a:defRPr/>
            </a:lvl5pPr>
            <a:lvl6pPr marL="1714415" indent="0" algn="ctr">
              <a:buNone/>
              <a:defRPr/>
            </a:lvl6pPr>
            <a:lvl7pPr marL="2057297" indent="0" algn="ctr">
              <a:buNone/>
              <a:defRPr/>
            </a:lvl7pPr>
            <a:lvl8pPr marL="2400180" indent="0" algn="ctr">
              <a:buNone/>
              <a:defRPr/>
            </a:lvl8pPr>
            <a:lvl9pPr marL="274306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175CE-5B0E-4A4E-96A1-41FC7315B7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4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76557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3086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28194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36340E-48E3-43E7-878A-459B3EC72B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122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45338F-CEA5-4AE7-9B75-B4338CE3F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867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76557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3086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28194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36340E-48E3-43E7-878A-459B3EC72B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6178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45338F-CEA5-4AE7-9B75-B4338CE3F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680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53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405"/>
            <a:endParaRPr lang="en-US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53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405"/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62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405"/>
            <a:r>
              <a:rPr lang="en-US"/>
              <a:t>Page </a:t>
            </a:r>
            <a:fld id="{81D60167-4931-47E6-BA6A-407CBD079E47}" type="slidenum">
              <a:rPr smtClean="0"/>
              <a:pPr marL="8405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26588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76557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3086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28194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36340E-48E3-43E7-878A-459B3EC72B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935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7015"/>
            <a:ext cx="8229600" cy="364760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80ED1A56-7323-4FB6-8ACF-1DE99B8B8B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D4089-40B5-457D-927F-16367A53BB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Title 25">
            <a:extLst>
              <a:ext uri="{FF2B5EF4-FFF2-40B4-BE49-F238E27FC236}">
                <a16:creationId xmlns:a16="http://schemas.microsoft.com/office/drawing/2014/main" id="{BAA7C934-AF63-4AE4-9879-7DC885F56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icture 6" descr="12652_SAMHSA_LogoRedesign_FINA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236" y="4705093"/>
            <a:ext cx="1071567" cy="38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388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45338F-CEA5-4AE7-9B75-B4338CE3F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7906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76557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3086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28194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36340E-48E3-43E7-878A-459B3EC72B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9236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45338F-CEA5-4AE7-9B75-B4338CE3F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79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C25D06C-5CC4-414F-B64F-A967EB8BC5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D4089-40B5-457D-927F-16367A53BB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131B094D-1F11-4308-9A4E-9FF5E5E08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3318493"/>
            <a:ext cx="7772400" cy="7297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12652_SAMHSA_LogoRedesign_FINA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236" y="4705093"/>
            <a:ext cx="1071567" cy="38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90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47015"/>
            <a:ext cx="4038600" cy="36476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47015"/>
            <a:ext cx="4038600" cy="36476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C8D6310A-7476-4D83-A7F8-71D8505B5D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D4089-40B5-457D-927F-16367A53BB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3A87C2D1-50D6-4300-B47B-7C1BC33BB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icture 6" descr="12652_SAMHSA_LogoRedesign_FINA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236" y="4705093"/>
            <a:ext cx="1071567" cy="38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8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4701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78132"/>
            <a:ext cx="4040188" cy="31164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4701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478132"/>
            <a:ext cx="4041775" cy="31164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3EB952FD-FA34-4FAC-AD3E-52F5D8CA5B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D4089-40B5-457D-927F-16367A53BB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DCB6E4B7-FABE-4EA9-97E1-AC8EC525F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9" name="Picture 8" descr="12652_SAMHSA_LogoRedesign_FINA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236" y="4705093"/>
            <a:ext cx="1071567" cy="38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488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5A6BCC9-8AF3-4028-BDF8-D4FFB58A42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575962"/>
            <a:ext cx="9143999" cy="4018661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BD372029-2B7F-4130-AA67-E3A2F31228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7D4089-40B5-457D-927F-16367A53BB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A7004BCD-CA72-4E23-A58E-023F89FC5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12652_SAMHSA_LogoRedesign_FINA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236" y="4705093"/>
            <a:ext cx="1071567" cy="38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0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373ACC5-6994-4CCF-B016-26E3D6DF37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D4089-40B5-457D-927F-16367A53BB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30FC439E-EC0C-416F-AFD3-E2FED651C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5" name="Picture 4" descr="12652_SAMHSA_LogoRedesign_FINA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236" y="4705093"/>
            <a:ext cx="1071567" cy="38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567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48879"/>
            <a:ext cx="5111750" cy="40457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837435A-0FF2-45C8-BAA9-9C75CFB14C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D4089-40B5-457D-927F-16367A53BB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BE4C20E-0421-4C19-AFD4-9AFD0F521A6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2" y="548877"/>
            <a:ext cx="3008313" cy="527448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endParaRPr lang="en-US" dirty="0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D6C90FEF-E2AF-482E-AD92-627AFBAA3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12652_SAMHSA_LogoRedesign_FINA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236" y="4705093"/>
            <a:ext cx="1071567" cy="38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66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75962"/>
            <a:ext cx="5486400" cy="2969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DCA2A82-5757-4589-A8F1-756A5B05A0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D4089-40B5-457D-927F-16367A53BB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91BB1EF4-1C2D-4723-B7CA-A37E34C6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1891C077-91FC-4346-AA9E-C95AFD8AE9D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92288" y="3545681"/>
            <a:ext cx="5486400" cy="479823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endParaRPr lang="en-US" dirty="0"/>
          </a:p>
        </p:txBody>
      </p:sp>
      <p:pic>
        <p:nvPicPr>
          <p:cNvPr id="8" name="Picture 7" descr="12652_SAMHSA_LogoRedesign_FINA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236" y="4705093"/>
            <a:ext cx="1071567" cy="38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84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AB5F6C3-8B6C-4289-BEA1-1A38722F26C3}"/>
              </a:ext>
            </a:extLst>
          </p:cNvPr>
          <p:cNvSpPr/>
          <p:nvPr userDrawn="1"/>
        </p:nvSpPr>
        <p:spPr>
          <a:xfrm>
            <a:off x="0" y="1"/>
            <a:ext cx="9144000" cy="575961"/>
          </a:xfrm>
          <a:prstGeom prst="rect">
            <a:avLst/>
          </a:prstGeom>
          <a:solidFill>
            <a:srgbClr val="1E384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47015"/>
            <a:ext cx="8229600" cy="3647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Slide Number Placeholder 11">
            <a:extLst>
              <a:ext uri="{FF2B5EF4-FFF2-40B4-BE49-F238E27FC236}">
                <a16:creationId xmlns:a16="http://schemas.microsoft.com/office/drawing/2014/main" id="{84602F99-6103-4EBF-AE89-8A61156EE5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D4089-40B5-457D-927F-16367A53BB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Title Placeholder 17">
            <a:extLst>
              <a:ext uri="{FF2B5EF4-FFF2-40B4-BE49-F238E27FC236}">
                <a16:creationId xmlns:a16="http://schemas.microsoft.com/office/drawing/2014/main" id="{E3425392-73D7-48C7-BDE5-6DF4A56AF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06" y="49354"/>
            <a:ext cx="8369294" cy="474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4792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7" r:id="rId13"/>
    <p:sldLayoutId id="2147483663" r:id="rId14"/>
    <p:sldLayoutId id="2147483665" r:id="rId15"/>
    <p:sldLayoutId id="2147483670" r:id="rId16"/>
    <p:sldLayoutId id="2147483672" r:id="rId17"/>
    <p:sldLayoutId id="2147483679" r:id="rId18"/>
    <p:sldLayoutId id="2147483675" r:id="rId19"/>
    <p:sldLayoutId id="2147483677" r:id="rId20"/>
    <p:sldLayoutId id="2147483682" r:id="rId21"/>
    <p:sldLayoutId id="2147483684" r:id="rId2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19613" t="26161" r="18140" b="10268"/>
          <a:stretch/>
        </p:blipFill>
        <p:spPr>
          <a:xfrm>
            <a:off x="1272004" y="790907"/>
            <a:ext cx="6281311" cy="4048775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</p:pic>
      <p:sp>
        <p:nvSpPr>
          <p:cNvPr id="13" name="Oval 12"/>
          <p:cNvSpPr/>
          <p:nvPr/>
        </p:nvSpPr>
        <p:spPr>
          <a:xfrm>
            <a:off x="5128591" y="2113017"/>
            <a:ext cx="671939" cy="199742"/>
          </a:xfrm>
          <a:prstGeom prst="ellipse">
            <a:avLst/>
          </a:prstGeom>
          <a:noFill/>
          <a:ln w="381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013">
              <a:solidFill>
                <a:prstClr val="white"/>
              </a:solidFill>
              <a:latin typeface="Calibri" panose="020F0502020204030204"/>
              <a:cs typeface="Arial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69928" y="2113017"/>
            <a:ext cx="645802" cy="213585"/>
          </a:xfrm>
          <a:prstGeom prst="ellipse">
            <a:avLst/>
          </a:prstGeom>
          <a:noFill/>
          <a:ln w="381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013">
              <a:solidFill>
                <a:prstClr val="white"/>
              </a:solidFill>
              <a:latin typeface="Calibri" panose="020F0502020204030204"/>
              <a:cs typeface="Arial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869929" y="4271540"/>
            <a:ext cx="691500" cy="177517"/>
          </a:xfrm>
          <a:prstGeom prst="ellipse">
            <a:avLst/>
          </a:prstGeom>
          <a:noFill/>
          <a:ln w="381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013">
              <a:solidFill>
                <a:prstClr val="white"/>
              </a:solidFill>
              <a:latin typeface="Calibri" panose="020F0502020204030204"/>
              <a:cs typeface="Arial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474514" y="4257890"/>
            <a:ext cx="573133" cy="183696"/>
          </a:xfrm>
          <a:prstGeom prst="ellipse">
            <a:avLst/>
          </a:prstGeom>
          <a:noFill/>
          <a:ln w="381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013">
              <a:solidFill>
                <a:prstClr val="white"/>
              </a:solidFill>
              <a:latin typeface="Calibri" panose="020F0502020204030204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5140" y="56059"/>
            <a:ext cx="8312077" cy="913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42900"/>
            <a:r>
              <a:rPr lang="en-US" sz="2700" b="1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Sample Budget: Match Not </a:t>
            </a:r>
            <a:r>
              <a:rPr lang="en-US" sz="2700" b="1" dirty="0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Required</a:t>
            </a:r>
            <a:r>
              <a:rPr lang="en-US" sz="2700" baseline="300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</a:rPr>
              <a:t>1 </a:t>
            </a:r>
            <a:r>
              <a:rPr lang="en-US" sz="2700" b="1" baseline="30000" dirty="0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 </a:t>
            </a:r>
            <a:r>
              <a:rPr lang="en-US" sz="1350" dirty="0">
                <a:solidFill>
                  <a:srgbClr val="FFFFFF"/>
                </a:solidFill>
                <a:latin typeface="Calibri" panose="020F0502020204030204"/>
                <a:cs typeface="Calibri"/>
              </a:rPr>
              <a:t> </a:t>
            </a:r>
          </a:p>
          <a:p>
            <a:pPr defTabSz="342900"/>
            <a:endParaRPr lang="en-US" sz="5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  <a:cs typeface="Arial"/>
            </a:endParaRPr>
          </a:p>
          <a:p>
            <a:pPr defTabSz="342900"/>
            <a:r>
              <a:rPr lang="en-US" sz="135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Arial"/>
              </a:rPr>
              <a:t>Cost Sharing/Match Required?: </a:t>
            </a:r>
            <a:r>
              <a:rPr lang="en-US" sz="1350" u="sng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Arial"/>
              </a:rPr>
              <a:t>No</a:t>
            </a:r>
            <a:r>
              <a:rPr lang="en-US" sz="135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Arial"/>
              </a:rPr>
              <a:t> </a:t>
            </a:r>
          </a:p>
          <a:p>
            <a:pPr algn="ctr" defTabSz="342900"/>
            <a:endParaRPr lang="en-US" sz="788" dirty="0">
              <a:solidFill>
                <a:srgbClr val="1F497D"/>
              </a:solidFill>
              <a:latin typeface="Calibri" panose="020F0502020204030204"/>
              <a:cs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3457" y="4624837"/>
            <a:ext cx="1545144" cy="50139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7519945" y="2113017"/>
            <a:ext cx="848174" cy="213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05" defTabSz="605150"/>
            <a:r>
              <a:rPr lang="en-US" sz="788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Section A</a:t>
            </a:r>
            <a:r>
              <a:rPr lang="en-US" sz="788" b="1" spc="-3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788" b="1" dirty="0" smtClean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Total</a:t>
            </a:r>
            <a:endParaRPr lang="en-US" sz="788" b="1" dirty="0">
              <a:solidFill>
                <a:srgbClr val="1F497D"/>
              </a:solidFill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25" name="Rectangle 24"/>
          <p:cNvSpPr/>
          <p:nvPr/>
        </p:nvSpPr>
        <p:spPr>
          <a:xfrm flipH="1">
            <a:off x="7547533" y="4271541"/>
            <a:ext cx="887344" cy="213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05" defTabSz="605150"/>
            <a:r>
              <a:rPr lang="en-US" sz="788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Section B</a:t>
            </a:r>
            <a:r>
              <a:rPr lang="en-US" sz="788" b="1" spc="-3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788" b="1" dirty="0" smtClean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Total</a:t>
            </a:r>
            <a:endParaRPr lang="en-US" sz="788" b="1" dirty="0">
              <a:solidFill>
                <a:srgbClr val="1F497D"/>
              </a:solidFill>
              <a:latin typeface="Arial Narrow" panose="020B0606020202030204" pitchFamily="34" charset="0"/>
              <a:cs typeface="Arial"/>
            </a:endParaRPr>
          </a:p>
        </p:txBody>
      </p:sp>
      <p:cxnSp>
        <p:nvCxnSpPr>
          <p:cNvPr id="26" name="Straight Arrow Connector 25"/>
          <p:cNvCxnSpPr>
            <a:stCxn id="28" idx="3"/>
          </p:cNvCxnSpPr>
          <p:nvPr/>
        </p:nvCxnSpPr>
        <p:spPr>
          <a:xfrm>
            <a:off x="6660239" y="1827246"/>
            <a:ext cx="480032" cy="28577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5820903" y="1601127"/>
            <a:ext cx="839336" cy="45223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800" b="1" dirty="0">
                <a:ln w="0"/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cs typeface="Arial"/>
              </a:rPr>
              <a:t>All totals in the circles </a:t>
            </a:r>
            <a:r>
              <a:rPr lang="en-US" sz="800" b="1" dirty="0" smtClean="0">
                <a:ln w="0"/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cs typeface="Arial"/>
              </a:rPr>
              <a:t>must </a:t>
            </a:r>
            <a:r>
              <a:rPr lang="en-US" sz="800" b="1" dirty="0">
                <a:ln w="0"/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cs typeface="Arial"/>
              </a:rPr>
              <a:t>match</a:t>
            </a:r>
            <a:endParaRPr lang="en-US" sz="800" b="1" dirty="0">
              <a:solidFill>
                <a:srgbClr val="5B9BD5">
                  <a:lumMod val="50000"/>
                </a:srgbClr>
              </a:solidFill>
              <a:latin typeface="Arial Narrow" panose="020B0606020202030204" pitchFamily="34" charset="0"/>
              <a:cs typeface="Arial"/>
            </a:endParaRPr>
          </a:p>
        </p:txBody>
      </p:sp>
      <p:cxnSp>
        <p:nvCxnSpPr>
          <p:cNvPr id="33" name="Straight Arrow Connector 32"/>
          <p:cNvCxnSpPr>
            <a:stCxn id="28" idx="1"/>
            <a:endCxn id="13" idx="0"/>
          </p:cNvCxnSpPr>
          <p:nvPr/>
        </p:nvCxnSpPr>
        <p:spPr>
          <a:xfrm flipH="1">
            <a:off x="5464561" y="1827246"/>
            <a:ext cx="356342" cy="28577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160367" y="1133487"/>
            <a:ext cx="932804" cy="53523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44" algn="ctr" defTabSz="342900"/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On row 1 input: </a:t>
            </a:r>
          </a:p>
          <a:p>
            <a:pPr marL="7144" algn="ctr" defTabSz="342900"/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FOA#</a:t>
            </a:r>
            <a:r>
              <a:rPr lang="en-US" sz="800" b="1" spc="-3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-</a:t>
            </a:r>
            <a:r>
              <a:rPr lang="en-US" sz="800" b="1" spc="-3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Federal</a:t>
            </a:r>
          </a:p>
          <a:p>
            <a:pPr marL="7144" algn="ctr" defTabSz="342900"/>
            <a:r>
              <a:rPr lang="en-US" sz="800" b="1" dirty="0">
                <a:solidFill>
                  <a:srgbClr val="1C6987"/>
                </a:solidFill>
                <a:latin typeface="Arial Narrow" panose="020B0606020202030204" pitchFamily="34" charset="0"/>
                <a:cs typeface="Arial"/>
              </a:rPr>
              <a:t>(e.g.</a:t>
            </a:r>
            <a:r>
              <a:rPr lang="en-US" sz="800" b="1" spc="-3" dirty="0">
                <a:solidFill>
                  <a:srgbClr val="1C6987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rgbClr val="1C6987"/>
                </a:solidFill>
                <a:latin typeface="Arial Narrow" panose="020B0606020202030204" pitchFamily="34" charset="0"/>
                <a:cs typeface="Arial"/>
              </a:rPr>
              <a:t>SM-18-005 –</a:t>
            </a:r>
            <a:r>
              <a:rPr lang="en-US" sz="800" b="1" spc="-3" dirty="0">
                <a:solidFill>
                  <a:srgbClr val="1C6987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rgbClr val="1C6987"/>
                </a:solidFill>
                <a:latin typeface="Arial Narrow" panose="020B0606020202030204" pitchFamily="34" charset="0"/>
                <a:cs typeface="Arial"/>
              </a:rPr>
              <a:t>Federal)</a:t>
            </a:r>
          </a:p>
        </p:txBody>
      </p:sp>
      <p:cxnSp>
        <p:nvCxnSpPr>
          <p:cNvPr id="29" name="Straight Arrow Connector 28"/>
          <p:cNvCxnSpPr>
            <a:stCxn id="27" idx="3"/>
          </p:cNvCxnSpPr>
          <p:nvPr/>
        </p:nvCxnSpPr>
        <p:spPr>
          <a:xfrm>
            <a:off x="1093171" y="1401103"/>
            <a:ext cx="265476" cy="20002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2828276" y="772554"/>
            <a:ext cx="932804" cy="39456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800" b="1" dirty="0"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cs typeface="Arial"/>
              </a:rPr>
              <a:t>Enter the </a:t>
            </a: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CFDA # </a:t>
            </a:r>
            <a:r>
              <a:rPr lang="en-US" sz="800" b="1" dirty="0"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cs typeface="Arial"/>
              </a:rPr>
              <a:t>from the 1st page of the FOA</a:t>
            </a:r>
          </a:p>
        </p:txBody>
      </p:sp>
      <p:cxnSp>
        <p:nvCxnSpPr>
          <p:cNvPr id="31" name="Straight Arrow Connector 30"/>
          <p:cNvCxnSpPr>
            <a:stCxn id="30" idx="2"/>
          </p:cNvCxnSpPr>
          <p:nvPr/>
        </p:nvCxnSpPr>
        <p:spPr>
          <a:xfrm flipH="1">
            <a:off x="2910178" y="1167116"/>
            <a:ext cx="384500" cy="43401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5346025" y="738925"/>
            <a:ext cx="932804" cy="39456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800" b="1" dirty="0"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cs typeface="Arial"/>
              </a:rPr>
              <a:t>Complete only this column </a:t>
            </a: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Federal (e)</a:t>
            </a:r>
          </a:p>
        </p:txBody>
      </p:sp>
      <p:cxnSp>
        <p:nvCxnSpPr>
          <p:cNvPr id="36" name="Straight Arrow Connector 35"/>
          <p:cNvCxnSpPr>
            <a:stCxn id="35" idx="2"/>
          </p:cNvCxnSpPr>
          <p:nvPr/>
        </p:nvCxnSpPr>
        <p:spPr>
          <a:xfrm flipH="1">
            <a:off x="5582116" y="1133487"/>
            <a:ext cx="230311" cy="3258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7710785" y="779011"/>
            <a:ext cx="1051180" cy="68158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800" b="1" kern="0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Use the </a:t>
            </a:r>
            <a:r>
              <a:rPr lang="en-US" sz="800" b="1" kern="0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”New or Revised Budget” </a:t>
            </a:r>
            <a:r>
              <a:rPr lang="en-US" sz="800" b="1" kern="0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section </a:t>
            </a:r>
            <a:r>
              <a:rPr lang="en-US" sz="800" b="1" kern="0" dirty="0" smtClean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for </a:t>
            </a:r>
            <a:r>
              <a:rPr lang="en-US" sz="800" b="1" kern="0" dirty="0" smtClean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Continuation Application</a:t>
            </a:r>
            <a:endParaRPr lang="en-US" sz="1400" kern="0" dirty="0">
              <a:solidFill>
                <a:srgbClr val="FF0000"/>
              </a:solidFill>
              <a:cs typeface="Arial"/>
            </a:endParaRPr>
          </a:p>
        </p:txBody>
      </p:sp>
      <p:cxnSp>
        <p:nvCxnSpPr>
          <p:cNvPr id="39" name="Straight Arrow Connector 38"/>
          <p:cNvCxnSpPr>
            <a:stCxn id="38" idx="1"/>
          </p:cNvCxnSpPr>
          <p:nvPr/>
        </p:nvCxnSpPr>
        <p:spPr>
          <a:xfrm flipH="1">
            <a:off x="6804421" y="1119804"/>
            <a:ext cx="906364" cy="13580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7796463" y="2862467"/>
            <a:ext cx="741611" cy="8604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405" algn="ctr" defTabSz="605150"/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Note: </a:t>
            </a:r>
          </a:p>
          <a:p>
            <a:pPr marL="8405" algn="ctr" defTabSz="605150"/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Section A</a:t>
            </a:r>
            <a:r>
              <a:rPr lang="en-US" sz="800" b="1" spc="-3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 smtClean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Total</a:t>
            </a:r>
            <a:endParaRPr lang="en-US" sz="800" b="1" dirty="0">
              <a:solidFill>
                <a:srgbClr val="1F497D"/>
              </a:solidFill>
              <a:latin typeface="Arial Narrow" panose="020B0606020202030204" pitchFamily="34" charset="0"/>
              <a:cs typeface="Arial"/>
            </a:endParaRPr>
          </a:p>
          <a:p>
            <a:pPr marL="8405" algn="ctr" defTabSz="605150"/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must</a:t>
            </a:r>
            <a:r>
              <a:rPr lang="en-US" sz="800" b="1" spc="-3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equal </a:t>
            </a:r>
          </a:p>
          <a:p>
            <a:pPr marL="8405" algn="ctr" defTabSz="605150"/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Section B</a:t>
            </a:r>
            <a:r>
              <a:rPr lang="en-US" sz="800" b="1" spc="-3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 smtClean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Total</a:t>
            </a:r>
            <a:endParaRPr lang="en-US" sz="800" b="1" dirty="0">
              <a:solidFill>
                <a:srgbClr val="1F497D"/>
              </a:solidFill>
              <a:latin typeface="Arial Narrow" panose="020B0606020202030204" pitchFamily="34" charset="0"/>
              <a:cs typeface="Arial"/>
            </a:endParaRPr>
          </a:p>
        </p:txBody>
      </p:sp>
      <p:cxnSp>
        <p:nvCxnSpPr>
          <p:cNvPr id="46" name="Straight Arrow Connector 45"/>
          <p:cNvCxnSpPr>
            <a:stCxn id="45" idx="0"/>
          </p:cNvCxnSpPr>
          <p:nvPr/>
        </p:nvCxnSpPr>
        <p:spPr>
          <a:xfrm flipH="1" flipV="1">
            <a:off x="7583457" y="2312759"/>
            <a:ext cx="583812" cy="54970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5" idx="2"/>
          </p:cNvCxnSpPr>
          <p:nvPr/>
        </p:nvCxnSpPr>
        <p:spPr>
          <a:xfrm flipH="1">
            <a:off x="7583457" y="3722898"/>
            <a:ext cx="583812" cy="53499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233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9914" t="25446" r="17839" b="22308"/>
          <a:stretch/>
        </p:blipFill>
        <p:spPr>
          <a:xfrm>
            <a:off x="1245795" y="759833"/>
            <a:ext cx="6380958" cy="38551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Oval 4"/>
          <p:cNvSpPr/>
          <p:nvPr/>
        </p:nvSpPr>
        <p:spPr>
          <a:xfrm>
            <a:off x="2835559" y="2200945"/>
            <a:ext cx="666012" cy="150735"/>
          </a:xfrm>
          <a:prstGeom prst="ellipse">
            <a:avLst/>
          </a:prstGeom>
          <a:noFill/>
          <a:ln w="381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013">
              <a:solidFill>
                <a:prstClr val="white"/>
              </a:solidFill>
              <a:latin typeface="Calibri" panose="020F0502020204030204"/>
              <a:cs typeface="Arial"/>
            </a:endParaRPr>
          </a:p>
        </p:txBody>
      </p:sp>
      <p:sp>
        <p:nvSpPr>
          <p:cNvPr id="6" name="Oval 5"/>
          <p:cNvSpPr/>
          <p:nvPr/>
        </p:nvSpPr>
        <p:spPr>
          <a:xfrm>
            <a:off x="2822245" y="2530055"/>
            <a:ext cx="665006" cy="197348"/>
          </a:xfrm>
          <a:prstGeom prst="ellipse">
            <a:avLst/>
          </a:prstGeom>
          <a:noFill/>
          <a:ln w="381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013">
              <a:solidFill>
                <a:prstClr val="white"/>
              </a:solidFill>
              <a:latin typeface="Calibri" panose="020F0502020204030204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91221" y="846669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/>
            <a:endParaRPr lang="en-US" sz="1013" dirty="0">
              <a:solidFill>
                <a:prstClr val="black"/>
              </a:solidFill>
              <a:latin typeface="Calibri" panose="020F0502020204030204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8321" y="25260"/>
            <a:ext cx="7818120" cy="807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42900"/>
            <a:r>
              <a:rPr lang="en-US" sz="2700" b="1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</a:rPr>
              <a:t>Sample Budget: Match Not Required</a:t>
            </a:r>
            <a:r>
              <a:rPr lang="en-US" sz="2700" b="1" baseline="300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</a:rPr>
              <a:t> </a:t>
            </a:r>
            <a:r>
              <a:rPr lang="en-US" sz="1350" dirty="0">
                <a:solidFill>
                  <a:srgbClr val="FFFFFF"/>
                </a:solidFill>
                <a:cs typeface="Calibri"/>
              </a:rPr>
              <a:t> </a:t>
            </a:r>
          </a:p>
          <a:p>
            <a:pPr defTabSz="342900"/>
            <a:endParaRPr lang="en-US" sz="6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  <a:cs typeface="Arial"/>
            </a:endParaRPr>
          </a:p>
          <a:p>
            <a:pPr defTabSz="342900"/>
            <a:r>
              <a:rPr lang="en-US" sz="135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Arial"/>
              </a:rPr>
              <a:t>Cost Sharing/Match Required?: </a:t>
            </a:r>
            <a:r>
              <a:rPr lang="en-US" sz="1350" u="sng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Arial"/>
              </a:rPr>
              <a:t>No</a:t>
            </a:r>
            <a:r>
              <a:rPr lang="en-US" sz="135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Arial"/>
              </a:rPr>
              <a:t> </a:t>
            </a:r>
            <a:endParaRPr lang="en-US" sz="788" dirty="0">
              <a:solidFill>
                <a:srgbClr val="1F497D"/>
              </a:solidFill>
              <a:latin typeface="Calibri" panose="020F0502020204030204"/>
              <a:cs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524681" y="520450"/>
            <a:ext cx="1253490" cy="44399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800" b="1" dirty="0">
                <a:ln w="0"/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Section C is not applicable</a:t>
            </a:r>
            <a:endParaRPr lang="en-US" sz="800" b="1" dirty="0">
              <a:ln w="0"/>
              <a:solidFill>
                <a:srgbClr val="5B9BD5">
                  <a:lumMod val="50000"/>
                </a:srgbClr>
              </a:solidFill>
              <a:latin typeface="Arial Narrow" panose="020B0606020202030204" pitchFamily="34" charset="0"/>
              <a:cs typeface="Arial"/>
            </a:endParaRPr>
          </a:p>
          <a:p>
            <a:pPr algn="ctr" defTabSz="342900"/>
            <a:r>
              <a:rPr lang="en-US" sz="800" b="1" dirty="0">
                <a:ln w="0"/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cs typeface="Arial"/>
              </a:rPr>
              <a:t>(match not required)</a:t>
            </a:r>
          </a:p>
        </p:txBody>
      </p:sp>
      <p:cxnSp>
        <p:nvCxnSpPr>
          <p:cNvPr id="20" name="Straight Arrow Connector 19"/>
          <p:cNvCxnSpPr>
            <a:cxnSpLocks/>
            <a:stCxn id="19" idx="1"/>
          </p:cNvCxnSpPr>
          <p:nvPr/>
        </p:nvCxnSpPr>
        <p:spPr>
          <a:xfrm flipH="1">
            <a:off x="5277395" y="742449"/>
            <a:ext cx="247286" cy="10422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2514600" y="1567746"/>
            <a:ext cx="1119068" cy="40426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5150">
              <a:defRPr/>
            </a:pPr>
            <a:r>
              <a:rPr lang="en-US" sz="800" b="1" dirty="0">
                <a:ln w="0"/>
                <a:solidFill>
                  <a:srgbClr val="002060"/>
                </a:solidFill>
                <a:latin typeface="Arial Narrow" panose="020B0606020202030204" pitchFamily="34" charset="0"/>
                <a:cs typeface="Arial"/>
              </a:rPr>
              <a:t>All totals in the circles should match</a:t>
            </a:r>
          </a:p>
          <a:p>
            <a:pPr algn="ctr" defTabSz="605150">
              <a:defRPr/>
            </a:pPr>
            <a:r>
              <a:rPr lang="en-US" sz="800" b="1" dirty="0">
                <a:ln w="0"/>
                <a:solidFill>
                  <a:srgbClr val="002060"/>
                </a:solidFill>
                <a:latin typeface="Arial Narrow" panose="020B0606020202030204" pitchFamily="34" charset="0"/>
                <a:cs typeface="Arial"/>
              </a:rPr>
              <a:t> (sections </a:t>
            </a:r>
            <a:r>
              <a:rPr lang="en-US" sz="800" b="1" dirty="0">
                <a:ln w="0"/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A, B, D</a:t>
            </a:r>
            <a:r>
              <a:rPr lang="en-US" sz="800" b="1" dirty="0">
                <a:ln w="0"/>
                <a:solidFill>
                  <a:srgbClr val="002060"/>
                </a:solidFill>
                <a:latin typeface="Arial Narrow" panose="020B0606020202030204" pitchFamily="34" charset="0"/>
                <a:cs typeface="Arial"/>
              </a:rPr>
              <a:t>)</a:t>
            </a:r>
            <a:r>
              <a:rPr lang="en-US" sz="800" baseline="30000" dirty="0">
                <a:solidFill>
                  <a:srgbClr val="002060"/>
                </a:solidFill>
                <a:cs typeface="Arial"/>
              </a:rPr>
              <a:t> </a:t>
            </a:r>
            <a:r>
              <a:rPr lang="en-US" sz="800" b="1" baseline="30000" dirty="0">
                <a:ln w="0"/>
                <a:solidFill>
                  <a:srgbClr val="002060"/>
                </a:solidFill>
                <a:latin typeface="Arial Narrow" panose="020B0606020202030204" pitchFamily="34" charset="0"/>
                <a:cs typeface="Arial"/>
              </a:rPr>
              <a:t>2</a:t>
            </a:r>
          </a:p>
        </p:txBody>
      </p:sp>
      <p:cxnSp>
        <p:nvCxnSpPr>
          <p:cNvPr id="34" name="Elbow Connector 33"/>
          <p:cNvCxnSpPr>
            <a:stCxn id="26" idx="1"/>
          </p:cNvCxnSpPr>
          <p:nvPr/>
        </p:nvCxnSpPr>
        <p:spPr>
          <a:xfrm rot="10800000" flipH="1" flipV="1">
            <a:off x="2514599" y="1769877"/>
            <a:ext cx="307645" cy="523446"/>
          </a:xfrm>
          <a:prstGeom prst="bentConnector4">
            <a:avLst>
              <a:gd name="adj1" fmla="val -31845"/>
              <a:gd name="adj2" fmla="val 95927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51DB48-E979-CB4B-B802-DE268E2FBC44}"/>
              </a:ext>
            </a:extLst>
          </p:cNvPr>
          <p:cNvSpPr/>
          <p:nvPr/>
        </p:nvSpPr>
        <p:spPr>
          <a:xfrm>
            <a:off x="7768188" y="1567746"/>
            <a:ext cx="1187126" cy="106098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800" b="1" dirty="0">
                <a:ln w="0"/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cs typeface="Arial"/>
              </a:rPr>
              <a:t>Section D is for the </a:t>
            </a:r>
            <a:r>
              <a:rPr lang="en-US" sz="800" b="1" dirty="0" smtClean="0">
                <a:ln w="0"/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Continuation year </a:t>
            </a:r>
            <a:r>
              <a:rPr lang="en-US" sz="800" b="1" dirty="0">
                <a:ln w="0"/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federal</a:t>
            </a:r>
            <a:r>
              <a:rPr lang="en-US" sz="800" b="1" dirty="0">
                <a:ln w="0"/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 smtClean="0">
                <a:ln w="0"/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cs typeface="Arial"/>
              </a:rPr>
              <a:t>funding </a:t>
            </a:r>
            <a:r>
              <a:rPr lang="en-US" sz="800" b="1" dirty="0">
                <a:ln w="0"/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cs typeface="Arial"/>
              </a:rPr>
              <a:t>only </a:t>
            </a:r>
          </a:p>
          <a:p>
            <a:pPr algn="ctr" defTabSz="342900"/>
            <a:r>
              <a:rPr lang="en-US" sz="800" b="1" dirty="0">
                <a:ln w="0"/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cs typeface="Arial"/>
              </a:rPr>
              <a:t>(match not required).</a:t>
            </a:r>
          </a:p>
          <a:p>
            <a:pPr algn="ctr" defTabSz="342900"/>
            <a:endParaRPr lang="en-US" sz="800" b="1" dirty="0" smtClean="0">
              <a:solidFill>
                <a:srgbClr val="5B9BD5">
                  <a:lumMod val="50000"/>
                </a:srgbClr>
              </a:solidFill>
              <a:latin typeface="Arial Narrow" panose="020B0606020202030204" pitchFamily="34" charset="0"/>
              <a:cs typeface="Arial"/>
            </a:endParaRPr>
          </a:p>
          <a:p>
            <a:pPr algn="ctr" defTabSz="342900"/>
            <a:r>
              <a:rPr lang="en-US" sz="800" b="1" dirty="0" smtClean="0"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cs typeface="Arial"/>
              </a:rPr>
              <a:t>Show funds allocation </a:t>
            </a: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per </a:t>
            </a:r>
            <a:r>
              <a:rPr lang="en-US" sz="8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quarter</a:t>
            </a:r>
            <a:r>
              <a:rPr lang="en-US" sz="800" b="1" dirty="0">
                <a:ln w="0"/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cs typeface="Arial"/>
              </a:rPr>
              <a:t>.</a:t>
            </a:r>
            <a:endParaRPr lang="en-US" sz="800" b="1" dirty="0">
              <a:solidFill>
                <a:srgbClr val="5B9BD5">
                  <a:lumMod val="50000"/>
                </a:srgbClr>
              </a:solidFill>
              <a:latin typeface="Arial Narrow" panose="020B0606020202030204" pitchFamily="34" charset="0"/>
              <a:cs typeface="Arial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589179F-C0DF-E247-A6FB-7F4CE1E4E4F6}"/>
              </a:ext>
            </a:extLst>
          </p:cNvPr>
          <p:cNvCxnSpPr>
            <a:cxnSpLocks/>
          </p:cNvCxnSpPr>
          <p:nvPr/>
        </p:nvCxnSpPr>
        <p:spPr>
          <a:xfrm flipH="1">
            <a:off x="5311262" y="1972007"/>
            <a:ext cx="2456927" cy="373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>
            <a:extLst>
              <a:ext uri="{FF2B5EF4-FFF2-40B4-BE49-F238E27FC236}">
                <a16:creationId xmlns:a16="http://schemas.microsoft.com/office/drawing/2014/main" id="{F1452203-54F0-7846-ABBF-4660646B9F0A}"/>
              </a:ext>
            </a:extLst>
          </p:cNvPr>
          <p:cNvCxnSpPr>
            <a:cxnSpLocks/>
            <a:endCxn id="6" idx="2"/>
          </p:cNvCxnSpPr>
          <p:nvPr/>
        </p:nvCxnSpPr>
        <p:spPr>
          <a:xfrm rot="16200000" flipH="1">
            <a:off x="2500718" y="2307202"/>
            <a:ext cx="335406" cy="307647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DB1BF04D-9516-F44C-AE93-9329565986F0}"/>
              </a:ext>
            </a:extLst>
          </p:cNvPr>
          <p:cNvSpPr/>
          <p:nvPr/>
        </p:nvSpPr>
        <p:spPr>
          <a:xfrm>
            <a:off x="3633668" y="4109399"/>
            <a:ext cx="663540" cy="39856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800" b="1" dirty="0"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cs typeface="Arial"/>
              </a:rPr>
              <a:t>Section F is optional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C5281921-0F71-4743-A706-01ACDCC01714}"/>
              </a:ext>
            </a:extLst>
          </p:cNvPr>
          <p:cNvSpPr/>
          <p:nvPr/>
        </p:nvSpPr>
        <p:spPr>
          <a:xfrm>
            <a:off x="3856383" y="3235715"/>
            <a:ext cx="3625794" cy="6683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5150"/>
            <a:r>
              <a:rPr lang="en-US" sz="10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Do not fill out for the Continuation application</a:t>
            </a:r>
          </a:p>
        </p:txBody>
      </p:sp>
    </p:spTree>
    <p:extLst>
      <p:ext uri="{BB962C8B-B14F-4D97-AF65-F5344CB8AC3E}">
        <p14:creationId xmlns:p14="http://schemas.microsoft.com/office/powerpoint/2010/main" val="257776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4817" b="21175"/>
          <a:stretch/>
        </p:blipFill>
        <p:spPr>
          <a:xfrm>
            <a:off x="900087" y="731225"/>
            <a:ext cx="7193123" cy="3826167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8005359" y="2122777"/>
            <a:ext cx="848174" cy="213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05" defTabSz="605150"/>
            <a:r>
              <a:rPr lang="en-US" sz="788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Section A</a:t>
            </a:r>
            <a:r>
              <a:rPr lang="en-US" sz="788" b="1" spc="-3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788" b="1" dirty="0" smtClean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Total</a:t>
            </a:r>
            <a:endParaRPr lang="en-US" sz="788" b="1" dirty="0">
              <a:solidFill>
                <a:srgbClr val="1F497D"/>
              </a:solidFill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 flipH="1">
            <a:off x="8029823" y="4217438"/>
            <a:ext cx="887344" cy="213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05" defTabSz="605150"/>
            <a:r>
              <a:rPr lang="en-US" sz="788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Section B</a:t>
            </a:r>
            <a:r>
              <a:rPr lang="en-US" sz="788" b="1" spc="-3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788" b="1" dirty="0" smtClean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Total</a:t>
            </a:r>
            <a:endParaRPr lang="en-US" sz="788" b="1" dirty="0">
              <a:solidFill>
                <a:srgbClr val="1F497D"/>
              </a:solidFill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64713" y="-8507"/>
            <a:ext cx="8673560" cy="104361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342900"/>
            <a:r>
              <a:rPr lang="en-US" sz="2700" b="1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</a:rPr>
              <a:t>Sample Budget: Match </a:t>
            </a:r>
            <a:r>
              <a:rPr lang="en-US" sz="2700" b="1" dirty="0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</a:rPr>
              <a:t>Required</a:t>
            </a:r>
            <a:r>
              <a:rPr lang="en-US" sz="2700" baseline="30000" dirty="0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</a:rPr>
              <a:t>1 </a:t>
            </a:r>
            <a:r>
              <a:rPr lang="en-US" sz="2700" dirty="0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</a:rPr>
              <a:t>(Yes)</a:t>
            </a:r>
            <a:r>
              <a:rPr lang="en-US" sz="1350" dirty="0">
                <a:solidFill>
                  <a:srgbClr val="FFFFFF"/>
                </a:solidFill>
                <a:cs typeface="Calibri"/>
              </a:rPr>
              <a:t> </a:t>
            </a:r>
          </a:p>
          <a:p>
            <a:pPr defTabSz="605150"/>
            <a:endParaRPr lang="en-US" sz="5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  <a:p>
            <a:pPr defTabSz="605150"/>
            <a:endParaRPr lang="en-US" sz="6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  <a:p>
            <a:pPr defTabSz="605150"/>
            <a:r>
              <a:rPr lang="en-US" sz="119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Cost </a:t>
            </a:r>
            <a:r>
              <a:rPr lang="en-US" sz="119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Sharing/Match Required?: </a:t>
            </a:r>
            <a:r>
              <a:rPr lang="en-US" sz="1191" u="sng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Yes</a:t>
            </a:r>
            <a:r>
              <a:rPr lang="en-US" sz="119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  </a:t>
            </a:r>
          </a:p>
          <a:p>
            <a:pPr defTabSz="605150"/>
            <a:r>
              <a:rPr lang="en-US" sz="1191" dirty="0">
                <a:ln w="0"/>
                <a:solidFill>
                  <a:srgbClr val="1F497D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(Match Ratio is </a:t>
            </a:r>
            <a:r>
              <a:rPr lang="en-US" sz="1191" dirty="0" smtClean="0">
                <a:ln w="0"/>
                <a:solidFill>
                  <a:srgbClr val="1F497D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3:1)</a:t>
            </a:r>
            <a:r>
              <a:rPr lang="en-US" sz="1191" baseline="30000" dirty="0" smtClean="0">
                <a:ln w="0"/>
                <a:solidFill>
                  <a:srgbClr val="1F497D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2</a:t>
            </a:r>
            <a:r>
              <a:rPr lang="en-US" sz="1191" dirty="0" smtClean="0">
                <a:ln w="0"/>
                <a:solidFill>
                  <a:srgbClr val="1F497D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 </a:t>
            </a:r>
            <a:endParaRPr lang="en-US" sz="1191" dirty="0">
              <a:solidFill>
                <a:srgbClr val="1F497D"/>
              </a:solidFill>
              <a:latin typeface="Calibri"/>
              <a:cs typeface="Arial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7245036" y="2113823"/>
            <a:ext cx="824109" cy="257798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5150"/>
            <a:endParaRPr lang="en-US" sz="1191">
              <a:solidFill>
                <a:prstClr val="white"/>
              </a:solidFill>
              <a:latin typeface="Calibri"/>
              <a:cs typeface="Arial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7245036" y="4193379"/>
            <a:ext cx="848174" cy="245595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5150"/>
            <a:endParaRPr lang="en-US" sz="1191">
              <a:solidFill>
                <a:prstClr val="white"/>
              </a:solidFill>
              <a:latin typeface="Calibri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6858" y="4628394"/>
            <a:ext cx="1542422" cy="499915"/>
          </a:xfrm>
          <a:prstGeom prst="rect">
            <a:avLst/>
          </a:prstGeom>
        </p:spPr>
      </p:pic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04B4995A-F306-A345-9E40-5447B29FB68B}"/>
              </a:ext>
            </a:extLst>
          </p:cNvPr>
          <p:cNvSpPr/>
          <p:nvPr/>
        </p:nvSpPr>
        <p:spPr>
          <a:xfrm>
            <a:off x="2689878" y="714744"/>
            <a:ext cx="932804" cy="39456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800" b="1" dirty="0"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cs typeface="Arial"/>
              </a:rPr>
              <a:t>Enter the </a:t>
            </a: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CFDA # </a:t>
            </a:r>
            <a:r>
              <a:rPr lang="en-US" sz="800" b="1" dirty="0"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cs typeface="Arial"/>
              </a:rPr>
              <a:t>from the 1st page of the FOA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E8E6338-D809-604D-BBC3-442272A1DAA5}"/>
              </a:ext>
            </a:extLst>
          </p:cNvPr>
          <p:cNvCxnSpPr>
            <a:stCxn id="34" idx="2"/>
          </p:cNvCxnSpPr>
          <p:nvPr/>
        </p:nvCxnSpPr>
        <p:spPr>
          <a:xfrm flipH="1">
            <a:off x="2771780" y="1109306"/>
            <a:ext cx="384500" cy="43401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61DB738E-2F89-F84C-80AA-103866A741AA}"/>
              </a:ext>
            </a:extLst>
          </p:cNvPr>
          <p:cNvSpPr/>
          <p:nvPr/>
        </p:nvSpPr>
        <p:spPr>
          <a:xfrm>
            <a:off x="70239" y="1095249"/>
            <a:ext cx="932804" cy="53523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44" algn="ctr" defTabSz="342900"/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On row 1 input: </a:t>
            </a:r>
          </a:p>
          <a:p>
            <a:pPr marL="7144" algn="ctr" defTabSz="342900"/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FOA#</a:t>
            </a:r>
            <a:r>
              <a:rPr lang="en-US" sz="800" b="1" spc="-3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-</a:t>
            </a:r>
            <a:r>
              <a:rPr lang="en-US" sz="800" b="1" spc="-3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Federal</a:t>
            </a:r>
          </a:p>
          <a:p>
            <a:pPr marL="7144" algn="ctr" defTabSz="342900"/>
            <a:r>
              <a:rPr lang="en-US" sz="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/>
              </a:rPr>
              <a:t>(e.g.</a:t>
            </a:r>
            <a:r>
              <a:rPr lang="en-US" sz="800" b="1" spc="-3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/>
              </a:rPr>
              <a:t>SM-18-005 –</a:t>
            </a:r>
            <a:r>
              <a:rPr lang="en-US" sz="800" b="1" spc="-3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/>
              </a:rPr>
              <a:t>Federal)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EA5FDAE-66C6-F74D-AD69-DE350C2F76E0}"/>
              </a:ext>
            </a:extLst>
          </p:cNvPr>
          <p:cNvCxnSpPr>
            <a:cxnSpLocks/>
            <a:stCxn id="37" idx="3"/>
          </p:cNvCxnSpPr>
          <p:nvPr/>
        </p:nvCxnSpPr>
        <p:spPr>
          <a:xfrm>
            <a:off x="1003043" y="1362865"/>
            <a:ext cx="229933" cy="18045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8F833E52-C24A-F243-89C5-054C451A13AA}"/>
              </a:ext>
            </a:extLst>
          </p:cNvPr>
          <p:cNvSpPr/>
          <p:nvPr/>
        </p:nvSpPr>
        <p:spPr>
          <a:xfrm>
            <a:off x="1665972" y="1866754"/>
            <a:ext cx="1105807" cy="50486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405" algn="ctr" defTabSz="605150"/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On row 2 input:</a:t>
            </a:r>
          </a:p>
          <a:p>
            <a:pPr marL="8405" algn="ctr" defTabSz="605150"/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FOA#</a:t>
            </a:r>
            <a:r>
              <a:rPr lang="en-US" sz="800" b="1" spc="-3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-</a:t>
            </a:r>
            <a:r>
              <a:rPr lang="en-US" sz="800" b="1" spc="-3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Non-Federal</a:t>
            </a:r>
            <a:endParaRPr lang="en-US" sz="800" b="1" dirty="0">
              <a:solidFill>
                <a:prstClr val="black"/>
              </a:solidFill>
              <a:latin typeface="Arial Narrow" panose="020B0606020202030204" pitchFamily="34" charset="0"/>
              <a:cs typeface="Arial"/>
            </a:endParaRPr>
          </a:p>
          <a:p>
            <a:pPr marL="8405" algn="ctr" defTabSz="605150"/>
            <a:r>
              <a:rPr lang="en-US" sz="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/>
              </a:rPr>
              <a:t>(e.g.</a:t>
            </a:r>
            <a:r>
              <a:rPr lang="en-US" sz="800" b="1" spc="-3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/>
              </a:rPr>
              <a:t>SM-18-005 -</a:t>
            </a:r>
            <a:r>
              <a:rPr lang="en-US" sz="800" b="1" spc="-3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/>
              </a:rPr>
              <a:t>Non-Federal)</a:t>
            </a:r>
          </a:p>
        </p:txBody>
      </p:sp>
      <p:cxnSp>
        <p:nvCxnSpPr>
          <p:cNvPr id="46" name="Elbow Connector 45">
            <a:extLst>
              <a:ext uri="{FF2B5EF4-FFF2-40B4-BE49-F238E27FC236}">
                <a16:creationId xmlns:a16="http://schemas.microsoft.com/office/drawing/2014/main" id="{1CA503B4-F7B5-5149-9A27-1991718B7DB4}"/>
              </a:ext>
            </a:extLst>
          </p:cNvPr>
          <p:cNvCxnSpPr>
            <a:cxnSpLocks/>
            <a:stCxn id="40" idx="1"/>
          </p:cNvCxnSpPr>
          <p:nvPr/>
        </p:nvCxnSpPr>
        <p:spPr>
          <a:xfrm rot="10800000">
            <a:off x="1512712" y="1768804"/>
            <a:ext cx="153261" cy="350384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65817ED6-A0E0-D44C-9F3C-67C90D64CEA9}"/>
              </a:ext>
            </a:extLst>
          </p:cNvPr>
          <p:cNvSpPr/>
          <p:nvPr/>
        </p:nvSpPr>
        <p:spPr>
          <a:xfrm>
            <a:off x="3699029" y="1464004"/>
            <a:ext cx="1326902" cy="64981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405" marR="3362" algn="ctr" defTabSz="605150"/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Use the</a:t>
            </a:r>
            <a:r>
              <a:rPr lang="en-US" sz="800" b="1" spc="-3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first</a:t>
            </a:r>
            <a:r>
              <a:rPr lang="en-US" sz="800" b="1" spc="-3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row only (Line 1) </a:t>
            </a:r>
            <a:r>
              <a:rPr lang="en-US" sz="800" b="1" dirty="0" smtClean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 to </a:t>
            </a:r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report Total</a:t>
            </a:r>
            <a:r>
              <a:rPr lang="en-US" sz="800" b="1" spc="-3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Federal</a:t>
            </a:r>
            <a:r>
              <a:rPr lang="en-US" sz="800" b="1" dirty="0">
                <a:solidFill>
                  <a:prstClr val="black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Funds</a:t>
            </a:r>
            <a:r>
              <a:rPr lang="en-US" sz="800" b="1" dirty="0">
                <a:solidFill>
                  <a:prstClr val="black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/>
              </a:rPr>
              <a:t>requested </a:t>
            </a:r>
            <a:r>
              <a:rPr lang="en-US" sz="800" b="1" dirty="0" smtClean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for</a:t>
            </a:r>
            <a:r>
              <a:rPr lang="en-US" sz="800" b="1" spc="-3" dirty="0" smtClean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the </a:t>
            </a:r>
            <a:r>
              <a:rPr lang="en-US" sz="8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Continuation </a:t>
            </a: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Year</a:t>
            </a:r>
            <a:r>
              <a:rPr lang="en-US" sz="800" b="1" dirty="0">
                <a:solidFill>
                  <a:prstClr val="black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of</a:t>
            </a:r>
            <a:r>
              <a:rPr lang="en-US" sz="800" b="1" spc="-3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project only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EAEA85FA-2EEC-DA49-B07A-34AC973D62F2}"/>
              </a:ext>
            </a:extLst>
          </p:cNvPr>
          <p:cNvCxnSpPr>
            <a:cxnSpLocks/>
            <a:stCxn id="49" idx="3"/>
          </p:cNvCxnSpPr>
          <p:nvPr/>
        </p:nvCxnSpPr>
        <p:spPr>
          <a:xfrm flipV="1">
            <a:off x="5025931" y="1630481"/>
            <a:ext cx="404993" cy="15843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394D25F5-3577-EC48-9413-4A1B75A6C94D}"/>
              </a:ext>
            </a:extLst>
          </p:cNvPr>
          <p:cNvSpPr/>
          <p:nvPr/>
        </p:nvSpPr>
        <p:spPr>
          <a:xfrm>
            <a:off x="6297342" y="381934"/>
            <a:ext cx="1093728" cy="75452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405" marR="3362" algn="ctr" defTabSz="605150"/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Use the</a:t>
            </a:r>
            <a:r>
              <a:rPr lang="en-US" sz="800" b="1" spc="-3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second row only (Line 2) to report Total</a:t>
            </a:r>
            <a:r>
              <a:rPr lang="en-US" sz="800" b="1" spc="-3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Non-Federal </a:t>
            </a:r>
            <a:r>
              <a:rPr lang="en-US" sz="8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Match</a:t>
            </a:r>
            <a:r>
              <a:rPr lang="en-US" sz="800" b="1" baseline="30000" dirty="0" smtClean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3</a:t>
            </a:r>
            <a:r>
              <a:rPr lang="en-US" sz="8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for the </a:t>
            </a:r>
            <a:r>
              <a:rPr lang="en-US" sz="8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Continuation </a:t>
            </a: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Year</a:t>
            </a:r>
            <a:r>
              <a:rPr lang="en-US" sz="800" b="1" dirty="0">
                <a:solidFill>
                  <a:prstClr val="black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of project </a:t>
            </a:r>
            <a:r>
              <a:rPr lang="en-US" sz="800" b="1" dirty="0" smtClean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only</a:t>
            </a:r>
            <a:endParaRPr lang="en-US" sz="800" b="1" baseline="30000" dirty="0">
              <a:solidFill>
                <a:srgbClr val="1F497D"/>
              </a:solidFill>
              <a:latin typeface="Arial Narrow" panose="020B0606020202030204" pitchFamily="34" charset="0"/>
              <a:cs typeface="Arial"/>
            </a:endParaRP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67C9BB23-AEDD-7F42-9E2B-7AE65CBECDE4}"/>
              </a:ext>
            </a:extLst>
          </p:cNvPr>
          <p:cNvCxnSpPr>
            <a:cxnSpLocks/>
          </p:cNvCxnSpPr>
          <p:nvPr/>
        </p:nvCxnSpPr>
        <p:spPr>
          <a:xfrm flipH="1">
            <a:off x="6985964" y="1144252"/>
            <a:ext cx="142351" cy="56934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1CADD10F-4BFD-BD42-9CD7-A6D62B9FB737}"/>
              </a:ext>
            </a:extLst>
          </p:cNvPr>
          <p:cNvSpPr/>
          <p:nvPr/>
        </p:nvSpPr>
        <p:spPr>
          <a:xfrm>
            <a:off x="8093210" y="607083"/>
            <a:ext cx="911868" cy="102339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5150"/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Use the </a:t>
            </a: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”New or Revised Budget” </a:t>
            </a:r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section</a:t>
            </a: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for </a:t>
            </a:r>
            <a:r>
              <a:rPr lang="en-US" sz="8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Continuation Application</a:t>
            </a:r>
            <a:endParaRPr lang="en-US" sz="1400" dirty="0">
              <a:solidFill>
                <a:srgbClr val="FF0000"/>
              </a:solidFill>
              <a:cs typeface="Arial"/>
            </a:endParaRP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4EF30D04-E140-514B-A94B-87B8A0D83497}"/>
              </a:ext>
            </a:extLst>
          </p:cNvPr>
          <p:cNvCxnSpPr>
            <a:cxnSpLocks/>
          </p:cNvCxnSpPr>
          <p:nvPr/>
        </p:nvCxnSpPr>
        <p:spPr>
          <a:xfrm flipH="1">
            <a:off x="7415137" y="1247012"/>
            <a:ext cx="678073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037A5FF8-1186-4242-AC81-53D9C10E14B2}"/>
              </a:ext>
            </a:extLst>
          </p:cNvPr>
          <p:cNvSpPr/>
          <p:nvPr/>
        </p:nvSpPr>
        <p:spPr>
          <a:xfrm>
            <a:off x="2570751" y="2902217"/>
            <a:ext cx="932804" cy="82919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405" marR="3362" algn="ctr" defTabSz="605150"/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Column (1): </a:t>
            </a:r>
            <a:r>
              <a:rPr lang="en-US" sz="800" b="1" spc="-3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F</a:t>
            </a: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ederal Funds </a:t>
            </a:r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requested for</a:t>
            </a:r>
            <a:r>
              <a:rPr lang="en-US" sz="800" b="1" spc="-3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the </a:t>
            </a:r>
          </a:p>
          <a:p>
            <a:pPr marL="8405" marR="3362" algn="ctr" defTabSz="605150"/>
            <a:r>
              <a:rPr lang="en-US" sz="8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Continuation </a:t>
            </a: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year </a:t>
            </a:r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of project only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4D4F801C-8758-D846-8995-D90EDDBC50F3}"/>
              </a:ext>
            </a:extLst>
          </p:cNvPr>
          <p:cNvCxnSpPr>
            <a:cxnSpLocks/>
          </p:cNvCxnSpPr>
          <p:nvPr/>
        </p:nvCxnSpPr>
        <p:spPr>
          <a:xfrm flipV="1">
            <a:off x="3215306" y="2685081"/>
            <a:ext cx="0" cy="21713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651ED571-7786-6A41-B1D1-49026CC539E8}"/>
              </a:ext>
            </a:extLst>
          </p:cNvPr>
          <p:cNvSpPr/>
          <p:nvPr/>
        </p:nvSpPr>
        <p:spPr>
          <a:xfrm>
            <a:off x="5054459" y="2883855"/>
            <a:ext cx="924922" cy="84755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405" algn="ctr" defTabSz="605150"/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Column (2): report</a:t>
            </a:r>
            <a:r>
              <a:rPr lang="en-US" sz="800" b="1" spc="-3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Non- Federal Match </a:t>
            </a:r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for</a:t>
            </a:r>
            <a:r>
              <a:rPr lang="en-US" sz="800" b="1" spc="-3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the </a:t>
            </a:r>
            <a:r>
              <a:rPr lang="en-US" sz="8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Continuation</a:t>
            </a:r>
            <a:r>
              <a:rPr lang="en-US" sz="800" b="1" spc="-3" dirty="0" smtClean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year </a:t>
            </a:r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of project only</a:t>
            </a:r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ECDC356E-FAFB-A240-AA20-FCFCE138470D}"/>
              </a:ext>
            </a:extLst>
          </p:cNvPr>
          <p:cNvSpPr/>
          <p:nvPr/>
        </p:nvSpPr>
        <p:spPr>
          <a:xfrm>
            <a:off x="2830286" y="4647988"/>
            <a:ext cx="1353116" cy="34505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810" marR="152548" defTabSz="605150"/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Total</a:t>
            </a: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 Federal </a:t>
            </a:r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Requested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66929075-AE45-8B49-9418-3259E4E29A4C}"/>
              </a:ext>
            </a:extLst>
          </p:cNvPr>
          <p:cNvCxnSpPr>
            <a:cxnSpLocks/>
          </p:cNvCxnSpPr>
          <p:nvPr/>
        </p:nvCxnSpPr>
        <p:spPr>
          <a:xfrm flipV="1">
            <a:off x="3724077" y="4431023"/>
            <a:ext cx="0" cy="22077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832D7AC-BDFE-5948-A606-27F2855A98B1}"/>
              </a:ext>
            </a:extLst>
          </p:cNvPr>
          <p:cNvSpPr/>
          <p:nvPr/>
        </p:nvSpPr>
        <p:spPr>
          <a:xfrm>
            <a:off x="4255928" y="4643004"/>
            <a:ext cx="1662128" cy="35003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390" marR="68079" defTabSz="605150"/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Total</a:t>
            </a:r>
            <a:r>
              <a:rPr lang="en-US" sz="800" b="1" spc="-3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Non-Federal</a:t>
            </a:r>
            <a:r>
              <a:rPr lang="en-US" sz="800" b="1" dirty="0">
                <a:solidFill>
                  <a:prstClr val="black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Match </a:t>
            </a:r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Reported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165ECA4B-178E-3A4F-9459-D95521121F31}"/>
              </a:ext>
            </a:extLst>
          </p:cNvPr>
          <p:cNvCxnSpPr>
            <a:cxnSpLocks/>
          </p:cNvCxnSpPr>
          <p:nvPr/>
        </p:nvCxnSpPr>
        <p:spPr>
          <a:xfrm flipV="1">
            <a:off x="4652041" y="4438296"/>
            <a:ext cx="0" cy="20470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>
            <a:extLst>
              <a:ext uri="{FF2B5EF4-FFF2-40B4-BE49-F238E27FC236}">
                <a16:creationId xmlns:a16="http://schemas.microsoft.com/office/drawing/2014/main" id="{D0D34E73-98AD-5349-AC6D-F1A9D284FE62}"/>
              </a:ext>
            </a:extLst>
          </p:cNvPr>
          <p:cNvCxnSpPr>
            <a:cxnSpLocks/>
            <a:stCxn id="71" idx="1"/>
          </p:cNvCxnSpPr>
          <p:nvPr/>
        </p:nvCxnSpPr>
        <p:spPr>
          <a:xfrm rot="10800000">
            <a:off x="4255941" y="2812867"/>
            <a:ext cx="798519" cy="494765"/>
          </a:xfrm>
          <a:prstGeom prst="bentConnector3">
            <a:avLst>
              <a:gd name="adj1" fmla="val 99788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CFF1584B-1572-B54C-9AF5-598A3C7E94BF}"/>
              </a:ext>
            </a:extLst>
          </p:cNvPr>
          <p:cNvSpPr/>
          <p:nvPr/>
        </p:nvSpPr>
        <p:spPr>
          <a:xfrm>
            <a:off x="8263467" y="2870976"/>
            <a:ext cx="741611" cy="8604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405" algn="ctr" defTabSz="605150"/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Note: </a:t>
            </a:r>
          </a:p>
          <a:p>
            <a:pPr marL="8405" algn="ctr" defTabSz="605150"/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Section A</a:t>
            </a:r>
            <a:r>
              <a:rPr lang="en-US" sz="800" b="1" spc="-3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 smtClean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Total</a:t>
            </a:r>
            <a:endParaRPr lang="en-US" sz="800" b="1" dirty="0">
              <a:solidFill>
                <a:srgbClr val="1F497D"/>
              </a:solidFill>
              <a:latin typeface="Arial Narrow" panose="020B0606020202030204" pitchFamily="34" charset="0"/>
              <a:cs typeface="Arial"/>
            </a:endParaRPr>
          </a:p>
          <a:p>
            <a:pPr marL="8405" algn="ctr" defTabSz="605150"/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must</a:t>
            </a:r>
            <a:r>
              <a:rPr lang="en-US" sz="800" b="1" spc="-3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equal </a:t>
            </a:r>
          </a:p>
          <a:p>
            <a:pPr marL="8405" algn="ctr" defTabSz="605150"/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Section B</a:t>
            </a:r>
            <a:r>
              <a:rPr lang="en-US" sz="800" b="1" spc="-3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 smtClean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Total</a:t>
            </a:r>
            <a:endParaRPr lang="en-US" sz="800" b="1" dirty="0">
              <a:solidFill>
                <a:srgbClr val="1F497D"/>
              </a:solidFill>
              <a:latin typeface="Arial Narrow" panose="020B0606020202030204" pitchFamily="34" charset="0"/>
              <a:cs typeface="Arial"/>
            </a:endParaRPr>
          </a:p>
        </p:txBody>
      </p: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BB1BF6FC-FCDC-0449-A4C4-576F33F2835F}"/>
              </a:ext>
            </a:extLst>
          </p:cNvPr>
          <p:cNvCxnSpPr>
            <a:stCxn id="108" idx="0"/>
          </p:cNvCxnSpPr>
          <p:nvPr/>
        </p:nvCxnSpPr>
        <p:spPr>
          <a:xfrm flipH="1" flipV="1">
            <a:off x="8050461" y="2321268"/>
            <a:ext cx="583812" cy="54970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3F41EC16-F4B0-AD4A-A100-DE7DF381EE00}"/>
              </a:ext>
            </a:extLst>
          </p:cNvPr>
          <p:cNvCxnSpPr>
            <a:stCxn id="108" idx="2"/>
          </p:cNvCxnSpPr>
          <p:nvPr/>
        </p:nvCxnSpPr>
        <p:spPr>
          <a:xfrm flipH="1">
            <a:off x="8050461" y="3731407"/>
            <a:ext cx="583812" cy="53499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71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1578" y="4643585"/>
            <a:ext cx="1542422" cy="4999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t="7629" r="2095" b="34888"/>
          <a:stretch/>
        </p:blipFill>
        <p:spPr>
          <a:xfrm>
            <a:off x="457554" y="792581"/>
            <a:ext cx="7387417" cy="3895534"/>
          </a:xfrm>
          <a:prstGeom prst="rect">
            <a:avLst/>
          </a:prstGeom>
          <a:ln>
            <a:noFill/>
          </a:ln>
        </p:spPr>
      </p:pic>
      <p:sp>
        <p:nvSpPr>
          <p:cNvPr id="34" name="Rectangle 33"/>
          <p:cNvSpPr/>
          <p:nvPr/>
        </p:nvSpPr>
        <p:spPr>
          <a:xfrm>
            <a:off x="4515181" y="2268489"/>
            <a:ext cx="419822" cy="199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5150"/>
            <a:r>
              <a:rPr lang="en-US" sz="6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lang="en-US" sz="1191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456926" y="2273293"/>
            <a:ext cx="434692" cy="199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5150"/>
            <a:r>
              <a:rPr lang="en-US" sz="6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lang="en-US" sz="1191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2409371" y="2719663"/>
            <a:ext cx="667456" cy="235399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5150"/>
            <a:endParaRPr lang="en-US" sz="1191">
              <a:solidFill>
                <a:prstClr val="white"/>
              </a:solidFill>
              <a:latin typeface="Calibri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1816" y="-49583"/>
            <a:ext cx="8268205" cy="105900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605150"/>
            <a:r>
              <a:rPr lang="en-US" sz="2700" b="1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Sample </a:t>
            </a:r>
            <a:r>
              <a:rPr lang="en-US" sz="2700" b="1" dirty="0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Budget: Match Required </a:t>
            </a:r>
            <a:r>
              <a:rPr lang="en-US" sz="27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</a:rPr>
              <a:t>(Yes) </a:t>
            </a:r>
            <a:r>
              <a:rPr lang="en-US" sz="3000" b="1" dirty="0">
                <a:solidFill>
                  <a:srgbClr val="FFFFFF"/>
                </a:solidFill>
                <a:latin typeface="Calibri"/>
                <a:cs typeface="Calibri"/>
              </a:rPr>
              <a:t> </a:t>
            </a:r>
            <a:endParaRPr lang="en-US" sz="3000" b="1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  <a:p>
            <a:pPr defTabSz="605150"/>
            <a:endParaRPr lang="en-US" sz="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  <a:p>
            <a:pPr defTabSz="605150"/>
            <a:r>
              <a:rPr lang="en-US" sz="119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Cost Sharing/Match Required?: </a:t>
            </a:r>
            <a:r>
              <a:rPr lang="en-US" sz="1191" u="sng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Yes</a:t>
            </a:r>
            <a:r>
              <a:rPr lang="en-US" sz="119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  </a:t>
            </a:r>
          </a:p>
          <a:p>
            <a:pPr defTabSz="605150"/>
            <a:r>
              <a:rPr lang="en-US" sz="1191" dirty="0">
                <a:ln w="0"/>
                <a:solidFill>
                  <a:srgbClr val="1F497D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(Match Ratio is 3:1) </a:t>
            </a:r>
            <a:endParaRPr lang="en-US" sz="1191" dirty="0">
              <a:solidFill>
                <a:srgbClr val="1F497D"/>
              </a:solidFill>
              <a:latin typeface="Calibri"/>
              <a:cs typeface="Arial"/>
            </a:endParaRP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61DB738E-2F89-F84C-80AA-103866A741AA}"/>
              </a:ext>
            </a:extLst>
          </p:cNvPr>
          <p:cNvSpPr/>
          <p:nvPr/>
        </p:nvSpPr>
        <p:spPr>
          <a:xfrm>
            <a:off x="4506902" y="1354933"/>
            <a:ext cx="1456484" cy="4966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405" marR="3362" algn="ctr" defTabSz="605150"/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Section C - use the</a:t>
            </a:r>
            <a:r>
              <a:rPr lang="en-US" sz="800" b="1" spc="-3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second row to report Total</a:t>
            </a:r>
            <a:r>
              <a:rPr lang="en-US" sz="800" b="1" spc="-3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Non-Federal Match</a:t>
            </a:r>
            <a:r>
              <a:rPr lang="en-US" sz="800" b="1" dirty="0">
                <a:solidFill>
                  <a:prstClr val="black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for the </a:t>
            </a:r>
            <a:r>
              <a:rPr lang="en-US" sz="8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Continuation </a:t>
            </a: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Year</a:t>
            </a:r>
            <a:r>
              <a:rPr lang="en-US" sz="800" b="1" dirty="0">
                <a:solidFill>
                  <a:prstClr val="black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of project </a:t>
            </a:r>
            <a:r>
              <a:rPr lang="en-US" sz="800" b="1" baseline="30000" dirty="0">
                <a:solidFill>
                  <a:prstClr val="black"/>
                </a:solidFill>
                <a:cs typeface="Arial"/>
              </a:rPr>
              <a:t>4</a:t>
            </a:r>
            <a:r>
              <a:rPr lang="en-US" sz="800" b="1" dirty="0" smtClean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 </a:t>
            </a:r>
            <a:endParaRPr lang="en-US" sz="800" b="1" dirty="0">
              <a:solidFill>
                <a:srgbClr val="1F497D"/>
              </a:solidFill>
              <a:latin typeface="Arial Narrow" panose="020B0606020202030204" pitchFamily="34" charset="0"/>
              <a:cs typeface="Arial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AEA85FA-2EEC-DA49-B07A-34AC973D62F2}"/>
              </a:ext>
            </a:extLst>
          </p:cNvPr>
          <p:cNvCxnSpPr>
            <a:cxnSpLocks/>
            <a:stCxn id="26" idx="1"/>
          </p:cNvCxnSpPr>
          <p:nvPr/>
        </p:nvCxnSpPr>
        <p:spPr>
          <a:xfrm flipH="1" flipV="1">
            <a:off x="4269850" y="1584019"/>
            <a:ext cx="237052" cy="1924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61DB738E-2F89-F84C-80AA-103866A741AA}"/>
              </a:ext>
            </a:extLst>
          </p:cNvPr>
          <p:cNvSpPr/>
          <p:nvPr/>
        </p:nvSpPr>
        <p:spPr>
          <a:xfrm>
            <a:off x="2171478" y="1843296"/>
            <a:ext cx="1143241" cy="35660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5150">
              <a:defRPr/>
            </a:pPr>
            <a:r>
              <a:rPr lang="en-US" sz="800" b="1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All totals in the circles should match (sections </a:t>
            </a:r>
            <a:r>
              <a:rPr lang="en-US" sz="800" b="1" dirty="0">
                <a:ln w="0"/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A, B, </a:t>
            </a:r>
            <a:r>
              <a:rPr lang="en-US" sz="800" b="1" dirty="0" smtClean="0">
                <a:ln w="0"/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D</a:t>
            </a:r>
            <a:r>
              <a:rPr lang="en-US" sz="800" b="1" dirty="0" smtClean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)</a:t>
            </a:r>
            <a:r>
              <a:rPr lang="en-US" sz="800" baseline="30000" dirty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5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7C9BB23-AEDD-7F42-9E2B-7AE65CBECDE4}"/>
              </a:ext>
            </a:extLst>
          </p:cNvPr>
          <p:cNvCxnSpPr>
            <a:cxnSpLocks/>
          </p:cNvCxnSpPr>
          <p:nvPr/>
        </p:nvCxnSpPr>
        <p:spPr>
          <a:xfrm flipH="1">
            <a:off x="3047842" y="2199897"/>
            <a:ext cx="152558" cy="56934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7C9BB23-AEDD-7F42-9E2B-7AE65CBECDE4}"/>
              </a:ext>
            </a:extLst>
          </p:cNvPr>
          <p:cNvCxnSpPr>
            <a:cxnSpLocks/>
          </p:cNvCxnSpPr>
          <p:nvPr/>
        </p:nvCxnSpPr>
        <p:spPr>
          <a:xfrm flipH="1">
            <a:off x="5200153" y="2182794"/>
            <a:ext cx="268972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61DB738E-2F89-F84C-80AA-103866A741AA}"/>
              </a:ext>
            </a:extLst>
          </p:cNvPr>
          <p:cNvSpPr/>
          <p:nvPr/>
        </p:nvSpPr>
        <p:spPr>
          <a:xfrm>
            <a:off x="3666214" y="3438166"/>
            <a:ext cx="4094259" cy="70766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5150"/>
            <a:r>
              <a:rPr lang="en-US" sz="1000" b="1" dirty="0" smtClean="0">
                <a:solidFill>
                  <a:srgbClr val="1F497D"/>
                </a:solidFill>
                <a:latin typeface="Arial Narrow" panose="020B0606020202030204" pitchFamily="34" charset="0"/>
                <a:cs typeface="Arial"/>
              </a:rPr>
              <a:t>Do not fill out for the Continuation application</a:t>
            </a:r>
            <a:endParaRPr lang="en-US" sz="1000" b="1" dirty="0">
              <a:solidFill>
                <a:srgbClr val="1F497D"/>
              </a:solidFill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61DB738E-2F89-F84C-80AA-103866A741AA}"/>
              </a:ext>
            </a:extLst>
          </p:cNvPr>
          <p:cNvSpPr/>
          <p:nvPr/>
        </p:nvSpPr>
        <p:spPr>
          <a:xfrm>
            <a:off x="3411972" y="4384947"/>
            <a:ext cx="775258" cy="24746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5150"/>
            <a:r>
              <a:rPr lang="en-US" sz="800" b="1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  <a:cs typeface="Arial"/>
              </a:rPr>
              <a:t>Section F is optional</a:t>
            </a:r>
            <a:endParaRPr lang="en-US" sz="800" b="1" dirty="0">
              <a:solidFill>
                <a:srgbClr val="4F81BD">
                  <a:lumMod val="50000"/>
                </a:srgbClr>
              </a:solidFill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5251DB48-E979-CB4B-B802-DE268E2FBC44}"/>
              </a:ext>
            </a:extLst>
          </p:cNvPr>
          <p:cNvSpPr/>
          <p:nvPr/>
        </p:nvSpPr>
        <p:spPr>
          <a:xfrm>
            <a:off x="7889879" y="1757238"/>
            <a:ext cx="1147275" cy="10972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800" b="1" dirty="0">
                <a:ln w="0"/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cs typeface="Arial"/>
              </a:rPr>
              <a:t>Section D is for the </a:t>
            </a:r>
            <a:r>
              <a:rPr lang="en-US" sz="800" b="1" dirty="0" smtClean="0">
                <a:ln w="0"/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Continuation year federal </a:t>
            </a:r>
            <a:r>
              <a:rPr lang="en-US" sz="800" b="1" dirty="0" smtClean="0">
                <a:ln w="0"/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cs typeface="Arial"/>
              </a:rPr>
              <a:t>funding </a:t>
            </a:r>
            <a:r>
              <a:rPr lang="en-US" sz="800" b="1" dirty="0">
                <a:ln w="0"/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cs typeface="Arial"/>
              </a:rPr>
              <a:t>only </a:t>
            </a:r>
          </a:p>
          <a:p>
            <a:pPr algn="ctr" defTabSz="342900"/>
            <a:r>
              <a:rPr lang="en-US" sz="800" b="1" dirty="0">
                <a:ln w="0"/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cs typeface="Arial"/>
              </a:rPr>
              <a:t>(match </a:t>
            </a:r>
            <a:r>
              <a:rPr lang="en-US" sz="800" b="1" dirty="0" smtClean="0">
                <a:ln w="0"/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cs typeface="Arial"/>
              </a:rPr>
              <a:t>required)</a:t>
            </a:r>
            <a:endParaRPr lang="en-US" sz="800" b="1" dirty="0">
              <a:ln w="0"/>
              <a:solidFill>
                <a:srgbClr val="5B9BD5">
                  <a:lumMod val="50000"/>
                </a:srgbClr>
              </a:solidFill>
              <a:latin typeface="Arial Narrow" panose="020B0606020202030204" pitchFamily="34" charset="0"/>
              <a:cs typeface="Arial"/>
            </a:endParaRPr>
          </a:p>
          <a:p>
            <a:pPr algn="ctr" defTabSz="342900"/>
            <a:endParaRPr lang="en-US" sz="800" b="1" dirty="0" smtClean="0">
              <a:solidFill>
                <a:srgbClr val="5B9BD5">
                  <a:lumMod val="50000"/>
                </a:srgbClr>
              </a:solidFill>
              <a:latin typeface="Arial Narrow" panose="020B0606020202030204" pitchFamily="34" charset="0"/>
              <a:cs typeface="Arial"/>
            </a:endParaRPr>
          </a:p>
          <a:p>
            <a:pPr algn="ctr" defTabSz="342900"/>
            <a:r>
              <a:rPr lang="en-US" sz="800" b="1" dirty="0" smtClean="0"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cs typeface="Arial"/>
              </a:rPr>
              <a:t>Show funds allocation </a:t>
            </a:r>
            <a:r>
              <a:rPr lang="en-US" sz="800" b="1" dirty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per </a:t>
            </a:r>
            <a:r>
              <a:rPr lang="en-US" sz="8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/>
              </a:rPr>
              <a:t>quarter</a:t>
            </a:r>
            <a:r>
              <a:rPr lang="en-US" sz="800" b="1" dirty="0">
                <a:ln w="0"/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cs typeface="Arial"/>
              </a:rPr>
              <a:t>.</a:t>
            </a:r>
            <a:endParaRPr lang="en-US" sz="800" b="1" dirty="0">
              <a:solidFill>
                <a:srgbClr val="5B9BD5">
                  <a:lumMod val="50000"/>
                </a:srgbClr>
              </a:solidFill>
              <a:latin typeface="Arial Narrow" panose="020B0606020202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44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86ff856-1c7e-4fee-a598-dc574ff4f77b">7AFMZWSXMCDT-837607725-2364</_dlc_DocId>
    <_dlc_DocIdUrl xmlns="686ff856-1c7e-4fee-a598-dc574ff4f77b">
      <Url>https://samhsa273.sharepoint.com/sites/GrantSystemSelection/_layouts/15/DocIdRedir.aspx?ID=7AFMZWSXMCDT-837607725-2364</Url>
      <Description>7AFMZWSXMCDT-837607725-2364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EA0F130ACF5E41847A598093C9B1D7" ma:contentTypeVersion="9" ma:contentTypeDescription="Create a new document." ma:contentTypeScope="" ma:versionID="407904a68a78dfca0b84dfda0019b3c5">
  <xsd:schema xmlns:xsd="http://www.w3.org/2001/XMLSchema" xmlns:xs="http://www.w3.org/2001/XMLSchema" xmlns:p="http://schemas.microsoft.com/office/2006/metadata/properties" xmlns:ns2="686ff856-1c7e-4fee-a598-dc574ff4f77b" xmlns:ns3="a48c5983-10c1-40b3-b852-87382c594e44" targetNamespace="http://schemas.microsoft.com/office/2006/metadata/properties" ma:root="true" ma:fieldsID="b1e40fe8d11ff797cf8a27f23c18e79c" ns2:_="" ns3:_="">
    <xsd:import namespace="686ff856-1c7e-4fee-a598-dc574ff4f77b"/>
    <xsd:import namespace="a48c5983-10c1-40b3-b852-87382c594e4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6ff856-1c7e-4fee-a598-dc574ff4f77b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c5983-10c1-40b3-b852-87382c594e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91ECA1-3807-411B-A64E-3A679FDF8D4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a48c5983-10c1-40b3-b852-87382c594e44"/>
    <ds:schemaRef ds:uri="686ff856-1c7e-4fee-a598-dc574ff4f77b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B659F39-3499-459F-80CB-52BF033687E3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6D19311-0E8A-4546-953C-6564B3EBBBE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E218BF0-7778-4379-9374-D40541057B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6ff856-1c7e-4fee-a598-dc574ff4f77b"/>
    <ds:schemaRef ds:uri="a48c5983-10c1-40b3-b852-87382c594e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2115</TotalTime>
  <Words>600</Words>
  <Application>Microsoft Office PowerPoint</Application>
  <PresentationFormat>On-screen Show (16:9)</PresentationFormat>
  <Paragraphs>85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Narrow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Crosby Marketing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Loffler</dc:creator>
  <cp:lastModifiedBy>Dunne, Debbie (SAMHSA)</cp:lastModifiedBy>
  <cp:revision>136</cp:revision>
  <cp:lastPrinted>2019-06-25T17:17:20Z</cp:lastPrinted>
  <dcterms:created xsi:type="dcterms:W3CDTF">2018-02-20T15:28:46Z</dcterms:created>
  <dcterms:modified xsi:type="dcterms:W3CDTF">2020-01-14T14:21:56Z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0x010100B0EA0F130ACF5E41847A598093C9B1D7</vt:lpwstr>
  </property>
  <property fmtid="{D5CDD505-2E9C-101B-9397-08002B2CF9AE}" pid="3" name="_dlc_DocIdItemGuid">
    <vt:lpwstr>12cffd76-3235-4306-b4db-9de109b9d6a0</vt:lpwstr>
  </property>
</Properties>
</file>