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6" r:id="rId3"/>
    <p:sldId id="263" r:id="rId4"/>
    <p:sldId id="267" r:id="rId5"/>
    <p:sldId id="264"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1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EFB9D6-C8E2-43CF-B988-93398DBA1834}"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2E687-EC6A-4B59-B01B-279976360B97}" type="slidenum">
              <a:rPr lang="en-US" smtClean="0"/>
              <a:t>‹#›</a:t>
            </a:fld>
            <a:endParaRPr lang="en-US"/>
          </a:p>
        </p:txBody>
      </p:sp>
    </p:spTree>
    <p:extLst>
      <p:ext uri="{BB962C8B-B14F-4D97-AF65-F5344CB8AC3E}">
        <p14:creationId xmlns:p14="http://schemas.microsoft.com/office/powerpoint/2010/main" val="815651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B9D6-C8E2-43CF-B988-93398DBA1834}"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2E687-EC6A-4B59-B01B-279976360B97}" type="slidenum">
              <a:rPr lang="en-US" smtClean="0"/>
              <a:t>‹#›</a:t>
            </a:fld>
            <a:endParaRPr lang="en-US"/>
          </a:p>
        </p:txBody>
      </p:sp>
    </p:spTree>
    <p:extLst>
      <p:ext uri="{BB962C8B-B14F-4D97-AF65-F5344CB8AC3E}">
        <p14:creationId xmlns:p14="http://schemas.microsoft.com/office/powerpoint/2010/main" val="2952738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B9D6-C8E2-43CF-B988-93398DBA1834}"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2E687-EC6A-4B59-B01B-279976360B97}" type="slidenum">
              <a:rPr lang="en-US" smtClean="0"/>
              <a:t>‹#›</a:t>
            </a:fld>
            <a:endParaRPr lang="en-US"/>
          </a:p>
        </p:txBody>
      </p:sp>
    </p:spTree>
    <p:extLst>
      <p:ext uri="{BB962C8B-B14F-4D97-AF65-F5344CB8AC3E}">
        <p14:creationId xmlns:p14="http://schemas.microsoft.com/office/powerpoint/2010/main" val="161590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B9D6-C8E2-43CF-B988-93398DBA1834}"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2E687-EC6A-4B59-B01B-279976360B97}" type="slidenum">
              <a:rPr lang="en-US" smtClean="0"/>
              <a:t>‹#›</a:t>
            </a:fld>
            <a:endParaRPr lang="en-US"/>
          </a:p>
        </p:txBody>
      </p:sp>
    </p:spTree>
    <p:extLst>
      <p:ext uri="{BB962C8B-B14F-4D97-AF65-F5344CB8AC3E}">
        <p14:creationId xmlns:p14="http://schemas.microsoft.com/office/powerpoint/2010/main" val="891308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EFB9D6-C8E2-43CF-B988-93398DBA1834}"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2E687-EC6A-4B59-B01B-279976360B97}" type="slidenum">
              <a:rPr lang="en-US" smtClean="0"/>
              <a:t>‹#›</a:t>
            </a:fld>
            <a:endParaRPr lang="en-US"/>
          </a:p>
        </p:txBody>
      </p:sp>
    </p:spTree>
    <p:extLst>
      <p:ext uri="{BB962C8B-B14F-4D97-AF65-F5344CB8AC3E}">
        <p14:creationId xmlns:p14="http://schemas.microsoft.com/office/powerpoint/2010/main" val="2632694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FB9D6-C8E2-43CF-B988-93398DBA1834}" type="datetimeFigureOut">
              <a:rPr lang="en-US" smtClean="0"/>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2E687-EC6A-4B59-B01B-279976360B97}" type="slidenum">
              <a:rPr lang="en-US" smtClean="0"/>
              <a:t>‹#›</a:t>
            </a:fld>
            <a:endParaRPr lang="en-US"/>
          </a:p>
        </p:txBody>
      </p:sp>
    </p:spTree>
    <p:extLst>
      <p:ext uri="{BB962C8B-B14F-4D97-AF65-F5344CB8AC3E}">
        <p14:creationId xmlns:p14="http://schemas.microsoft.com/office/powerpoint/2010/main" val="1530455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EFB9D6-C8E2-43CF-B988-93398DBA1834}" type="datetimeFigureOut">
              <a:rPr lang="en-US" smtClean="0"/>
              <a:t>7/1/2020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C2E687-EC6A-4B59-B01B-279976360B97}" type="slidenum">
              <a:rPr lang="en-US" smtClean="0"/>
              <a:t>‹#›</a:t>
            </a:fld>
            <a:endParaRPr lang="en-US"/>
          </a:p>
        </p:txBody>
      </p:sp>
    </p:spTree>
    <p:extLst>
      <p:ext uri="{BB962C8B-B14F-4D97-AF65-F5344CB8AC3E}">
        <p14:creationId xmlns:p14="http://schemas.microsoft.com/office/powerpoint/2010/main" val="1403002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EFB9D6-C8E2-43CF-B988-93398DBA1834}" type="datetimeFigureOut">
              <a:rPr lang="en-US" smtClean="0"/>
              <a:t>7/1/2020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C2E687-EC6A-4B59-B01B-279976360B97}" type="slidenum">
              <a:rPr lang="en-US" smtClean="0"/>
              <a:t>‹#›</a:t>
            </a:fld>
            <a:endParaRPr lang="en-US"/>
          </a:p>
        </p:txBody>
      </p:sp>
    </p:spTree>
    <p:extLst>
      <p:ext uri="{BB962C8B-B14F-4D97-AF65-F5344CB8AC3E}">
        <p14:creationId xmlns:p14="http://schemas.microsoft.com/office/powerpoint/2010/main" val="1900813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FB9D6-C8E2-43CF-B988-93398DBA1834}" type="datetimeFigureOut">
              <a:rPr lang="en-US" smtClean="0"/>
              <a:t>7/1/2020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C2E687-EC6A-4B59-B01B-279976360B97}" type="slidenum">
              <a:rPr lang="en-US" smtClean="0"/>
              <a:t>‹#›</a:t>
            </a:fld>
            <a:endParaRPr lang="en-US"/>
          </a:p>
        </p:txBody>
      </p:sp>
    </p:spTree>
    <p:extLst>
      <p:ext uri="{BB962C8B-B14F-4D97-AF65-F5344CB8AC3E}">
        <p14:creationId xmlns:p14="http://schemas.microsoft.com/office/powerpoint/2010/main" val="382628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EFB9D6-C8E2-43CF-B988-93398DBA1834}" type="datetimeFigureOut">
              <a:rPr lang="en-US" smtClean="0"/>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2E687-EC6A-4B59-B01B-279976360B97}" type="slidenum">
              <a:rPr lang="en-US" smtClean="0"/>
              <a:t>‹#›</a:t>
            </a:fld>
            <a:endParaRPr lang="en-US"/>
          </a:p>
        </p:txBody>
      </p:sp>
    </p:spTree>
    <p:extLst>
      <p:ext uri="{BB962C8B-B14F-4D97-AF65-F5344CB8AC3E}">
        <p14:creationId xmlns:p14="http://schemas.microsoft.com/office/powerpoint/2010/main" val="1908635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EFB9D6-C8E2-43CF-B988-93398DBA1834}" type="datetimeFigureOut">
              <a:rPr lang="en-US" smtClean="0"/>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2E687-EC6A-4B59-B01B-279976360B97}" type="slidenum">
              <a:rPr lang="en-US" smtClean="0"/>
              <a:t>‹#›</a:t>
            </a:fld>
            <a:endParaRPr lang="en-US"/>
          </a:p>
        </p:txBody>
      </p:sp>
    </p:spTree>
    <p:extLst>
      <p:ext uri="{BB962C8B-B14F-4D97-AF65-F5344CB8AC3E}">
        <p14:creationId xmlns:p14="http://schemas.microsoft.com/office/powerpoint/2010/main" val="4040869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FB9D6-C8E2-43CF-B988-93398DBA1834}" type="datetimeFigureOut">
              <a:rPr lang="en-US" smtClean="0"/>
              <a:t>7/1/2020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2E687-EC6A-4B59-B01B-279976360B97}" type="slidenum">
              <a:rPr lang="en-US" smtClean="0"/>
              <a:t>‹#›</a:t>
            </a:fld>
            <a:endParaRPr lang="en-US"/>
          </a:p>
        </p:txBody>
      </p:sp>
    </p:spTree>
    <p:extLst>
      <p:ext uri="{BB962C8B-B14F-4D97-AF65-F5344CB8AC3E}">
        <p14:creationId xmlns:p14="http://schemas.microsoft.com/office/powerpoint/2010/main" val="2727218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363" y="143453"/>
            <a:ext cx="10515600" cy="567748"/>
          </a:xfrm>
        </p:spPr>
        <p:txBody>
          <a:bodyPr>
            <a:noAutofit/>
          </a:bodyPr>
          <a:lstStyle/>
          <a:p>
            <a:r>
              <a:rPr lang="en-US" sz="3700" b="1" dirty="0" smtClean="0"/>
              <a:t>Homeless and Housing Resource Center - HHRC</a:t>
            </a:r>
            <a:endParaRPr lang="en-US" sz="3700" b="1" dirty="0"/>
          </a:p>
        </p:txBody>
      </p:sp>
      <p:pic>
        <p:nvPicPr>
          <p:cNvPr id="3" name="Picture 4" descr="Logo Use Guidelines | SAMHS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57637" y="6144491"/>
            <a:ext cx="1385385" cy="547227"/>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Policy Research Associates, Inc Mission Statement, Employees and ..."/>
          <p:cNvPicPr>
            <a:picLocks noChangeAspect="1" noChangeArrowheads="1"/>
          </p:cNvPicPr>
          <p:nvPr/>
        </p:nvPicPr>
        <p:blipFill rotWithShape="1">
          <a:blip r:embed="rId3">
            <a:extLst>
              <a:ext uri="{28A0092B-C50C-407E-A947-70E740481C1C}">
                <a14:useLocalDpi xmlns:a14="http://schemas.microsoft.com/office/drawing/2010/main" val="0"/>
              </a:ext>
            </a:extLst>
          </a:blip>
          <a:srcRect l="-970" t="26666" r="970" b="26788"/>
          <a:stretch/>
        </p:blipFill>
        <p:spPr bwMode="auto">
          <a:xfrm>
            <a:off x="376376" y="5654330"/>
            <a:ext cx="2025080" cy="94258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76375" y="3336875"/>
            <a:ext cx="6393873" cy="1815882"/>
          </a:xfrm>
          <a:prstGeom prst="rect">
            <a:avLst/>
          </a:prstGeom>
          <a:ln w="38100">
            <a:solidFill>
              <a:schemeClr val="accent1"/>
            </a:solidFill>
          </a:ln>
        </p:spPr>
        <p:txBody>
          <a:bodyPr wrap="square">
            <a:spAutoFit/>
          </a:bodyPr>
          <a:lstStyle/>
          <a:p>
            <a:r>
              <a:rPr lang="en-US" sz="1600" i="0" dirty="0" smtClean="0">
                <a:effectLst/>
                <a:latin typeface="Tahoma" panose="020B0604030504040204" pitchFamily="34" charset="0"/>
              </a:rPr>
              <a:t>The grant recipient </a:t>
            </a:r>
            <a:r>
              <a:rPr lang="en-US" sz="1600" b="1" i="1" dirty="0" smtClean="0">
                <a:effectLst/>
                <a:latin typeface="Tahoma" panose="020B0604030504040204" pitchFamily="34" charset="0"/>
              </a:rPr>
              <a:t>Policy Research Associates </a:t>
            </a:r>
            <a:r>
              <a:rPr lang="en-US" sz="1600" i="0" dirty="0" smtClean="0">
                <a:effectLst/>
                <a:latin typeface="Tahoma" panose="020B0604030504040204" pitchFamily="34" charset="0"/>
              </a:rPr>
              <a:t>will expand the availability of high-quality virtual and in-person trainings in evidence-based housing and treatment models for adults, children, and families who are experiencing or at risk of homelessness and have serious mental illness (SMI), serious emotional disturbance (SED), substance use disorders (SUD), and/or co-occurring substance use and mental disorders (COD).</a:t>
            </a:r>
            <a:endParaRPr lang="en-US" sz="1600" dirty="0"/>
          </a:p>
        </p:txBody>
      </p:sp>
      <p:sp>
        <p:nvSpPr>
          <p:cNvPr id="5" name="Rectangle 4"/>
          <p:cNvSpPr/>
          <p:nvPr/>
        </p:nvSpPr>
        <p:spPr>
          <a:xfrm>
            <a:off x="376376" y="1537771"/>
            <a:ext cx="6393872" cy="1200329"/>
          </a:xfrm>
          <a:prstGeom prst="rect">
            <a:avLst/>
          </a:prstGeom>
          <a:solidFill>
            <a:schemeClr val="accent4">
              <a:lumMod val="20000"/>
              <a:lumOff val="80000"/>
            </a:schemeClr>
          </a:solidFill>
        </p:spPr>
        <p:txBody>
          <a:bodyPr wrap="square">
            <a:spAutoFit/>
          </a:bodyPr>
          <a:lstStyle/>
          <a:p>
            <a:r>
              <a:rPr lang="en-US" i="0" dirty="0" smtClean="0">
                <a:effectLst/>
                <a:latin typeface="Tahoma" panose="020B0604030504040204" pitchFamily="34" charset="0"/>
              </a:rPr>
              <a:t>The purpose of this program is to provide training and technical assistance (TTA) to the general public and persons working with individuals who are at risk for, or are experiencing, homelessness</a:t>
            </a:r>
            <a:r>
              <a:rPr lang="en-US" b="1" i="0" dirty="0" smtClean="0">
                <a:effectLst/>
                <a:latin typeface="Tahoma" panose="020B0604030504040204" pitchFamily="34" charset="0"/>
              </a:rPr>
              <a:t>. </a:t>
            </a:r>
            <a:endParaRPr lang="en-US" dirty="0"/>
          </a:p>
        </p:txBody>
      </p:sp>
      <p:sp>
        <p:nvSpPr>
          <p:cNvPr id="6" name="TextBox 5"/>
          <p:cNvSpPr txBox="1"/>
          <p:nvPr/>
        </p:nvSpPr>
        <p:spPr>
          <a:xfrm>
            <a:off x="9717989" y="143453"/>
            <a:ext cx="2225033" cy="830997"/>
          </a:xfrm>
          <a:prstGeom prst="rect">
            <a:avLst/>
          </a:prstGeom>
          <a:solidFill>
            <a:srgbClr val="C00000"/>
          </a:solidFill>
        </p:spPr>
        <p:txBody>
          <a:bodyPr wrap="none" rtlCol="0">
            <a:spAutoFit/>
          </a:bodyPr>
          <a:lstStyle/>
          <a:p>
            <a:pPr algn="ctr"/>
            <a:r>
              <a:rPr lang="en-US" sz="2400" b="1" dirty="0" smtClean="0">
                <a:solidFill>
                  <a:schemeClr val="bg1"/>
                </a:solidFill>
              </a:rPr>
              <a:t>Start Date</a:t>
            </a:r>
          </a:p>
          <a:p>
            <a:pPr algn="ctr"/>
            <a:r>
              <a:rPr lang="en-US" sz="2400" b="1" dirty="0" smtClean="0">
                <a:solidFill>
                  <a:schemeClr val="bg1"/>
                </a:solidFill>
              </a:rPr>
              <a:t>August 31, 2020</a:t>
            </a:r>
            <a:endParaRPr lang="en-US" sz="2400" b="1" dirty="0">
              <a:solidFill>
                <a:schemeClr val="bg1"/>
              </a:solidFill>
            </a:endParaRPr>
          </a:p>
        </p:txBody>
      </p:sp>
      <p:pic>
        <p:nvPicPr>
          <p:cNvPr id="7174" name="Picture 6" descr="behavioral health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3718" y="1514194"/>
            <a:ext cx="1218622" cy="1218622"/>
          </a:xfrm>
          <a:prstGeom prst="rect">
            <a:avLst/>
          </a:prstGeom>
          <a:noFill/>
          <a:extLst>
            <a:ext uri="{909E8E84-426E-40DD-AFC4-6F175D3DCCD1}">
              <a14:hiddenFill xmlns:a14="http://schemas.microsoft.com/office/drawing/2010/main">
                <a:solidFill>
                  <a:srgbClr val="FFFFFF"/>
                </a:solidFill>
              </a14:hiddenFill>
            </a:ext>
          </a:extLst>
        </p:spPr>
      </p:pic>
      <p:pic>
        <p:nvPicPr>
          <p:cNvPr id="7176" name="Picture 8" descr="homelessness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20167" y="1514194"/>
            <a:ext cx="1218622" cy="1218622"/>
          </a:xfrm>
          <a:prstGeom prst="rect">
            <a:avLst/>
          </a:prstGeom>
          <a:noFill/>
          <a:extLst>
            <a:ext uri="{909E8E84-426E-40DD-AFC4-6F175D3DCCD1}">
              <a14:hiddenFill xmlns:a14="http://schemas.microsoft.com/office/drawing/2010/main">
                <a:solidFill>
                  <a:srgbClr val="FFFFFF"/>
                </a:solidFill>
              </a14:hiddenFill>
            </a:ext>
          </a:extLst>
        </p:spPr>
      </p:pic>
      <p:pic>
        <p:nvPicPr>
          <p:cNvPr id="7178" name="Picture 10" descr="recovery support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66188" y="3418158"/>
            <a:ext cx="1216152" cy="1216152"/>
          </a:xfrm>
          <a:prstGeom prst="rect">
            <a:avLst/>
          </a:prstGeom>
          <a:noFill/>
          <a:extLst>
            <a:ext uri="{909E8E84-426E-40DD-AFC4-6F175D3DCCD1}">
              <a14:hiddenFill xmlns:a14="http://schemas.microsoft.com/office/drawing/2010/main">
                <a:solidFill>
                  <a:srgbClr val="FFFFFF"/>
                </a:solidFill>
              </a14:hiddenFill>
            </a:ext>
          </a:extLst>
        </p:spPr>
      </p:pic>
      <p:pic>
        <p:nvPicPr>
          <p:cNvPr id="7180" name="Picture 12" descr="consumers and family members ic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22637" y="3392159"/>
            <a:ext cx="1216152" cy="121615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336536" y="2731513"/>
            <a:ext cx="1886735" cy="369332"/>
          </a:xfrm>
          <a:prstGeom prst="rect">
            <a:avLst/>
          </a:prstGeom>
          <a:noFill/>
        </p:spPr>
        <p:txBody>
          <a:bodyPr wrap="none" rtlCol="0">
            <a:spAutoFit/>
          </a:bodyPr>
          <a:lstStyle/>
          <a:p>
            <a:r>
              <a:rPr lang="en-US" b="1" dirty="0" smtClean="0">
                <a:solidFill>
                  <a:srgbClr val="0070C0"/>
                </a:solidFill>
              </a:rPr>
              <a:t>Behavioral Health</a:t>
            </a:r>
            <a:endParaRPr lang="en-US" b="1" dirty="0">
              <a:solidFill>
                <a:srgbClr val="0070C0"/>
              </a:solidFill>
            </a:endParaRPr>
          </a:p>
        </p:txBody>
      </p:sp>
      <p:sp>
        <p:nvSpPr>
          <p:cNvPr id="15" name="TextBox 14"/>
          <p:cNvSpPr txBox="1"/>
          <p:nvPr/>
        </p:nvSpPr>
        <p:spPr>
          <a:xfrm>
            <a:off x="9871899" y="2731513"/>
            <a:ext cx="1532792" cy="369332"/>
          </a:xfrm>
          <a:prstGeom prst="rect">
            <a:avLst/>
          </a:prstGeom>
          <a:noFill/>
        </p:spPr>
        <p:txBody>
          <a:bodyPr wrap="none" rtlCol="0">
            <a:spAutoFit/>
          </a:bodyPr>
          <a:lstStyle/>
          <a:p>
            <a:r>
              <a:rPr lang="en-US" b="1" dirty="0" smtClean="0">
                <a:solidFill>
                  <a:srgbClr val="0070C0"/>
                </a:solidFill>
              </a:rPr>
              <a:t>Homelessness</a:t>
            </a:r>
            <a:endParaRPr lang="en-US" b="1" dirty="0">
              <a:solidFill>
                <a:srgbClr val="0070C0"/>
              </a:solidFill>
            </a:endParaRPr>
          </a:p>
        </p:txBody>
      </p:sp>
      <p:sp>
        <p:nvSpPr>
          <p:cNvPr id="16" name="TextBox 15"/>
          <p:cNvSpPr txBox="1"/>
          <p:nvPr/>
        </p:nvSpPr>
        <p:spPr>
          <a:xfrm>
            <a:off x="7449827" y="4663727"/>
            <a:ext cx="1875898" cy="369332"/>
          </a:xfrm>
          <a:prstGeom prst="rect">
            <a:avLst/>
          </a:prstGeom>
          <a:noFill/>
        </p:spPr>
        <p:txBody>
          <a:bodyPr wrap="none" rtlCol="0">
            <a:spAutoFit/>
          </a:bodyPr>
          <a:lstStyle/>
          <a:p>
            <a:r>
              <a:rPr lang="en-US" b="1" dirty="0" smtClean="0">
                <a:solidFill>
                  <a:srgbClr val="0070C0"/>
                </a:solidFill>
              </a:rPr>
              <a:t>Recovery Support</a:t>
            </a:r>
            <a:endParaRPr lang="en-US" b="1" dirty="0">
              <a:solidFill>
                <a:srgbClr val="0070C0"/>
              </a:solidFill>
            </a:endParaRPr>
          </a:p>
        </p:txBody>
      </p:sp>
      <p:sp>
        <p:nvSpPr>
          <p:cNvPr id="17" name="TextBox 16"/>
          <p:cNvSpPr txBox="1"/>
          <p:nvPr/>
        </p:nvSpPr>
        <p:spPr>
          <a:xfrm>
            <a:off x="9742601" y="4592371"/>
            <a:ext cx="1773755" cy="646331"/>
          </a:xfrm>
          <a:prstGeom prst="rect">
            <a:avLst/>
          </a:prstGeom>
          <a:noFill/>
        </p:spPr>
        <p:txBody>
          <a:bodyPr wrap="none" rtlCol="0">
            <a:spAutoFit/>
          </a:bodyPr>
          <a:lstStyle/>
          <a:p>
            <a:pPr algn="ctr"/>
            <a:r>
              <a:rPr lang="en-US" b="1" dirty="0" smtClean="0">
                <a:solidFill>
                  <a:srgbClr val="0070C0"/>
                </a:solidFill>
              </a:rPr>
              <a:t>Consumers and </a:t>
            </a:r>
          </a:p>
          <a:p>
            <a:pPr algn="ctr"/>
            <a:r>
              <a:rPr lang="en-US" b="1" dirty="0" smtClean="0">
                <a:solidFill>
                  <a:srgbClr val="0070C0"/>
                </a:solidFill>
              </a:rPr>
              <a:t>Family Members</a:t>
            </a:r>
            <a:endParaRPr lang="en-US" b="1" dirty="0">
              <a:solidFill>
                <a:srgbClr val="0070C0"/>
              </a:solidFill>
            </a:endParaRPr>
          </a:p>
        </p:txBody>
      </p:sp>
    </p:spTree>
    <p:extLst>
      <p:ext uri="{BB962C8B-B14F-4D97-AF65-F5344CB8AC3E}">
        <p14:creationId xmlns:p14="http://schemas.microsoft.com/office/powerpoint/2010/main" val="2377028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2935179"/>
              </p:ext>
            </p:extLst>
          </p:nvPr>
        </p:nvGraphicFramePr>
        <p:xfrm>
          <a:off x="319446" y="522514"/>
          <a:ext cx="11563004" cy="5504964"/>
        </p:xfrm>
        <a:graphic>
          <a:graphicData uri="http://schemas.openxmlformats.org/drawingml/2006/table">
            <a:tbl>
              <a:tblPr firstRow="1" firstCol="1" bandRow="1">
                <a:tableStyleId>{5C22544A-7EE6-4342-B048-85BDC9FD1C3A}</a:tableStyleId>
              </a:tblPr>
              <a:tblGrid>
                <a:gridCol w="3959924">
                  <a:extLst>
                    <a:ext uri="{9D8B030D-6E8A-4147-A177-3AD203B41FA5}">
                      <a16:colId xmlns:a16="http://schemas.microsoft.com/office/drawing/2014/main" val="3763264773"/>
                    </a:ext>
                  </a:extLst>
                </a:gridCol>
                <a:gridCol w="7603080">
                  <a:extLst>
                    <a:ext uri="{9D8B030D-6E8A-4147-A177-3AD203B41FA5}">
                      <a16:colId xmlns:a16="http://schemas.microsoft.com/office/drawing/2014/main" val="2922624291"/>
                    </a:ext>
                  </a:extLst>
                </a:gridCol>
              </a:tblGrid>
              <a:tr h="412308">
                <a:tc>
                  <a:txBody>
                    <a:bodyPr/>
                    <a:lstStyle/>
                    <a:p>
                      <a:pPr marL="0" marR="0" algn="ctr">
                        <a:lnSpc>
                          <a:spcPct val="115000"/>
                        </a:lnSpc>
                        <a:spcBef>
                          <a:spcPts val="0"/>
                        </a:spcBef>
                        <a:spcAft>
                          <a:spcPts val="0"/>
                        </a:spcAft>
                      </a:pPr>
                      <a:r>
                        <a:rPr lang="en-US" sz="2400" dirty="0">
                          <a:effectLst/>
                        </a:rPr>
                        <a:t>Goals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marL="0" marR="0" algn="ctr">
                        <a:lnSpc>
                          <a:spcPct val="115000"/>
                        </a:lnSpc>
                        <a:spcBef>
                          <a:spcPts val="0"/>
                        </a:spcBef>
                        <a:spcAft>
                          <a:spcPts val="0"/>
                        </a:spcAft>
                      </a:pPr>
                      <a:r>
                        <a:rPr lang="en-US" sz="2400" dirty="0">
                          <a:effectLst/>
                        </a:rPr>
                        <a:t>Major Activities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extLst>
                  <a:ext uri="{0D108BD9-81ED-4DB2-BD59-A6C34878D82A}">
                    <a16:rowId xmlns:a16="http://schemas.microsoft.com/office/drawing/2014/main" val="3184636790"/>
                  </a:ext>
                </a:extLst>
              </a:tr>
              <a:tr h="1277252">
                <a:tc>
                  <a:txBody>
                    <a:bodyPr/>
                    <a:lstStyle/>
                    <a:p>
                      <a:pPr marL="0" marR="0">
                        <a:lnSpc>
                          <a:spcPct val="115000"/>
                        </a:lnSpc>
                        <a:spcBef>
                          <a:spcPts val="0"/>
                        </a:spcBef>
                        <a:spcAft>
                          <a:spcPts val="0"/>
                        </a:spcAft>
                      </a:pPr>
                      <a:r>
                        <a:rPr lang="en-US" sz="1600" u="sng" dirty="0">
                          <a:effectLst/>
                        </a:rPr>
                        <a:t>Goal </a:t>
                      </a:r>
                      <a:r>
                        <a:rPr lang="en-US" sz="1600" u="sng" dirty="0" smtClean="0">
                          <a:effectLst/>
                        </a:rPr>
                        <a:t>1:</a:t>
                      </a:r>
                      <a:r>
                        <a:rPr lang="en-US" sz="1200" dirty="0" smtClean="0">
                          <a:effectLst/>
                        </a:rPr>
                        <a:t> </a:t>
                      </a:r>
                      <a:r>
                        <a:rPr lang="en-US" sz="1200" dirty="0">
                          <a:effectLst/>
                        </a:rPr>
                        <a:t>Increase knowledge among health professionals and the public about treatment and recovery services EBPs for adults, children, and youth who experience homelessness and have SMI, SED, SUD and/or COD.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dirty="0">
                          <a:effectLst/>
                        </a:rPr>
                        <a:t>Facilitate two webinars on treatment models and recovery supports for the target population (by end of Y1).</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Create and launch a four-hour, self-paced, online training about treatment models and engagement (by end of Y1)</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Create and launch an online course related to treatment EBPs (Y2 to Y5)</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Disseminate two toolkits about treatment models and OUDs, in coordination with partners and SAMHSA TTA providers (by end of Y1).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extLst>
                  <a:ext uri="{0D108BD9-81ED-4DB2-BD59-A6C34878D82A}">
                    <a16:rowId xmlns:a16="http://schemas.microsoft.com/office/drawing/2014/main" val="2625424560"/>
                  </a:ext>
                </a:extLst>
              </a:tr>
              <a:tr h="1277252">
                <a:tc>
                  <a:txBody>
                    <a:bodyPr/>
                    <a:lstStyle/>
                    <a:p>
                      <a:pPr marL="0" marR="0">
                        <a:lnSpc>
                          <a:spcPct val="115000"/>
                        </a:lnSpc>
                        <a:spcBef>
                          <a:spcPts val="0"/>
                        </a:spcBef>
                        <a:spcAft>
                          <a:spcPts val="0"/>
                        </a:spcAft>
                      </a:pPr>
                      <a:r>
                        <a:rPr lang="en-US" sz="1600" u="sng" dirty="0">
                          <a:effectLst/>
                        </a:rPr>
                        <a:t>Goal </a:t>
                      </a:r>
                      <a:r>
                        <a:rPr lang="en-US" sz="1600" u="sng" dirty="0" smtClean="0">
                          <a:effectLst/>
                        </a:rPr>
                        <a:t>2:</a:t>
                      </a:r>
                      <a:r>
                        <a:rPr lang="en-US" sz="1200" dirty="0" smtClean="0">
                          <a:effectLst/>
                        </a:rPr>
                        <a:t> </a:t>
                      </a:r>
                      <a:r>
                        <a:rPr lang="en-US" sz="1200" dirty="0">
                          <a:effectLst/>
                        </a:rPr>
                        <a:t>Increase knowledge among health professionals and the public about accessing and retaining housing</a:t>
                      </a:r>
                    </a:p>
                    <a:p>
                      <a:pPr marL="0" marR="0">
                        <a:lnSpc>
                          <a:spcPct val="115000"/>
                        </a:lnSpc>
                        <a:spcBef>
                          <a:spcPts val="0"/>
                        </a:spcBef>
                        <a:spcAft>
                          <a:spcPts val="0"/>
                        </a:spcAft>
                      </a:pPr>
                      <a:r>
                        <a:rPr lang="en-US" sz="1200" dirty="0">
                          <a:effectLst/>
                        </a:rPr>
                        <a:t>EBPs for adults, children, and youth who experience homelessness and have SMI, SED, SUD and/or COD.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dirty="0">
                          <a:effectLst/>
                        </a:rPr>
                        <a:t>Create and launch a four-hour, self-paced, online training about housing models, navigation, and engagement (by end of Y1).</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facilitate three webinars on housing models, engagement/retention, and housing/healthcare partnerships for the target population (by end of Y1)</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Widely disseminate one toolkit about housing models, access, and retention, in coordination with partners and SAMHSA  TTA providers (by end of Y1) </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Create and launch an online training course related to housing EBPs (Y2-Y5)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extLst>
                  <a:ext uri="{0D108BD9-81ED-4DB2-BD59-A6C34878D82A}">
                    <a16:rowId xmlns:a16="http://schemas.microsoft.com/office/drawing/2014/main" val="1765355787"/>
                  </a:ext>
                </a:extLst>
              </a:tr>
              <a:tr h="547393">
                <a:tc>
                  <a:txBody>
                    <a:bodyPr/>
                    <a:lstStyle/>
                    <a:p>
                      <a:pPr marL="0" marR="0">
                        <a:lnSpc>
                          <a:spcPct val="115000"/>
                        </a:lnSpc>
                        <a:spcBef>
                          <a:spcPts val="0"/>
                        </a:spcBef>
                        <a:spcAft>
                          <a:spcPts val="0"/>
                        </a:spcAft>
                      </a:pPr>
                      <a:r>
                        <a:rPr lang="en-US" sz="1600" u="sng" dirty="0">
                          <a:effectLst/>
                        </a:rPr>
                        <a:t>Goal </a:t>
                      </a:r>
                      <a:r>
                        <a:rPr lang="en-US" sz="1600" u="sng" dirty="0" smtClean="0">
                          <a:effectLst/>
                        </a:rPr>
                        <a:t>3:</a:t>
                      </a:r>
                      <a:r>
                        <a:rPr lang="en-US" sz="1200" dirty="0" smtClean="0">
                          <a:effectLst/>
                        </a:rPr>
                        <a:t> </a:t>
                      </a:r>
                      <a:r>
                        <a:rPr lang="en-US" sz="1200" dirty="0">
                          <a:effectLst/>
                        </a:rPr>
                        <a:t>Increase the number of individuals assisted into housing as a result of HHRC trainings.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dirty="0">
                          <a:effectLst/>
                        </a:rPr>
                        <a:t>Surveys, measuring baseline and estimate of numbers they can now assist, and how many have accessed housing.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extLst>
                  <a:ext uri="{0D108BD9-81ED-4DB2-BD59-A6C34878D82A}">
                    <a16:rowId xmlns:a16="http://schemas.microsoft.com/office/drawing/2014/main" val="159539066"/>
                  </a:ext>
                </a:extLst>
              </a:tr>
              <a:tr h="1094787">
                <a:tc>
                  <a:txBody>
                    <a:bodyPr/>
                    <a:lstStyle/>
                    <a:p>
                      <a:pPr marL="0" marR="0">
                        <a:lnSpc>
                          <a:spcPct val="115000"/>
                        </a:lnSpc>
                        <a:spcBef>
                          <a:spcPts val="0"/>
                        </a:spcBef>
                        <a:spcAft>
                          <a:spcPts val="0"/>
                        </a:spcAft>
                      </a:pPr>
                      <a:r>
                        <a:rPr lang="en-US" sz="1600" u="sng" dirty="0">
                          <a:effectLst/>
                        </a:rPr>
                        <a:t>Goal </a:t>
                      </a:r>
                      <a:r>
                        <a:rPr lang="en-US" sz="1600" u="sng" dirty="0" smtClean="0">
                          <a:effectLst/>
                        </a:rPr>
                        <a:t>4:</a:t>
                      </a:r>
                      <a:r>
                        <a:rPr lang="en-US" sz="1200" dirty="0" smtClean="0">
                          <a:effectLst/>
                        </a:rPr>
                        <a:t> </a:t>
                      </a:r>
                      <a:r>
                        <a:rPr lang="en-US" sz="1200" dirty="0">
                          <a:effectLst/>
                        </a:rPr>
                        <a:t>Deliver TTA to PATH provider staff and State PATH Contacts (SPCs) to ensure fidelity to program implementation and Homeless Management Information System (HMIS) data collection standards.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dirty="0">
                          <a:effectLst/>
                        </a:rPr>
                        <a:t>Facilitate monthly SPC Network calls to address SPC TTA needs (each Year).</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Develop a streamlined onboarding process for new SPCs, which enables self-paced, on-demand online training on key program implementation that can be completed within 30 days (by end of Y2).</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Facilitate two Learning Communities per year (starting on Y2) focused on HMIS data collection by PATH providers.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extLst>
                  <a:ext uri="{0D108BD9-81ED-4DB2-BD59-A6C34878D82A}">
                    <a16:rowId xmlns:a16="http://schemas.microsoft.com/office/drawing/2014/main" val="3829051755"/>
                  </a:ext>
                </a:extLst>
              </a:tr>
              <a:tr h="547393">
                <a:tc>
                  <a:txBody>
                    <a:bodyPr/>
                    <a:lstStyle/>
                    <a:p>
                      <a:pPr marL="0" marR="0">
                        <a:lnSpc>
                          <a:spcPct val="115000"/>
                        </a:lnSpc>
                        <a:spcBef>
                          <a:spcPts val="0"/>
                        </a:spcBef>
                        <a:spcAft>
                          <a:spcPts val="0"/>
                        </a:spcAft>
                      </a:pPr>
                      <a:r>
                        <a:rPr lang="en-US" sz="1600" u="sng" dirty="0">
                          <a:effectLst/>
                        </a:rPr>
                        <a:t>Goal </a:t>
                      </a:r>
                      <a:r>
                        <a:rPr lang="en-US" sz="1600" u="sng" dirty="0" smtClean="0">
                          <a:effectLst/>
                        </a:rPr>
                        <a:t>5:</a:t>
                      </a:r>
                      <a:r>
                        <a:rPr lang="en-US" sz="1200" dirty="0" smtClean="0">
                          <a:effectLst/>
                        </a:rPr>
                        <a:t> </a:t>
                      </a:r>
                      <a:r>
                        <a:rPr lang="en-US" sz="1200" dirty="0">
                          <a:effectLst/>
                        </a:rPr>
                        <a:t>Ensure that all HHRC trainings and resources incorporate the most up to date EBPs and address emerging issues in the field.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dirty="0">
                          <a:effectLst/>
                        </a:rPr>
                        <a:t>Convene a quarterly Expert Panel each </a:t>
                      </a:r>
                      <a:r>
                        <a:rPr lang="en-US" sz="1200" dirty="0" smtClean="0">
                          <a:effectLst/>
                        </a:rPr>
                        <a:t>year (Y1-Y5)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6757" marR="56757" marT="0" marB="0"/>
                </a:tc>
                <a:extLst>
                  <a:ext uri="{0D108BD9-81ED-4DB2-BD59-A6C34878D82A}">
                    <a16:rowId xmlns:a16="http://schemas.microsoft.com/office/drawing/2014/main" val="1160414640"/>
                  </a:ext>
                </a:extLst>
              </a:tr>
            </a:tbl>
          </a:graphicData>
        </a:graphic>
      </p:graphicFrame>
    </p:spTree>
    <p:extLst>
      <p:ext uri="{BB962C8B-B14F-4D97-AF65-F5344CB8AC3E}">
        <p14:creationId xmlns:p14="http://schemas.microsoft.com/office/powerpoint/2010/main" val="881755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 y="156741"/>
            <a:ext cx="10515600" cy="844839"/>
          </a:xfrm>
        </p:spPr>
        <p:txBody>
          <a:bodyPr>
            <a:normAutofit/>
          </a:bodyPr>
          <a:lstStyle/>
          <a:p>
            <a:r>
              <a:rPr lang="en-US" sz="3700" b="1" dirty="0" smtClean="0"/>
              <a:t>Family Support Technical Assistance Ctr. - Fam-</a:t>
            </a:r>
            <a:r>
              <a:rPr lang="en-US" sz="3700" b="1" dirty="0" err="1" smtClean="0"/>
              <a:t>CoE</a:t>
            </a:r>
            <a:endParaRPr lang="en-US" sz="3700" b="1" dirty="0"/>
          </a:p>
        </p:txBody>
      </p:sp>
      <p:sp>
        <p:nvSpPr>
          <p:cNvPr id="3" name="TextBox 2"/>
          <p:cNvSpPr txBox="1"/>
          <p:nvPr/>
        </p:nvSpPr>
        <p:spPr>
          <a:xfrm>
            <a:off x="9819186" y="182411"/>
            <a:ext cx="2225033" cy="830997"/>
          </a:xfrm>
          <a:prstGeom prst="rect">
            <a:avLst/>
          </a:prstGeom>
          <a:solidFill>
            <a:srgbClr val="C00000"/>
          </a:solidFill>
        </p:spPr>
        <p:txBody>
          <a:bodyPr wrap="none" rtlCol="0">
            <a:spAutoFit/>
          </a:bodyPr>
          <a:lstStyle/>
          <a:p>
            <a:pPr algn="ctr"/>
            <a:r>
              <a:rPr lang="en-US" sz="2400" b="1" dirty="0" smtClean="0">
                <a:solidFill>
                  <a:schemeClr val="bg1"/>
                </a:solidFill>
              </a:rPr>
              <a:t>Start Date</a:t>
            </a:r>
          </a:p>
          <a:p>
            <a:pPr algn="ctr"/>
            <a:r>
              <a:rPr lang="en-US" sz="2400" b="1" dirty="0" smtClean="0">
                <a:solidFill>
                  <a:schemeClr val="bg1"/>
                </a:solidFill>
              </a:rPr>
              <a:t>August 31, 2020</a:t>
            </a:r>
            <a:endParaRPr lang="en-US" sz="2400" b="1" dirty="0">
              <a:solidFill>
                <a:schemeClr val="bg1"/>
              </a:solidFill>
            </a:endParaRPr>
          </a:p>
        </p:txBody>
      </p:sp>
      <p:pic>
        <p:nvPicPr>
          <p:cNvPr id="8194" name="Picture 2" descr="National Federation of Families for Children's Mental Health ..."/>
          <p:cNvPicPr>
            <a:picLocks noChangeAspect="1" noChangeArrowheads="1"/>
          </p:cNvPicPr>
          <p:nvPr/>
        </p:nvPicPr>
        <p:blipFill rotWithShape="1">
          <a:blip r:embed="rId2">
            <a:extLst>
              <a:ext uri="{28A0092B-C50C-407E-A947-70E740481C1C}">
                <a14:useLocalDpi xmlns:a14="http://schemas.microsoft.com/office/drawing/2010/main" val="0"/>
              </a:ext>
            </a:extLst>
          </a:blip>
          <a:srcRect t="29621" b="27089"/>
          <a:stretch/>
        </p:blipFill>
        <p:spPr bwMode="auto">
          <a:xfrm>
            <a:off x="0" y="5800435"/>
            <a:ext cx="2442976" cy="105756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Logo Use Guidelines | SAMHS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57637" y="6144491"/>
            <a:ext cx="1385385" cy="54722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67854" y="1293094"/>
            <a:ext cx="4350329" cy="2554545"/>
          </a:xfrm>
          <a:prstGeom prst="rect">
            <a:avLst/>
          </a:prstGeom>
          <a:solidFill>
            <a:schemeClr val="accent4">
              <a:lumMod val="20000"/>
              <a:lumOff val="80000"/>
            </a:schemeClr>
          </a:solidFill>
        </p:spPr>
        <p:txBody>
          <a:bodyPr wrap="square">
            <a:spAutoFit/>
          </a:bodyPr>
          <a:lstStyle/>
          <a:p>
            <a:r>
              <a:rPr lang="en-US" sz="1600" i="0" dirty="0" smtClean="0">
                <a:solidFill>
                  <a:srgbClr val="4A4A4A"/>
                </a:solidFill>
                <a:effectLst/>
                <a:latin typeface="Tahoma" panose="020B0604030504040204" pitchFamily="34" charset="0"/>
              </a:rPr>
              <a:t>The </a:t>
            </a:r>
            <a:r>
              <a:rPr lang="en-US" sz="1600" b="1" i="0" dirty="0" smtClean="0">
                <a:solidFill>
                  <a:srgbClr val="4A4A4A"/>
                </a:solidFill>
                <a:effectLst/>
                <a:latin typeface="Tahoma" panose="020B0604030504040204" pitchFamily="34" charset="0"/>
              </a:rPr>
              <a:t>National Family Support Technical Assistance Center (NFSTAC) </a:t>
            </a:r>
            <a:r>
              <a:rPr lang="en-US" sz="1600" i="0" dirty="0" smtClean="0">
                <a:solidFill>
                  <a:srgbClr val="4A4A4A"/>
                </a:solidFill>
                <a:effectLst/>
                <a:latin typeface="Tahoma" panose="020B0604030504040204" pitchFamily="34" charset="0"/>
              </a:rPr>
              <a:t>is committed to providing training and technical assistance using a lifespan approach that focuses on serious emotional disturbances, serious mental illness and substance use disorders. </a:t>
            </a:r>
          </a:p>
          <a:p>
            <a:r>
              <a:rPr lang="en-US" sz="1600" i="0" dirty="0" smtClean="0">
                <a:solidFill>
                  <a:srgbClr val="4A4A4A"/>
                </a:solidFill>
                <a:effectLst/>
                <a:latin typeface="Tahoma" panose="020B0604030504040204" pitchFamily="34" charset="0"/>
              </a:rPr>
              <a:t>This approach is anchored by the underlying principles that families play a vital role in supporting their loved ones and are the experts regarding their family support needs. </a:t>
            </a:r>
            <a:endParaRPr lang="en-US" sz="1600" dirty="0"/>
          </a:p>
        </p:txBody>
      </p:sp>
      <p:sp>
        <p:nvSpPr>
          <p:cNvPr id="6" name="Rectangle 5"/>
          <p:cNvSpPr/>
          <p:nvPr/>
        </p:nvSpPr>
        <p:spPr>
          <a:xfrm>
            <a:off x="5340927" y="1293094"/>
            <a:ext cx="6096000" cy="4062651"/>
          </a:xfrm>
          <a:prstGeom prst="rect">
            <a:avLst/>
          </a:prstGeom>
          <a:ln w="41275">
            <a:solidFill>
              <a:schemeClr val="accent6">
                <a:lumMod val="75000"/>
              </a:schemeClr>
            </a:solidFill>
          </a:ln>
        </p:spPr>
        <p:txBody>
          <a:bodyPr>
            <a:spAutoFit/>
          </a:bodyPr>
          <a:lstStyle/>
          <a:p>
            <a:r>
              <a:rPr lang="en-US" i="0" dirty="0" smtClean="0">
                <a:solidFill>
                  <a:srgbClr val="4A4A4A"/>
                </a:solidFill>
                <a:effectLst/>
                <a:latin typeface="Tahoma" panose="020B0604030504040204" pitchFamily="34" charset="0"/>
              </a:rPr>
              <a:t>Goals: </a:t>
            </a:r>
          </a:p>
          <a:p>
            <a:endParaRPr lang="en-US" sz="1600" i="0" dirty="0" smtClean="0">
              <a:solidFill>
                <a:srgbClr val="4A4A4A"/>
              </a:solidFill>
              <a:effectLst/>
              <a:latin typeface="Tahoma" panose="020B0604030504040204" pitchFamily="34" charset="0"/>
            </a:endParaRPr>
          </a:p>
          <a:p>
            <a:pPr marL="342900" indent="-342900">
              <a:buAutoNum type="arabicParenBoth"/>
            </a:pPr>
            <a:r>
              <a:rPr lang="en-US" sz="1600" i="0" dirty="0" smtClean="0">
                <a:solidFill>
                  <a:srgbClr val="4A4A4A"/>
                </a:solidFill>
                <a:effectLst/>
                <a:latin typeface="Tahoma" panose="020B0604030504040204" pitchFamily="34" charset="0"/>
              </a:rPr>
              <a:t>Promoting education for clinicians, providers, and others regarding the importance of including family support; </a:t>
            </a:r>
          </a:p>
          <a:p>
            <a:pPr marL="342900" indent="-342900">
              <a:buAutoNum type="arabicParenBoth"/>
            </a:pPr>
            <a:r>
              <a:rPr lang="en-US" sz="1600" i="0" dirty="0" smtClean="0">
                <a:solidFill>
                  <a:srgbClr val="4A4A4A"/>
                </a:solidFill>
                <a:effectLst/>
                <a:latin typeface="Tahoma" panose="020B0604030504040204" pitchFamily="34" charset="0"/>
              </a:rPr>
              <a:t>Increasing access to comprehensive, multi-modal resources for family members and the general public to increase knowledge of SED/SMI and SUD; </a:t>
            </a:r>
          </a:p>
          <a:p>
            <a:pPr marL="342900" indent="-342900">
              <a:buAutoNum type="arabicParenBoth"/>
            </a:pPr>
            <a:r>
              <a:rPr lang="en-US" sz="1600" i="0" dirty="0" smtClean="0">
                <a:solidFill>
                  <a:srgbClr val="4A4A4A"/>
                </a:solidFill>
                <a:effectLst/>
                <a:latin typeface="Tahoma" panose="020B0604030504040204" pitchFamily="34" charset="0"/>
              </a:rPr>
              <a:t>Multi-modal training for healthcare professionals, educators, and other providers regarding family support/engagement strategies; </a:t>
            </a:r>
          </a:p>
          <a:p>
            <a:pPr marL="342900" indent="-342900">
              <a:buAutoNum type="arabicParenBoth"/>
            </a:pPr>
            <a:r>
              <a:rPr lang="en-US" sz="1600" i="0" dirty="0" smtClean="0">
                <a:solidFill>
                  <a:srgbClr val="4A4A4A"/>
                </a:solidFill>
                <a:effectLst/>
                <a:latin typeface="Tahoma" panose="020B0604030504040204" pitchFamily="34" charset="0"/>
              </a:rPr>
              <a:t>Increasing family member and provider understanding of HIPAA and 42CFR regulations pertaining to crisis situations;</a:t>
            </a:r>
          </a:p>
          <a:p>
            <a:pPr marL="342900" indent="-342900">
              <a:buAutoNum type="arabicParenBoth"/>
            </a:pPr>
            <a:r>
              <a:rPr lang="en-US" sz="1600" i="0" dirty="0" smtClean="0">
                <a:solidFill>
                  <a:srgbClr val="4A4A4A"/>
                </a:solidFill>
                <a:effectLst/>
                <a:latin typeface="Tahoma" panose="020B0604030504040204" pitchFamily="34" charset="0"/>
              </a:rPr>
              <a:t>Creating lifespan resources for families to facilitate access to support and treatment options for their loved ones; and </a:t>
            </a:r>
          </a:p>
          <a:p>
            <a:pPr marL="342900" indent="-342900">
              <a:buAutoNum type="arabicParenBoth"/>
            </a:pPr>
            <a:r>
              <a:rPr lang="en-US" sz="1600" i="0" dirty="0" smtClean="0">
                <a:solidFill>
                  <a:srgbClr val="4A4A4A"/>
                </a:solidFill>
                <a:effectLst/>
                <a:latin typeface="Tahoma" panose="020B0604030504040204" pitchFamily="34" charset="0"/>
              </a:rPr>
              <a:t>Increasing policymaker knowledge of evidence-based and promising practices such as family peer support.</a:t>
            </a:r>
            <a:endParaRPr lang="en-US" sz="1600" dirty="0"/>
          </a:p>
        </p:txBody>
      </p:sp>
      <p:pic>
        <p:nvPicPr>
          <p:cNvPr id="8196" name="Picture 4" descr="Family Support â Excelsi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2730" y="3895190"/>
            <a:ext cx="3013067" cy="175762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240277" y="6279604"/>
            <a:ext cx="8145195" cy="276999"/>
          </a:xfrm>
          <a:prstGeom prst="rect">
            <a:avLst/>
          </a:prstGeom>
        </p:spPr>
        <p:txBody>
          <a:bodyPr wrap="square">
            <a:spAutoFit/>
          </a:bodyPr>
          <a:lstStyle/>
          <a:p>
            <a:r>
              <a:rPr lang="en-US" sz="1200" b="1" dirty="0"/>
              <a:t>NFSTAC</a:t>
            </a:r>
            <a:r>
              <a:rPr lang="en-US" sz="1200" dirty="0"/>
              <a:t> - led by the </a:t>
            </a:r>
            <a:r>
              <a:rPr lang="en-US" sz="1200" dirty="0" smtClean="0"/>
              <a:t>NFFCMH </a:t>
            </a:r>
            <a:r>
              <a:rPr lang="en-US" sz="1200" dirty="0"/>
              <a:t>in partnership with the Council on Addiction, C4 Innovations, SAFE Project</a:t>
            </a:r>
            <a:r>
              <a:rPr lang="en-US" sz="1200" dirty="0" smtClean="0"/>
              <a:t>, and </a:t>
            </a:r>
            <a:r>
              <a:rPr lang="en-US" sz="1200" dirty="0"/>
              <a:t>Boston University</a:t>
            </a:r>
          </a:p>
        </p:txBody>
      </p:sp>
    </p:spTree>
    <p:extLst>
      <p:ext uri="{BB962C8B-B14F-4D97-AF65-F5344CB8AC3E}">
        <p14:creationId xmlns:p14="http://schemas.microsoft.com/office/powerpoint/2010/main" val="2147304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62301147"/>
              </p:ext>
            </p:extLst>
          </p:nvPr>
        </p:nvGraphicFramePr>
        <p:xfrm>
          <a:off x="315685" y="152363"/>
          <a:ext cx="11142618" cy="6574692"/>
        </p:xfrm>
        <a:graphic>
          <a:graphicData uri="http://schemas.openxmlformats.org/drawingml/2006/table">
            <a:tbl>
              <a:tblPr firstRow="1" firstCol="1" bandRow="1">
                <a:tableStyleId>{5C22544A-7EE6-4342-B048-85BDC9FD1C3A}</a:tableStyleId>
              </a:tblPr>
              <a:tblGrid>
                <a:gridCol w="3287986">
                  <a:extLst>
                    <a:ext uri="{9D8B030D-6E8A-4147-A177-3AD203B41FA5}">
                      <a16:colId xmlns:a16="http://schemas.microsoft.com/office/drawing/2014/main" val="1230674514"/>
                    </a:ext>
                  </a:extLst>
                </a:gridCol>
                <a:gridCol w="7854632">
                  <a:extLst>
                    <a:ext uri="{9D8B030D-6E8A-4147-A177-3AD203B41FA5}">
                      <a16:colId xmlns:a16="http://schemas.microsoft.com/office/drawing/2014/main" val="1709114789"/>
                    </a:ext>
                  </a:extLst>
                </a:gridCol>
              </a:tblGrid>
              <a:tr h="126011">
                <a:tc>
                  <a:txBody>
                    <a:bodyPr/>
                    <a:lstStyle/>
                    <a:p>
                      <a:pPr marL="0" marR="0" algn="ctr">
                        <a:lnSpc>
                          <a:spcPct val="115000"/>
                        </a:lnSpc>
                        <a:spcBef>
                          <a:spcPts val="0"/>
                        </a:spcBef>
                        <a:spcAft>
                          <a:spcPts val="0"/>
                        </a:spcAft>
                      </a:pPr>
                      <a:r>
                        <a:rPr lang="en-US" sz="1400" dirty="0">
                          <a:effectLst/>
                        </a:rPr>
                        <a:t>Goals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790" marR="30790" marT="0" marB="0"/>
                </a:tc>
                <a:tc>
                  <a:txBody>
                    <a:bodyPr/>
                    <a:lstStyle/>
                    <a:p>
                      <a:pPr marL="0" marR="0" algn="ctr">
                        <a:lnSpc>
                          <a:spcPct val="115000"/>
                        </a:lnSpc>
                        <a:spcBef>
                          <a:spcPts val="0"/>
                        </a:spcBef>
                        <a:spcAft>
                          <a:spcPts val="0"/>
                        </a:spcAft>
                      </a:pPr>
                      <a:r>
                        <a:rPr lang="en-US" sz="1400" dirty="0">
                          <a:effectLst/>
                        </a:rPr>
                        <a:t>Major Activities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790" marR="30790" marT="0" marB="0"/>
                </a:tc>
                <a:extLst>
                  <a:ext uri="{0D108BD9-81ED-4DB2-BD59-A6C34878D82A}">
                    <a16:rowId xmlns:a16="http://schemas.microsoft.com/office/drawing/2014/main" val="2055690993"/>
                  </a:ext>
                </a:extLst>
              </a:tr>
              <a:tr h="796028">
                <a:tc>
                  <a:txBody>
                    <a:bodyPr/>
                    <a:lstStyle/>
                    <a:p>
                      <a:pPr marL="0" marR="0">
                        <a:lnSpc>
                          <a:spcPct val="115000"/>
                        </a:lnSpc>
                        <a:spcBef>
                          <a:spcPts val="0"/>
                        </a:spcBef>
                        <a:spcAft>
                          <a:spcPts val="0"/>
                        </a:spcAft>
                      </a:pPr>
                      <a:r>
                        <a:rPr lang="en-US" sz="1000" u="sng" dirty="0">
                          <a:effectLst/>
                        </a:rPr>
                        <a:t>Goal </a:t>
                      </a:r>
                      <a:r>
                        <a:rPr lang="en-US" sz="1000" u="sng" dirty="0" smtClean="0">
                          <a:effectLst/>
                        </a:rPr>
                        <a:t>1:</a:t>
                      </a:r>
                      <a:r>
                        <a:rPr lang="en-US" sz="1000" dirty="0" smtClean="0">
                          <a:effectLst/>
                        </a:rPr>
                        <a:t> </a:t>
                      </a:r>
                      <a:r>
                        <a:rPr lang="en-US" sz="1000" dirty="0">
                          <a:effectLst/>
                        </a:rPr>
                        <a:t>Clinicians, providers, and others directly serving families and their loved ones will become more informed regarding the importance of including family support in treatment planning and implementation.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790" marR="30790"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00" dirty="0">
                          <a:effectLst/>
                        </a:rPr>
                        <a:t>Virtual library will be created and curated by partners to include resources regarding the importance of family support and family engagement (Y1).</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Convene virtual symposia for families, educators and other professionals re: family support and engagement (Y2).</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Develop family engagement/support module for School Mental Health curriculum (Y3).</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Pilot (1) face-to-face workshop re: family engagement/support module (e.g. School Mental Health Conference) and (1) distance learning module for providers/ professionals/educators (Y4).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790" marR="30790" marT="0" marB="0"/>
                </a:tc>
                <a:extLst>
                  <a:ext uri="{0D108BD9-81ED-4DB2-BD59-A6C34878D82A}">
                    <a16:rowId xmlns:a16="http://schemas.microsoft.com/office/drawing/2014/main" val="2981481549"/>
                  </a:ext>
                </a:extLst>
              </a:tr>
              <a:tr h="1096745">
                <a:tc>
                  <a:txBody>
                    <a:bodyPr/>
                    <a:lstStyle/>
                    <a:p>
                      <a:pPr marL="0" marR="0">
                        <a:lnSpc>
                          <a:spcPct val="115000"/>
                        </a:lnSpc>
                        <a:spcBef>
                          <a:spcPts val="0"/>
                        </a:spcBef>
                        <a:spcAft>
                          <a:spcPts val="0"/>
                        </a:spcAft>
                      </a:pPr>
                      <a:r>
                        <a:rPr lang="en-US" sz="1000" u="sng" dirty="0">
                          <a:effectLst/>
                        </a:rPr>
                        <a:t>Goal </a:t>
                      </a:r>
                      <a:r>
                        <a:rPr lang="en-US" sz="1000" u="sng" dirty="0" smtClean="0">
                          <a:effectLst/>
                        </a:rPr>
                        <a:t>2:</a:t>
                      </a:r>
                      <a:r>
                        <a:rPr lang="en-US" sz="1000" dirty="0" smtClean="0">
                          <a:effectLst/>
                        </a:rPr>
                        <a:t> </a:t>
                      </a:r>
                      <a:r>
                        <a:rPr lang="en-US" sz="1000" dirty="0">
                          <a:effectLst/>
                        </a:rPr>
                        <a:t>Family members and the general public will have increased access to comprehensive, multi-modal</a:t>
                      </a:r>
                    </a:p>
                    <a:p>
                      <a:pPr marL="0" marR="0">
                        <a:lnSpc>
                          <a:spcPct val="115000"/>
                        </a:lnSpc>
                        <a:spcBef>
                          <a:spcPts val="0"/>
                        </a:spcBef>
                        <a:spcAft>
                          <a:spcPts val="0"/>
                        </a:spcAft>
                      </a:pPr>
                      <a:r>
                        <a:rPr lang="en-US" sz="1000" dirty="0">
                          <a:effectLst/>
                        </a:rPr>
                        <a:t>resources that address the epidemiology, genetics, manifestation(s) of illness, course of illness, treatment and recovery services for major mental and substance use disorders in adolescents and adults, and serious emotional disturbance in children.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790" marR="30790"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00" dirty="0">
                          <a:effectLst/>
                        </a:rPr>
                        <a:t>Virtual library will be created and curated by partners to include family-friendly resources regarding multi-dimensional issues of serious emotional disturbance, mental illness and substance use disorders.</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Develop and pilot 2 distance learning resources to include: (a) online module (family education and support) (b) online module (community education) (Y2).</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Develop and pilot (4) direct contact, regional in-person workshops for families (Y3).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790" marR="30790" marT="0" marB="0"/>
                </a:tc>
                <a:extLst>
                  <a:ext uri="{0D108BD9-81ED-4DB2-BD59-A6C34878D82A}">
                    <a16:rowId xmlns:a16="http://schemas.microsoft.com/office/drawing/2014/main" val="533129037"/>
                  </a:ext>
                </a:extLst>
              </a:tr>
              <a:tr h="595551">
                <a:tc>
                  <a:txBody>
                    <a:bodyPr/>
                    <a:lstStyle/>
                    <a:p>
                      <a:pPr marL="0" marR="0">
                        <a:lnSpc>
                          <a:spcPct val="115000"/>
                        </a:lnSpc>
                        <a:spcBef>
                          <a:spcPts val="0"/>
                        </a:spcBef>
                        <a:spcAft>
                          <a:spcPts val="0"/>
                        </a:spcAft>
                      </a:pPr>
                      <a:r>
                        <a:rPr lang="en-US" sz="1000" u="sng" dirty="0">
                          <a:effectLst/>
                        </a:rPr>
                        <a:t>Goal </a:t>
                      </a:r>
                      <a:r>
                        <a:rPr lang="en-US" sz="1000" u="sng" dirty="0" smtClean="0">
                          <a:effectLst/>
                        </a:rPr>
                        <a:t>3:</a:t>
                      </a:r>
                      <a:r>
                        <a:rPr lang="en-US" sz="1000" dirty="0" smtClean="0">
                          <a:effectLst/>
                        </a:rPr>
                        <a:t> </a:t>
                      </a:r>
                      <a:r>
                        <a:rPr lang="en-US" sz="1000" dirty="0">
                          <a:effectLst/>
                        </a:rPr>
                        <a:t>Training, information and access to resources will be provided for families, based upon family-identified areas of importance.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790" marR="30790"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00" dirty="0">
                          <a:effectLst/>
                        </a:rPr>
                        <a:t>Virtually convene families to prioritize areas of importance (Y1).</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Create framework for lifespan resource toolkit for families (Y2).</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Pilot resource toolkit for feedback (Y3).</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Develop and pilot two (2) distance learning resources and (2) direct contact, regional in-person workshops for families based upon family-identified areas of importance (Y4).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790" marR="30790" marT="0" marB="0"/>
                </a:tc>
                <a:extLst>
                  <a:ext uri="{0D108BD9-81ED-4DB2-BD59-A6C34878D82A}">
                    <a16:rowId xmlns:a16="http://schemas.microsoft.com/office/drawing/2014/main" val="728825242"/>
                  </a:ext>
                </a:extLst>
              </a:tr>
              <a:tr h="896268">
                <a:tc>
                  <a:txBody>
                    <a:bodyPr/>
                    <a:lstStyle/>
                    <a:p>
                      <a:pPr marL="0" marR="0">
                        <a:lnSpc>
                          <a:spcPct val="115000"/>
                        </a:lnSpc>
                        <a:spcBef>
                          <a:spcPts val="0"/>
                        </a:spcBef>
                        <a:spcAft>
                          <a:spcPts val="0"/>
                        </a:spcAft>
                      </a:pPr>
                      <a:r>
                        <a:rPr lang="en-US" sz="1000" u="sng" dirty="0">
                          <a:effectLst/>
                        </a:rPr>
                        <a:t>Goal </a:t>
                      </a:r>
                      <a:r>
                        <a:rPr lang="en-US" sz="1000" u="sng" dirty="0" smtClean="0">
                          <a:effectLst/>
                        </a:rPr>
                        <a:t>4:</a:t>
                      </a:r>
                      <a:r>
                        <a:rPr lang="en-US" sz="1000" dirty="0" smtClean="0">
                          <a:effectLst/>
                        </a:rPr>
                        <a:t> </a:t>
                      </a:r>
                      <a:r>
                        <a:rPr lang="en-US" sz="1000" dirty="0">
                          <a:effectLst/>
                        </a:rPr>
                        <a:t>Multi-modal training will be provided for healthcare professionals regarding family engagement and family support. Trainings will be developed and delivered through the collaborative efforts of family members and practitioners and CMEs/CEUs will be awarded for participants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790" marR="30790"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00" dirty="0">
                          <a:effectLst/>
                        </a:rPr>
                        <a:t>Create resources targeted for healthcare professionals re: family engagement and support. Link to all SAMHSA TTA portals (Y1).</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Conduct (2) workshops at conferences focused on healthcare professionals (Y2).</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Develop and pilot (2) distance learning resources re: family engagement and support for healthcare professionals and (2) direct contact, regional in-person workshops for healthcare professionals (Y3).</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Complete draft module re: family engagement and support to be presented to Training Committees for professional associations (APA) (Y4).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790" marR="30790" marT="0" marB="0"/>
                </a:tc>
                <a:extLst>
                  <a:ext uri="{0D108BD9-81ED-4DB2-BD59-A6C34878D82A}">
                    <a16:rowId xmlns:a16="http://schemas.microsoft.com/office/drawing/2014/main" val="2022852388"/>
                  </a:ext>
                </a:extLst>
              </a:tr>
              <a:tr h="695789">
                <a:tc>
                  <a:txBody>
                    <a:bodyPr/>
                    <a:lstStyle/>
                    <a:p>
                      <a:pPr marL="0" marR="0">
                        <a:lnSpc>
                          <a:spcPct val="115000"/>
                        </a:lnSpc>
                        <a:spcBef>
                          <a:spcPts val="0"/>
                        </a:spcBef>
                        <a:spcAft>
                          <a:spcPts val="0"/>
                        </a:spcAft>
                      </a:pPr>
                      <a:r>
                        <a:rPr lang="en-US" sz="1000" u="sng" dirty="0">
                          <a:effectLst/>
                        </a:rPr>
                        <a:t>Goal </a:t>
                      </a:r>
                      <a:r>
                        <a:rPr lang="en-US" sz="1000" u="sng" dirty="0" smtClean="0">
                          <a:effectLst/>
                        </a:rPr>
                        <a:t>5:</a:t>
                      </a:r>
                      <a:r>
                        <a:rPr lang="en-US" sz="1000" dirty="0" smtClean="0">
                          <a:effectLst/>
                        </a:rPr>
                        <a:t> </a:t>
                      </a:r>
                      <a:r>
                        <a:rPr lang="en-US" sz="1000" dirty="0">
                          <a:effectLst/>
                        </a:rPr>
                        <a:t>Providers and family members will improve their understanding of privacy rules as they pertain to communication during critical situations.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790" marR="30790"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00" dirty="0">
                          <a:effectLst/>
                        </a:rPr>
                        <a:t>In coordination with PHI NFSTAC, develop family-friendly HIPAA and 42CFR resources for inclusion in NFSTAC virtual library (Y1).</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In coordination with PHI NFSTAC, develop resources for healthcare providers for inclusion in the NFSTAC virtual library (Y2).</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Develop and pilot (2) distance learning modules (a) for families; (b) for providers (Y3).</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Convene families and providers for collaborative, virtual focus group to determine next steps for enhancing understanding of privacy rules (Y4).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790" marR="30790" marT="0" marB="0"/>
                </a:tc>
                <a:extLst>
                  <a:ext uri="{0D108BD9-81ED-4DB2-BD59-A6C34878D82A}">
                    <a16:rowId xmlns:a16="http://schemas.microsoft.com/office/drawing/2014/main" val="2654154985"/>
                  </a:ext>
                </a:extLst>
              </a:tr>
              <a:tr h="1196984">
                <a:tc>
                  <a:txBody>
                    <a:bodyPr/>
                    <a:lstStyle/>
                    <a:p>
                      <a:pPr marL="0" marR="0">
                        <a:lnSpc>
                          <a:spcPct val="115000"/>
                        </a:lnSpc>
                        <a:spcBef>
                          <a:spcPts val="0"/>
                        </a:spcBef>
                        <a:spcAft>
                          <a:spcPts val="0"/>
                        </a:spcAft>
                      </a:pPr>
                      <a:r>
                        <a:rPr lang="en-US" sz="1000" u="sng" dirty="0">
                          <a:effectLst/>
                        </a:rPr>
                        <a:t>Goal </a:t>
                      </a:r>
                      <a:r>
                        <a:rPr lang="en-US" sz="1000" u="sng" dirty="0" smtClean="0">
                          <a:effectLst/>
                        </a:rPr>
                        <a:t>6:</a:t>
                      </a:r>
                      <a:r>
                        <a:rPr lang="en-US" sz="1000" dirty="0" smtClean="0">
                          <a:effectLst/>
                        </a:rPr>
                        <a:t> </a:t>
                      </a:r>
                      <a:r>
                        <a:rPr lang="en-US" sz="1000" dirty="0">
                          <a:effectLst/>
                        </a:rPr>
                        <a:t>Policymakers, state, territory, and tribal agencies, provider organizations, and practitioners will have access to training that increases knowledge about the needs of families and evidence-based and promising practices such as family peer support to address the lifespan.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790" marR="30790"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00" dirty="0">
                          <a:effectLst/>
                        </a:rPr>
                        <a:t>Create resources targeted towards policy makers re: (1) family engagement and support (2) peer support and other, relevant resources for inclusion in the NFSTAC virtual library (Y1).</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Develop and pilot (2) distance learning resource re: family peer support, including theoretical model, credentialing, financing reciprocity and present face-to-face workshops at (1) policymaking conference (e.g., NASMHPD) and (1) provider conference (e.g. National Council) re: family peer support (Y2).</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Convene virtual symposia of policy makers and providers to create blueprint for peer certification reciprocity; develop and pilot training modules to meet national certification requirements (Y3).</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Develop and pilot standards for peer certification reciprocity (Y4).</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Report results of peer certification pilot (Y5).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0790" marR="30790" marT="0" marB="0"/>
                </a:tc>
                <a:extLst>
                  <a:ext uri="{0D108BD9-81ED-4DB2-BD59-A6C34878D82A}">
                    <a16:rowId xmlns:a16="http://schemas.microsoft.com/office/drawing/2014/main" val="944080685"/>
                  </a:ext>
                </a:extLst>
              </a:tr>
            </a:tbl>
          </a:graphicData>
        </a:graphic>
      </p:graphicFrame>
    </p:spTree>
    <p:extLst>
      <p:ext uri="{BB962C8B-B14F-4D97-AF65-F5344CB8AC3E}">
        <p14:creationId xmlns:p14="http://schemas.microsoft.com/office/powerpoint/2010/main" val="3659037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37" y="78507"/>
            <a:ext cx="10515600" cy="1038803"/>
          </a:xfrm>
        </p:spPr>
        <p:txBody>
          <a:bodyPr>
            <a:noAutofit/>
          </a:bodyPr>
          <a:lstStyle/>
          <a:p>
            <a:r>
              <a:rPr lang="en-US" sz="3700" b="1" dirty="0" smtClean="0"/>
              <a:t>National Peer-Run Training and TA Center for </a:t>
            </a:r>
            <a:br>
              <a:rPr lang="en-US" sz="3700" b="1" dirty="0" smtClean="0"/>
            </a:br>
            <a:r>
              <a:rPr lang="en-US" sz="3700" b="1" dirty="0" smtClean="0"/>
              <a:t>Addiction Recovery Peer Support - APR-</a:t>
            </a:r>
            <a:r>
              <a:rPr lang="en-US" sz="3700" b="1" dirty="0" err="1" smtClean="0"/>
              <a:t>CoE</a:t>
            </a:r>
            <a:endParaRPr lang="en-US" sz="3700" b="1" dirty="0"/>
          </a:p>
        </p:txBody>
      </p:sp>
      <p:sp>
        <p:nvSpPr>
          <p:cNvPr id="3" name="TextBox 2"/>
          <p:cNvSpPr txBox="1"/>
          <p:nvPr/>
        </p:nvSpPr>
        <p:spPr>
          <a:xfrm>
            <a:off x="9819186" y="182411"/>
            <a:ext cx="2225033" cy="830997"/>
          </a:xfrm>
          <a:prstGeom prst="rect">
            <a:avLst/>
          </a:prstGeom>
          <a:solidFill>
            <a:srgbClr val="C00000"/>
          </a:solidFill>
        </p:spPr>
        <p:txBody>
          <a:bodyPr wrap="none" rtlCol="0">
            <a:spAutoFit/>
          </a:bodyPr>
          <a:lstStyle/>
          <a:p>
            <a:pPr algn="ctr"/>
            <a:r>
              <a:rPr lang="en-US" sz="2400" b="1" dirty="0" smtClean="0">
                <a:solidFill>
                  <a:schemeClr val="bg1"/>
                </a:solidFill>
              </a:rPr>
              <a:t>Start Date</a:t>
            </a:r>
          </a:p>
          <a:p>
            <a:pPr algn="ctr"/>
            <a:r>
              <a:rPr lang="en-US" sz="2400" b="1" dirty="0" smtClean="0">
                <a:solidFill>
                  <a:schemeClr val="bg1"/>
                </a:solidFill>
              </a:rPr>
              <a:t>August 31, 2020</a:t>
            </a:r>
            <a:endParaRPr lang="en-US" sz="2400" b="1" dirty="0">
              <a:solidFill>
                <a:schemeClr val="bg1"/>
              </a:solidFill>
            </a:endParaRPr>
          </a:p>
        </p:txBody>
      </p:sp>
      <p:pic>
        <p:nvPicPr>
          <p:cNvPr id="4" name="Picture 4" descr="Logo Use Guidelines | SAMHS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57637" y="6227615"/>
            <a:ext cx="1385385" cy="547227"/>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ollege: University of Missouri - Kansas City on TeenLif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6" y="5973833"/>
            <a:ext cx="1774824" cy="80100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676221" y="1529982"/>
            <a:ext cx="6367998" cy="4308872"/>
          </a:xfrm>
          <a:prstGeom prst="rect">
            <a:avLst/>
          </a:prstGeom>
        </p:spPr>
        <p:txBody>
          <a:bodyPr wrap="square">
            <a:spAutoFit/>
          </a:bodyPr>
          <a:lstStyle/>
          <a:p>
            <a:r>
              <a:rPr lang="en-US" b="1" i="0" dirty="0" smtClean="0">
                <a:solidFill>
                  <a:schemeClr val="accent2">
                    <a:lumMod val="50000"/>
                  </a:schemeClr>
                </a:solidFill>
                <a:effectLst/>
                <a:latin typeface="Tahoma" panose="020B0604030504040204" pitchFamily="34" charset="0"/>
              </a:rPr>
              <a:t>The APR-</a:t>
            </a:r>
            <a:r>
              <a:rPr lang="en-US" b="1" i="0" dirty="0" err="1" smtClean="0">
                <a:solidFill>
                  <a:schemeClr val="accent2">
                    <a:lumMod val="50000"/>
                  </a:schemeClr>
                </a:solidFill>
                <a:effectLst/>
                <a:latin typeface="Tahoma" panose="020B0604030504040204" pitchFamily="34" charset="0"/>
              </a:rPr>
              <a:t>CoE</a:t>
            </a:r>
            <a:r>
              <a:rPr lang="en-US" b="1" i="0" dirty="0" smtClean="0">
                <a:solidFill>
                  <a:schemeClr val="accent2">
                    <a:lumMod val="50000"/>
                  </a:schemeClr>
                </a:solidFill>
                <a:effectLst/>
                <a:latin typeface="Tahoma" panose="020B0604030504040204" pitchFamily="34" charset="0"/>
              </a:rPr>
              <a:t> will address four major service gaps</a:t>
            </a:r>
          </a:p>
          <a:p>
            <a:r>
              <a:rPr lang="en-US" sz="1400" b="1" i="0" dirty="0" smtClean="0">
                <a:solidFill>
                  <a:srgbClr val="4A4A4A"/>
                </a:solidFill>
                <a:effectLst/>
                <a:latin typeface="Tahoma" panose="020B0604030504040204" pitchFamily="34" charset="0"/>
              </a:rPr>
              <a:t> </a:t>
            </a:r>
          </a:p>
          <a:p>
            <a:pPr marL="342900" indent="-342900">
              <a:buAutoNum type="arabicParenR"/>
            </a:pPr>
            <a:r>
              <a:rPr lang="en-US" sz="1400" i="0" dirty="0" smtClean="0">
                <a:solidFill>
                  <a:srgbClr val="4A4A4A"/>
                </a:solidFill>
                <a:effectLst/>
                <a:latin typeface="Tahoma" panose="020B0604030504040204" pitchFamily="34" charset="0"/>
              </a:rPr>
              <a:t>Discrimination in traditionally “non-peer” systems; </a:t>
            </a:r>
          </a:p>
          <a:p>
            <a:pPr marL="342900" indent="-342900">
              <a:buAutoNum type="arabicParenR"/>
            </a:pPr>
            <a:r>
              <a:rPr lang="en-US" sz="1400" i="0" dirty="0" smtClean="0">
                <a:solidFill>
                  <a:srgbClr val="4A4A4A"/>
                </a:solidFill>
                <a:effectLst/>
                <a:latin typeface="Tahoma" panose="020B0604030504040204" pitchFamily="34" charset="0"/>
              </a:rPr>
              <a:t>Minimal workforce development for peer support workers; </a:t>
            </a:r>
          </a:p>
          <a:p>
            <a:pPr marL="342900" indent="-342900">
              <a:buAutoNum type="arabicParenR"/>
            </a:pPr>
            <a:r>
              <a:rPr lang="en-US" sz="1400" i="0" dirty="0" smtClean="0">
                <a:solidFill>
                  <a:srgbClr val="4A4A4A"/>
                </a:solidFill>
                <a:effectLst/>
                <a:latin typeface="Tahoma" panose="020B0604030504040204" pitchFamily="34" charset="0"/>
              </a:rPr>
              <a:t>Deficiency of scalable approaches to build RCOs; and </a:t>
            </a:r>
          </a:p>
          <a:p>
            <a:pPr marL="342900" indent="-342900">
              <a:buAutoNum type="arabicParenR"/>
            </a:pPr>
            <a:r>
              <a:rPr lang="en-US" sz="1400" i="0" dirty="0" smtClean="0">
                <a:solidFill>
                  <a:srgbClr val="4A4A4A"/>
                </a:solidFill>
                <a:effectLst/>
                <a:latin typeface="Tahoma" panose="020B0604030504040204" pitchFamily="34" charset="0"/>
              </a:rPr>
              <a:t>Shortage of mechanisms to spread existing and future peer recovery support evidence-based practices. </a:t>
            </a:r>
          </a:p>
          <a:p>
            <a:pPr marL="342900" indent="-342900">
              <a:buAutoNum type="arabicParenR"/>
            </a:pPr>
            <a:endParaRPr lang="en-US" sz="1400" dirty="0">
              <a:solidFill>
                <a:srgbClr val="4A4A4A"/>
              </a:solidFill>
              <a:latin typeface="Tahoma" panose="020B0604030504040204" pitchFamily="34" charset="0"/>
            </a:endParaRPr>
          </a:p>
          <a:p>
            <a:r>
              <a:rPr lang="en-US" b="1" i="0" dirty="0" smtClean="0">
                <a:solidFill>
                  <a:schemeClr val="accent2">
                    <a:lumMod val="50000"/>
                  </a:schemeClr>
                </a:solidFill>
                <a:effectLst/>
                <a:latin typeface="Tahoma" panose="020B0604030504040204" pitchFamily="34" charset="0"/>
              </a:rPr>
              <a:t>Goals</a:t>
            </a:r>
          </a:p>
          <a:p>
            <a:endParaRPr lang="en-US" sz="1400" i="0" dirty="0" smtClean="0">
              <a:solidFill>
                <a:srgbClr val="4A4A4A"/>
              </a:solidFill>
              <a:effectLst/>
              <a:latin typeface="Tahoma" panose="020B0604030504040204" pitchFamily="34" charset="0"/>
            </a:endParaRPr>
          </a:p>
          <a:p>
            <a:pPr marL="342900" indent="-342900">
              <a:buAutoNum type="arabicParenR"/>
            </a:pPr>
            <a:r>
              <a:rPr lang="en-US" sz="1400" i="0" dirty="0" smtClean="0">
                <a:solidFill>
                  <a:srgbClr val="4A4A4A"/>
                </a:solidFill>
                <a:effectLst/>
                <a:latin typeface="Tahoma" panose="020B0604030504040204" pitchFamily="34" charset="0"/>
              </a:rPr>
              <a:t>increase the number of clinical and other settings that integrate peer support workers into care delivery (specifically those that have not traditionally used peers); </a:t>
            </a:r>
          </a:p>
          <a:p>
            <a:pPr marL="342900" indent="-342900">
              <a:buAutoNum type="arabicParenR"/>
            </a:pPr>
            <a:r>
              <a:rPr lang="en-US" sz="1400" i="0" dirty="0" smtClean="0">
                <a:solidFill>
                  <a:srgbClr val="4A4A4A"/>
                </a:solidFill>
                <a:effectLst/>
                <a:latin typeface="Tahoma" panose="020B0604030504040204" pitchFamily="34" charset="0"/>
              </a:rPr>
              <a:t>Enhance professionalization of the peer support workforce; </a:t>
            </a:r>
          </a:p>
          <a:p>
            <a:pPr marL="342900" indent="-342900">
              <a:buAutoNum type="arabicParenR"/>
            </a:pPr>
            <a:r>
              <a:rPr lang="en-US" sz="1400" i="0" dirty="0" smtClean="0">
                <a:solidFill>
                  <a:srgbClr val="4A4A4A"/>
                </a:solidFill>
                <a:effectLst/>
                <a:latin typeface="Tahoma" panose="020B0604030504040204" pitchFamily="34" charset="0"/>
              </a:rPr>
              <a:t>Increase the number of RCOs with strong organizational capacity to provide sustainable services to the communities in which they are located; and </a:t>
            </a:r>
          </a:p>
          <a:p>
            <a:pPr marL="342900" indent="-342900">
              <a:buAutoNum type="arabicParenR"/>
            </a:pPr>
            <a:r>
              <a:rPr lang="en-US" sz="1400" i="0" dirty="0" smtClean="0">
                <a:solidFill>
                  <a:srgbClr val="4A4A4A"/>
                </a:solidFill>
                <a:effectLst/>
                <a:latin typeface="Tahoma" panose="020B0604030504040204" pitchFamily="34" charset="0"/>
              </a:rPr>
              <a:t>Improve the dissemination of peer recovery support evidenced-base practices and practice-based evidence. </a:t>
            </a:r>
            <a:endParaRPr lang="en-US" sz="1400" dirty="0"/>
          </a:p>
        </p:txBody>
      </p:sp>
      <p:sp>
        <p:nvSpPr>
          <p:cNvPr id="6" name="Rectangle 5"/>
          <p:cNvSpPr/>
          <p:nvPr/>
        </p:nvSpPr>
        <p:spPr>
          <a:xfrm>
            <a:off x="230909" y="1518741"/>
            <a:ext cx="5006109" cy="2781408"/>
          </a:xfrm>
          <a:prstGeom prst="rect">
            <a:avLst/>
          </a:prstGeom>
          <a:solidFill>
            <a:schemeClr val="accent4">
              <a:lumMod val="20000"/>
              <a:lumOff val="80000"/>
            </a:schemeClr>
          </a:solidFill>
        </p:spPr>
        <p:txBody>
          <a:bodyPr wrap="square">
            <a:spAutoFit/>
          </a:bodyPr>
          <a:lstStyle/>
          <a:p>
            <a:r>
              <a:rPr lang="en-US" sz="1600" dirty="0" smtClean="0"/>
              <a:t>The APR-</a:t>
            </a:r>
            <a:r>
              <a:rPr lang="en-US" sz="1600" dirty="0" err="1" smtClean="0"/>
              <a:t>CoE</a:t>
            </a:r>
            <a:r>
              <a:rPr lang="en-US" sz="1600" dirty="0" smtClean="0"/>
              <a:t> was authorized by Section 7152 of the SUPPORT Act for Patients and Communities. The Act specifies that TA and training must be provided to recovery community organizations (RCOs), as well as peer support networks. </a:t>
            </a:r>
          </a:p>
          <a:p>
            <a:endParaRPr lang="en-US" sz="1600" dirty="0"/>
          </a:p>
          <a:p>
            <a:r>
              <a:rPr lang="en-US" sz="1600" dirty="0" smtClean="0"/>
              <a:t>SAMHSA has long acknowledged the value of individuals with lived experience in assisting others in achieving and maintaining recovery from substance use disorders, and this Center will assist in the promotion of peer recovery support activities. </a:t>
            </a:r>
            <a:endParaRPr lang="en-US" sz="1600" dirty="0"/>
          </a:p>
        </p:txBody>
      </p:sp>
      <p:pic>
        <p:nvPicPr>
          <p:cNvPr id="9226" name="Picture 10" descr="US Army MWR :: View Event :: CANCELLED: Soldier Family Readiness ..."/>
          <p:cNvPicPr>
            <a:picLocks noChangeAspect="1" noChangeArrowheads="1"/>
          </p:cNvPicPr>
          <p:nvPr/>
        </p:nvPicPr>
        <p:blipFill rotWithShape="1">
          <a:blip r:embed="rId4">
            <a:extLst>
              <a:ext uri="{28A0092B-C50C-407E-A947-70E740481C1C}">
                <a14:useLocalDpi xmlns:a14="http://schemas.microsoft.com/office/drawing/2010/main" val="0"/>
              </a:ext>
            </a:extLst>
          </a:blip>
          <a:srcRect t="50439" b="8562"/>
          <a:stretch/>
        </p:blipFill>
        <p:spPr bwMode="auto">
          <a:xfrm>
            <a:off x="230909" y="4547440"/>
            <a:ext cx="5006109" cy="1152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42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49614346"/>
              </p:ext>
            </p:extLst>
          </p:nvPr>
        </p:nvGraphicFramePr>
        <p:xfrm>
          <a:off x="209006" y="39185"/>
          <a:ext cx="11821885" cy="6119876"/>
        </p:xfrm>
        <a:graphic>
          <a:graphicData uri="http://schemas.openxmlformats.org/drawingml/2006/table">
            <a:tbl>
              <a:tblPr firstRow="1" firstCol="1" bandRow="1">
                <a:tableStyleId>{5C22544A-7EE6-4342-B048-85BDC9FD1C3A}</a:tableStyleId>
              </a:tblPr>
              <a:tblGrid>
                <a:gridCol w="3039147">
                  <a:extLst>
                    <a:ext uri="{9D8B030D-6E8A-4147-A177-3AD203B41FA5}">
                      <a16:colId xmlns:a16="http://schemas.microsoft.com/office/drawing/2014/main" val="3883312411"/>
                    </a:ext>
                  </a:extLst>
                </a:gridCol>
                <a:gridCol w="8782738">
                  <a:extLst>
                    <a:ext uri="{9D8B030D-6E8A-4147-A177-3AD203B41FA5}">
                      <a16:colId xmlns:a16="http://schemas.microsoft.com/office/drawing/2014/main" val="1330034470"/>
                    </a:ext>
                  </a:extLst>
                </a:gridCol>
              </a:tblGrid>
              <a:tr h="175783">
                <a:tc>
                  <a:txBody>
                    <a:bodyPr/>
                    <a:lstStyle/>
                    <a:p>
                      <a:pPr marL="0" marR="0" algn="ctr">
                        <a:lnSpc>
                          <a:spcPct val="115000"/>
                        </a:lnSpc>
                        <a:spcBef>
                          <a:spcPts val="0"/>
                        </a:spcBef>
                        <a:spcAft>
                          <a:spcPts val="0"/>
                        </a:spcAft>
                      </a:pPr>
                      <a:r>
                        <a:rPr lang="en-US" sz="1600" dirty="0">
                          <a:effectLst/>
                        </a:rPr>
                        <a:t>Goals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790" marR="30790" marT="0" marB="0"/>
                </a:tc>
                <a:tc>
                  <a:txBody>
                    <a:bodyPr/>
                    <a:lstStyle/>
                    <a:p>
                      <a:pPr marL="0" marR="0" algn="ctr">
                        <a:lnSpc>
                          <a:spcPct val="115000"/>
                        </a:lnSpc>
                        <a:spcBef>
                          <a:spcPts val="0"/>
                        </a:spcBef>
                        <a:spcAft>
                          <a:spcPts val="0"/>
                        </a:spcAft>
                      </a:pPr>
                      <a:r>
                        <a:rPr lang="en-US" sz="1600" dirty="0">
                          <a:effectLst/>
                        </a:rPr>
                        <a:t>Major Activities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790" marR="30790" marT="0" marB="0"/>
                </a:tc>
                <a:extLst>
                  <a:ext uri="{0D108BD9-81ED-4DB2-BD59-A6C34878D82A}">
                    <a16:rowId xmlns:a16="http://schemas.microsoft.com/office/drawing/2014/main" val="3503138448"/>
                  </a:ext>
                </a:extLst>
              </a:tr>
              <a:tr h="1326041">
                <a:tc>
                  <a:txBody>
                    <a:bodyPr/>
                    <a:lstStyle/>
                    <a:p>
                      <a:pPr marL="0" marR="0">
                        <a:lnSpc>
                          <a:spcPct val="115000"/>
                        </a:lnSpc>
                        <a:spcBef>
                          <a:spcPts val="0"/>
                        </a:spcBef>
                        <a:spcAft>
                          <a:spcPts val="0"/>
                        </a:spcAft>
                      </a:pPr>
                      <a:r>
                        <a:rPr lang="en-US" sz="1400" u="sng" dirty="0">
                          <a:effectLst/>
                        </a:rPr>
                        <a:t>Goal </a:t>
                      </a:r>
                      <a:r>
                        <a:rPr lang="en-US" sz="1400" u="sng" dirty="0" smtClean="0">
                          <a:effectLst/>
                        </a:rPr>
                        <a:t>1:</a:t>
                      </a:r>
                      <a:r>
                        <a:rPr lang="en-US" sz="1400" dirty="0" smtClean="0">
                          <a:effectLst/>
                        </a:rPr>
                        <a:t> </a:t>
                      </a:r>
                      <a:r>
                        <a:rPr lang="en-US" sz="1400" dirty="0">
                          <a:effectLst/>
                        </a:rPr>
                        <a:t>Increase the number of clinical and other settings that have traditionally not used peers that have integrated peer support workers into care delivery.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9690" marR="39690"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dirty="0">
                          <a:effectLst/>
                        </a:rPr>
                        <a:t>Conduct a multi-modal, strength/needs assessment of the capacity of organizations, communities and states to integrate PRSS in the continuum of care in Y 1 and Y3 support each year re: integration of peers in care services. </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Train at least 500 providers and 500 peer workers each year in SUD and PRSS best practices. </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Conduct Program Design and Implementation Institutes, based on science-based implementation models and strategies, with at least 3 clinical organizations per year. </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Develop/maintain a library on dedicated website with evidence based, up-to-date information and up to 50 resources related to provision of PRSS in clinical settings.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9690" marR="39690" marT="0" marB="0"/>
                </a:tc>
                <a:extLst>
                  <a:ext uri="{0D108BD9-81ED-4DB2-BD59-A6C34878D82A}">
                    <a16:rowId xmlns:a16="http://schemas.microsoft.com/office/drawing/2014/main" val="1450074275"/>
                  </a:ext>
                </a:extLst>
              </a:tr>
              <a:tr h="1631129">
                <a:tc>
                  <a:txBody>
                    <a:bodyPr/>
                    <a:lstStyle/>
                    <a:p>
                      <a:pPr marL="0" marR="0">
                        <a:lnSpc>
                          <a:spcPct val="115000"/>
                        </a:lnSpc>
                        <a:spcBef>
                          <a:spcPts val="0"/>
                        </a:spcBef>
                        <a:spcAft>
                          <a:spcPts val="0"/>
                        </a:spcAft>
                      </a:pPr>
                      <a:r>
                        <a:rPr lang="en-US" sz="1400" u="sng" dirty="0">
                          <a:effectLst/>
                        </a:rPr>
                        <a:t>Goal </a:t>
                      </a:r>
                      <a:r>
                        <a:rPr lang="en-US" sz="1400" u="sng" dirty="0" smtClean="0">
                          <a:effectLst/>
                        </a:rPr>
                        <a:t>2:</a:t>
                      </a:r>
                      <a:r>
                        <a:rPr lang="en-US" sz="1400" dirty="0" smtClean="0">
                          <a:effectLst/>
                        </a:rPr>
                        <a:t> </a:t>
                      </a:r>
                      <a:r>
                        <a:rPr lang="en-US" sz="1400" dirty="0">
                          <a:effectLst/>
                        </a:rPr>
                        <a:t>Enhance the professionalization of the peer support workforce.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9690" marR="39690"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dirty="0">
                          <a:effectLst/>
                        </a:rPr>
                        <a:t>Building on a UTX study, a state-by-state analysis of credentialing, training and licensure of peers, develop and disseminate a comparative analysis of approaches to peer professionalization. </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Provide TA to at least 125 individuals, groups or communities each year re: workforce development. </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Develop and host 2 phone-based monthly affinity groups for peer workforce and peer supervisors to discuss successes and challenges re: implementation of PRSS for those with SUD. </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Leverage curriculum developed through the Opioid Response Network (ORN) at UMKC and conduct a 10-session virtual leadership development series for up to 30 peer workers </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Develop/maintain a library on dedicated website w/ up to 50 resources re: peer workforce development.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9690" marR="39690" marT="0" marB="0"/>
                </a:tc>
                <a:extLst>
                  <a:ext uri="{0D108BD9-81ED-4DB2-BD59-A6C34878D82A}">
                    <a16:rowId xmlns:a16="http://schemas.microsoft.com/office/drawing/2014/main" val="3569932202"/>
                  </a:ext>
                </a:extLst>
              </a:tr>
              <a:tr h="1326041">
                <a:tc>
                  <a:txBody>
                    <a:bodyPr/>
                    <a:lstStyle/>
                    <a:p>
                      <a:pPr marL="0" marR="0">
                        <a:lnSpc>
                          <a:spcPct val="115000"/>
                        </a:lnSpc>
                        <a:spcBef>
                          <a:spcPts val="0"/>
                        </a:spcBef>
                        <a:spcAft>
                          <a:spcPts val="0"/>
                        </a:spcAft>
                      </a:pPr>
                      <a:r>
                        <a:rPr lang="en-US" sz="1400" u="sng" dirty="0">
                          <a:effectLst/>
                        </a:rPr>
                        <a:t>Goal 3:</a:t>
                      </a:r>
                      <a:r>
                        <a:rPr lang="en-US" sz="1400" dirty="0">
                          <a:effectLst/>
                        </a:rPr>
                        <a:t> Increase the number of RCOs with strong organizational capacity to provide sustainable services to the communities in which they are located.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9690" marR="39690"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dirty="0">
                          <a:effectLst/>
                        </a:rPr>
                        <a:t>Develop, distribute and analyze an RCO survey to assess TA needs of RCOs re: development and sustainability. </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Develop RCO assessment tool to identify strengths, opportunities, gaps and needs for use in TA requests, learning </a:t>
                      </a:r>
                      <a:r>
                        <a:rPr lang="en-US" sz="1200" dirty="0" err="1">
                          <a:effectLst/>
                        </a:rPr>
                        <a:t>collaboratives</a:t>
                      </a:r>
                      <a:r>
                        <a:rPr lang="en-US" sz="1200" dirty="0">
                          <a:effectLst/>
                        </a:rPr>
                        <a:t> and </a:t>
                      </a:r>
                      <a:r>
                        <a:rPr lang="en-US" sz="1200" dirty="0" err="1">
                          <a:effectLst/>
                        </a:rPr>
                        <a:t>NIATx</a:t>
                      </a:r>
                      <a:r>
                        <a:rPr lang="en-US" sz="1200" dirty="0">
                          <a:effectLst/>
                        </a:rPr>
                        <a:t> Change Leader Academies (NCLAs).</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Each year conduct a 6-mo learning collaborative, based on ECHO model, with up to 8 RCOs to develop/enhance organizational best practices. </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Host up to 3 NCLAs for RCOs to teach QI techniques to equip organizational change projects.</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Develop/maintain a section on dedicated website with up to 50 resources specific to building RCO capacity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9690" marR="39690" marT="0" marB="0"/>
                </a:tc>
                <a:extLst>
                  <a:ext uri="{0D108BD9-81ED-4DB2-BD59-A6C34878D82A}">
                    <a16:rowId xmlns:a16="http://schemas.microsoft.com/office/drawing/2014/main" val="1138602428"/>
                  </a:ext>
                </a:extLst>
              </a:tr>
              <a:tr h="1223347">
                <a:tc>
                  <a:txBody>
                    <a:bodyPr/>
                    <a:lstStyle/>
                    <a:p>
                      <a:pPr marL="0" marR="0">
                        <a:lnSpc>
                          <a:spcPct val="115000"/>
                        </a:lnSpc>
                        <a:spcBef>
                          <a:spcPts val="0"/>
                        </a:spcBef>
                        <a:spcAft>
                          <a:spcPts val="0"/>
                        </a:spcAft>
                      </a:pPr>
                      <a:r>
                        <a:rPr lang="en-US" sz="1400" u="sng" dirty="0">
                          <a:effectLst/>
                        </a:rPr>
                        <a:t>Goal 4:</a:t>
                      </a:r>
                      <a:r>
                        <a:rPr lang="en-US" sz="1400" dirty="0">
                          <a:effectLst/>
                        </a:rPr>
                        <a:t> Improve the dissemination of peer recovery support evidenced-base practices and practice based evidence.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9690" marR="39690"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dirty="0">
                          <a:effectLst/>
                        </a:rPr>
                        <a:t>Create and disseminate an annotated listing of research- and practice-based emerging best practices within 3 mo. </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By mo. 6, develop a toolkit combining literature, models, case stories, emerging best practices, and implementation tools re: best/emerging practices. Update annually. </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Create/maintain a network of at least 10 researchers interested in studying PRSS and 20 RCOs and/or settings with integrated PRSS interested in studying efficacy of practice-based models. </a:t>
                      </a:r>
                    </a:p>
                    <a:p>
                      <a:pPr marL="342900" marR="0" lvl="0" indent="-342900">
                        <a:lnSpc>
                          <a:spcPct val="115000"/>
                        </a:lnSpc>
                        <a:spcBef>
                          <a:spcPts val="0"/>
                        </a:spcBef>
                        <a:spcAft>
                          <a:spcPts val="0"/>
                        </a:spcAft>
                        <a:buFont typeface="Symbol" panose="05050102010706020507" pitchFamily="18" charset="2"/>
                        <a:buChar char=""/>
                      </a:pPr>
                      <a:r>
                        <a:rPr lang="en-US" sz="1200" dirty="0">
                          <a:effectLst/>
                        </a:rPr>
                        <a:t>Develop/maintain a section on dedicated website with up to 50 resources re: EBPs and emerging practices.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9690" marR="39690" marT="0" marB="0"/>
                </a:tc>
                <a:extLst>
                  <a:ext uri="{0D108BD9-81ED-4DB2-BD59-A6C34878D82A}">
                    <a16:rowId xmlns:a16="http://schemas.microsoft.com/office/drawing/2014/main" val="538970303"/>
                  </a:ext>
                </a:extLst>
              </a:tr>
            </a:tbl>
          </a:graphicData>
        </a:graphic>
      </p:graphicFrame>
    </p:spTree>
    <p:extLst>
      <p:ext uri="{BB962C8B-B14F-4D97-AF65-F5344CB8AC3E}">
        <p14:creationId xmlns:p14="http://schemas.microsoft.com/office/powerpoint/2010/main" val="1302334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714</TotalTime>
  <Words>2258</Words>
  <Application>Microsoft Office PowerPoint</Application>
  <PresentationFormat>Widescreen</PresentationFormat>
  <Paragraphs>121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Symbol</vt:lpstr>
      <vt:lpstr>Tahoma</vt:lpstr>
      <vt:lpstr>Times New Roman</vt:lpstr>
      <vt:lpstr>Office Theme</vt:lpstr>
      <vt:lpstr>Homeless and Housing Resource Center - HHRC</vt:lpstr>
      <vt:lpstr>PowerPoint Presentation</vt:lpstr>
      <vt:lpstr>Family Support Technical Assistance Ctr. - Fam-CoE</vt:lpstr>
      <vt:lpstr>PowerPoint Presentation</vt:lpstr>
      <vt:lpstr>National Peer-Run Training and TA Center for  Addiction Recovery Peer Support - APR-CoE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TTC Program</dc:title>
  <dc:creator>Carvalho, Humberto (SAMHSA)</dc:creator>
  <cp:lastModifiedBy>Carvalho, Humberto (SAMHSA)</cp:lastModifiedBy>
  <cp:revision>59</cp:revision>
  <cp:lastPrinted>2020-06-25T17:52:34Z</cp:lastPrinted>
  <dcterms:created xsi:type="dcterms:W3CDTF">2020-06-25T12:26:47Z</dcterms:created>
  <dcterms:modified xsi:type="dcterms:W3CDTF">2020-07-01T19:40:34Z</dcterms:modified>
</cp:coreProperties>
</file>