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36"/>
  </p:notesMasterIdLst>
  <p:sldIdLst>
    <p:sldId id="282" r:id="rId2"/>
    <p:sldId id="325" r:id="rId3"/>
    <p:sldId id="326" r:id="rId4"/>
    <p:sldId id="267" r:id="rId5"/>
    <p:sldId id="276" r:id="rId6"/>
    <p:sldId id="269" r:id="rId7"/>
    <p:sldId id="693" r:id="rId8"/>
    <p:sldId id="626" r:id="rId9"/>
    <p:sldId id="762" r:id="rId10"/>
    <p:sldId id="763" r:id="rId11"/>
    <p:sldId id="764" r:id="rId12"/>
    <p:sldId id="767" r:id="rId13"/>
    <p:sldId id="772" r:id="rId14"/>
    <p:sldId id="761" r:id="rId15"/>
    <p:sldId id="771" r:id="rId16"/>
    <p:sldId id="769" r:id="rId17"/>
    <p:sldId id="770" r:id="rId18"/>
    <p:sldId id="581" r:id="rId19"/>
    <p:sldId id="753" r:id="rId20"/>
    <p:sldId id="754" r:id="rId21"/>
    <p:sldId id="640" r:id="rId22"/>
    <p:sldId id="755" r:id="rId23"/>
    <p:sldId id="756" r:id="rId24"/>
    <p:sldId id="702" r:id="rId25"/>
    <p:sldId id="727" r:id="rId26"/>
    <p:sldId id="726" r:id="rId27"/>
    <p:sldId id="757" r:id="rId28"/>
    <p:sldId id="758" r:id="rId29"/>
    <p:sldId id="760" r:id="rId30"/>
    <p:sldId id="488" r:id="rId31"/>
    <p:sldId id="261" r:id="rId32"/>
    <p:sldId id="731" r:id="rId33"/>
    <p:sldId id="264" r:id="rId34"/>
    <p:sldId id="275" r:id="rId35"/>
  </p:sldIdLst>
  <p:sldSz cx="9144000" cy="6858000" type="screen4x3"/>
  <p:notesSz cx="6858000" cy="9144000"/>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82D4B7-C39F-C369-F6A4-3668BA17F3AC}" name="Williamson Jennings, LaShonda D." initials="WJLD" userId="S::lwilliamson@ou.edu::f8506536-1abb-4ca7-afd7-cd743f467ea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8A0A"/>
    <a:srgbClr val="5F6EA5"/>
    <a:srgbClr val="854F8B"/>
    <a:srgbClr val="579D2D"/>
    <a:srgbClr val="F1E18A"/>
    <a:srgbClr val="CC4927"/>
    <a:srgbClr val="8C1D18"/>
    <a:srgbClr val="EEECE1"/>
    <a:srgbClr val="B2CEE6"/>
    <a:srgbClr val="6A4A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B5A516-CFC1-41F4-B686-3E8586D5B1ED}" v="1" dt="2022-07-14T20:13:57.2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20" autoAdjust="0"/>
    <p:restoredTop sz="64777" autoAdjust="0"/>
  </p:normalViewPr>
  <p:slideViewPr>
    <p:cSldViewPr snapToGrid="0">
      <p:cViewPr varScale="1">
        <p:scale>
          <a:sx n="43" d="100"/>
          <a:sy n="43" d="100"/>
        </p:scale>
        <p:origin x="1540" y="44"/>
      </p:cViewPr>
      <p:guideLst/>
    </p:cSldViewPr>
  </p:slideViewPr>
  <p:outlineViewPr>
    <p:cViewPr>
      <p:scale>
        <a:sx n="33" d="100"/>
        <a:sy n="33" d="100"/>
      </p:scale>
      <p:origin x="0" y="-15298"/>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oenborn, Nicole L." userId="32936c1e-4196-4f31-9e3c-10234d056ae6" providerId="ADAL" clId="{69818F50-6F50-4250-BEB8-17F862D386FC}"/>
    <pc:docChg chg="">
      <pc:chgData name="Schoenborn, Nicole L." userId="32936c1e-4196-4f31-9e3c-10234d056ae6" providerId="ADAL" clId="{69818F50-6F50-4250-BEB8-17F862D386FC}" dt="2022-01-14T02:01:32.844" v="0"/>
      <pc:docMkLst>
        <pc:docMk/>
      </pc:docMkLst>
      <pc:sldChg chg="delCm">
        <pc:chgData name="Schoenborn, Nicole L." userId="32936c1e-4196-4f31-9e3c-10234d056ae6" providerId="ADAL" clId="{69818F50-6F50-4250-BEB8-17F862D386FC}" dt="2022-01-14T02:01:32.844" v="0"/>
        <pc:sldMkLst>
          <pc:docMk/>
          <pc:sldMk cId="3092737545" sldId="757"/>
        </pc:sldMkLst>
      </pc:sldChg>
    </pc:docChg>
  </pc:docChgLst>
  <pc:docChgLst>
    <pc:chgData name="Schoenborn, Nicole L." userId="32936c1e-4196-4f31-9e3c-10234d056ae6" providerId="ADAL" clId="{4AB5A516-CFC1-41F4-B686-3E8586D5B1ED}"/>
    <pc:docChg chg="undo custSel addSld delSld modSld">
      <pc:chgData name="Schoenborn, Nicole L." userId="32936c1e-4196-4f31-9e3c-10234d056ae6" providerId="ADAL" clId="{4AB5A516-CFC1-41F4-B686-3E8586D5B1ED}" dt="2022-07-14T20:18:22.538" v="202" actId="6549"/>
      <pc:docMkLst>
        <pc:docMk/>
      </pc:docMkLst>
      <pc:sldChg chg="modSp del mod">
        <pc:chgData name="Schoenborn, Nicole L." userId="32936c1e-4196-4f31-9e3c-10234d056ae6" providerId="ADAL" clId="{4AB5A516-CFC1-41F4-B686-3E8586D5B1ED}" dt="2022-07-14T20:16:01.465" v="166" actId="47"/>
        <pc:sldMkLst>
          <pc:docMk/>
          <pc:sldMk cId="4151119310" sldId="265"/>
        </pc:sldMkLst>
        <pc:spChg chg="mod">
          <ac:chgData name="Schoenborn, Nicole L." userId="32936c1e-4196-4f31-9e3c-10234d056ae6" providerId="ADAL" clId="{4AB5A516-CFC1-41F4-B686-3E8586D5B1ED}" dt="2022-07-14T15:34:12.842" v="43" actId="20577"/>
          <ac:spMkLst>
            <pc:docMk/>
            <pc:sldMk cId="4151119310" sldId="265"/>
            <ac:spMk id="2" creationId="{05DE423F-233B-E544-B900-D3E94820747C}"/>
          </ac:spMkLst>
        </pc:spChg>
        <pc:spChg chg="mod">
          <ac:chgData name="Schoenborn, Nicole L." userId="32936c1e-4196-4f31-9e3c-10234d056ae6" providerId="ADAL" clId="{4AB5A516-CFC1-41F4-B686-3E8586D5B1ED}" dt="2022-07-14T15:35:35.393" v="44"/>
          <ac:spMkLst>
            <pc:docMk/>
            <pc:sldMk cId="4151119310" sldId="265"/>
            <ac:spMk id="3" creationId="{19F37103-85A5-DF42-AD3D-EF98372B2340}"/>
          </ac:spMkLst>
        </pc:spChg>
      </pc:sldChg>
      <pc:sldChg chg="add">
        <pc:chgData name="Schoenborn, Nicole L." userId="32936c1e-4196-4f31-9e3c-10234d056ae6" providerId="ADAL" clId="{4AB5A516-CFC1-41F4-B686-3E8586D5B1ED}" dt="2022-07-14T20:13:57.265" v="49"/>
        <pc:sldMkLst>
          <pc:docMk/>
          <pc:sldMk cId="1776361243" sldId="267"/>
        </pc:sldMkLst>
      </pc:sldChg>
      <pc:sldChg chg="addSp delSp mod">
        <pc:chgData name="Schoenborn, Nicole L." userId="32936c1e-4196-4f31-9e3c-10234d056ae6" providerId="ADAL" clId="{4AB5A516-CFC1-41F4-B686-3E8586D5B1ED}" dt="2022-07-14T20:17:01.829" v="168" actId="478"/>
        <pc:sldMkLst>
          <pc:docMk/>
          <pc:sldMk cId="4228434331" sldId="282"/>
        </pc:sldMkLst>
        <pc:spChg chg="add del">
          <ac:chgData name="Schoenborn, Nicole L." userId="32936c1e-4196-4f31-9e3c-10234d056ae6" providerId="ADAL" clId="{4AB5A516-CFC1-41F4-B686-3E8586D5B1ED}" dt="2022-07-14T20:13:18.569" v="47" actId="22"/>
          <ac:spMkLst>
            <pc:docMk/>
            <pc:sldMk cId="4228434331" sldId="282"/>
            <ac:spMk id="7" creationId="{618402AE-5017-D49A-D687-144767CEDD6B}"/>
          </ac:spMkLst>
        </pc:spChg>
        <pc:spChg chg="add del">
          <ac:chgData name="Schoenborn, Nicole L." userId="32936c1e-4196-4f31-9e3c-10234d056ae6" providerId="ADAL" clId="{4AB5A516-CFC1-41F4-B686-3E8586D5B1ED}" dt="2022-07-14T20:17:01.829" v="168" actId="478"/>
          <ac:spMkLst>
            <pc:docMk/>
            <pc:sldMk cId="4228434331" sldId="282"/>
            <ac:spMk id="9" creationId="{2A3BEF80-DFBA-D53C-06A3-93E6CEA3D463}"/>
          </ac:spMkLst>
        </pc:spChg>
      </pc:sldChg>
      <pc:sldChg chg="addSp del mod">
        <pc:chgData name="Schoenborn, Nicole L." userId="32936c1e-4196-4f31-9e3c-10234d056ae6" providerId="ADAL" clId="{4AB5A516-CFC1-41F4-B686-3E8586D5B1ED}" dt="2022-07-14T20:16:04.362" v="167" actId="47"/>
        <pc:sldMkLst>
          <pc:docMk/>
          <pc:sldMk cId="217051067" sldId="312"/>
        </pc:sldMkLst>
        <pc:spChg chg="add">
          <ac:chgData name="Schoenborn, Nicole L." userId="32936c1e-4196-4f31-9e3c-10234d056ae6" providerId="ADAL" clId="{4AB5A516-CFC1-41F4-B686-3E8586D5B1ED}" dt="2022-07-14T20:12:39.163" v="45" actId="22"/>
          <ac:spMkLst>
            <pc:docMk/>
            <pc:sldMk cId="217051067" sldId="312"/>
            <ac:spMk id="8" creationId="{A08C6209-E6EC-79CF-30FE-68CA33C659F7}"/>
          </ac:spMkLst>
        </pc:spChg>
      </pc:sldChg>
      <pc:sldChg chg="modSp add mod modNotesTx">
        <pc:chgData name="Schoenborn, Nicole L." userId="32936c1e-4196-4f31-9e3c-10234d056ae6" providerId="ADAL" clId="{4AB5A516-CFC1-41F4-B686-3E8586D5B1ED}" dt="2022-07-14T20:17:16.534" v="169" actId="6549"/>
        <pc:sldMkLst>
          <pc:docMk/>
          <pc:sldMk cId="2537534221" sldId="325"/>
        </pc:sldMkLst>
        <pc:spChg chg="mod">
          <ac:chgData name="Schoenborn, Nicole L." userId="32936c1e-4196-4f31-9e3c-10234d056ae6" providerId="ADAL" clId="{4AB5A516-CFC1-41F4-B686-3E8586D5B1ED}" dt="2022-07-14T20:15:46.614" v="165" actId="14100"/>
          <ac:spMkLst>
            <pc:docMk/>
            <pc:sldMk cId="2537534221" sldId="325"/>
            <ac:spMk id="2" creationId="{6F0FF0D6-5DB3-4CED-B3AB-EDD15EE0B75E}"/>
          </ac:spMkLst>
        </pc:spChg>
        <pc:spChg chg="mod">
          <ac:chgData name="Schoenborn, Nicole L." userId="32936c1e-4196-4f31-9e3c-10234d056ae6" providerId="ADAL" clId="{4AB5A516-CFC1-41F4-B686-3E8586D5B1ED}" dt="2022-07-14T20:15:00.513" v="117" actId="20577"/>
          <ac:spMkLst>
            <pc:docMk/>
            <pc:sldMk cId="2537534221" sldId="325"/>
            <ac:spMk id="3" creationId="{8EAF7EB8-65EF-4618-B2CD-4FD270408852}"/>
          </ac:spMkLst>
        </pc:spChg>
      </pc:sldChg>
      <pc:sldChg chg="add">
        <pc:chgData name="Schoenborn, Nicole L." userId="32936c1e-4196-4f31-9e3c-10234d056ae6" providerId="ADAL" clId="{4AB5A516-CFC1-41F4-B686-3E8586D5B1ED}" dt="2022-07-14T20:13:57.265" v="49"/>
        <pc:sldMkLst>
          <pc:docMk/>
          <pc:sldMk cId="1304883800" sldId="326"/>
        </pc:sldMkLst>
      </pc:sldChg>
      <pc:sldChg chg="modNotesTx">
        <pc:chgData name="Schoenborn, Nicole L." userId="32936c1e-4196-4f31-9e3c-10234d056ae6" providerId="ADAL" clId="{4AB5A516-CFC1-41F4-B686-3E8586D5B1ED}" dt="2022-07-14T20:18:02.592" v="201" actId="20577"/>
        <pc:sldMkLst>
          <pc:docMk/>
          <pc:sldMk cId="3518882861" sldId="764"/>
        </pc:sldMkLst>
      </pc:sldChg>
      <pc:sldChg chg="modNotesTx">
        <pc:chgData name="Schoenborn, Nicole L." userId="32936c1e-4196-4f31-9e3c-10234d056ae6" providerId="ADAL" clId="{4AB5A516-CFC1-41F4-B686-3E8586D5B1ED}" dt="2022-07-14T20:18:22.538" v="202" actId="6549"/>
        <pc:sldMkLst>
          <pc:docMk/>
          <pc:sldMk cId="693508284" sldId="767"/>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ata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_rels/data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_rels/drawing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27C215-8868-431B-8DD7-7B8007E6E791}" type="doc">
      <dgm:prSet loTypeId="urn:microsoft.com/office/officeart/2018/2/layout/IconCircleList" loCatId="icon" qsTypeId="urn:microsoft.com/office/officeart/2005/8/quickstyle/simple1" qsCatId="simple" csTypeId="urn:microsoft.com/office/officeart/2005/8/colors/accent0_3" csCatId="mainScheme" phldr="1"/>
      <dgm:spPr/>
      <dgm:t>
        <a:bodyPr/>
        <a:lstStyle/>
        <a:p>
          <a:endParaRPr lang="en-US"/>
        </a:p>
      </dgm:t>
    </dgm:pt>
    <dgm:pt modelId="{E7596E63-01B0-41C4-955F-6FF32525644A}">
      <dgm:prSet custT="1"/>
      <dgm:spPr/>
      <dgm:t>
        <a:bodyPr/>
        <a:lstStyle/>
        <a:p>
          <a:pPr>
            <a:lnSpc>
              <a:spcPct val="100000"/>
            </a:lnSpc>
          </a:pPr>
          <a:r>
            <a:rPr lang="en-US" sz="1600" dirty="0">
              <a:latin typeface="Arial" panose="020B0604020202020204" pitchFamily="34" charset="0"/>
              <a:cs typeface="Arial" panose="020B0604020202020204" pitchFamily="34" charset="0"/>
            </a:rPr>
            <a:t>Presenting data publicly in ways that protect participants.</a:t>
          </a:r>
        </a:p>
      </dgm:t>
    </dgm:pt>
    <dgm:pt modelId="{E6C9C7BF-7F33-4DD9-97CA-93F321A9DECB}" type="parTrans" cxnId="{A64B545E-1572-4CC7-A8F9-50B42E166FA6}">
      <dgm:prSet/>
      <dgm:spPr/>
      <dgm:t>
        <a:bodyPr/>
        <a:lstStyle/>
        <a:p>
          <a:endParaRPr lang="en-US" sz="1600">
            <a:latin typeface="Arial" panose="020B0604020202020204" pitchFamily="34" charset="0"/>
            <a:cs typeface="Arial" panose="020B0604020202020204" pitchFamily="34" charset="0"/>
          </a:endParaRPr>
        </a:p>
      </dgm:t>
    </dgm:pt>
    <dgm:pt modelId="{6666F53F-AFB6-4C2D-A835-D46BDF879D18}" type="sibTrans" cxnId="{A64B545E-1572-4CC7-A8F9-50B42E166FA6}">
      <dgm:prSet phldrT="1"/>
      <dgm:spPr/>
      <dgm:t>
        <a:bodyPr/>
        <a:lstStyle/>
        <a:p>
          <a:pPr>
            <a:lnSpc>
              <a:spcPct val="100000"/>
            </a:lnSpc>
          </a:pPr>
          <a:endParaRPr lang="en-US" sz="1600">
            <a:latin typeface="Arial" panose="020B0604020202020204" pitchFamily="34" charset="0"/>
            <a:cs typeface="Arial" panose="020B0604020202020204" pitchFamily="34" charset="0"/>
          </a:endParaRPr>
        </a:p>
      </dgm:t>
    </dgm:pt>
    <dgm:pt modelId="{1C368BFC-6988-441C-A2D3-B43D0C041CF5}">
      <dgm:prSet custT="1"/>
      <dgm:spPr/>
      <dgm:t>
        <a:bodyPr/>
        <a:lstStyle/>
        <a:p>
          <a:pPr>
            <a:lnSpc>
              <a:spcPct val="100000"/>
            </a:lnSpc>
          </a:pPr>
          <a:r>
            <a:rPr lang="en-US" sz="1600" dirty="0">
              <a:latin typeface="Arial" panose="020B0604020202020204" pitchFamily="34" charset="0"/>
              <a:cs typeface="Arial" panose="020B0604020202020204" pitchFamily="34" charset="0"/>
            </a:rPr>
            <a:t>Advocating on behalf of the public and the individual’s right to services.</a:t>
          </a:r>
        </a:p>
      </dgm:t>
    </dgm:pt>
    <dgm:pt modelId="{256DB9D0-98B9-4414-BEAB-BC3437F1749F}" type="parTrans" cxnId="{A197AEAC-05E7-4775-AEEC-C3C88C4E9DD7}">
      <dgm:prSet/>
      <dgm:spPr/>
      <dgm:t>
        <a:bodyPr/>
        <a:lstStyle/>
        <a:p>
          <a:endParaRPr lang="en-US" sz="1600">
            <a:latin typeface="Arial" panose="020B0604020202020204" pitchFamily="34" charset="0"/>
            <a:cs typeface="Arial" panose="020B0604020202020204" pitchFamily="34" charset="0"/>
          </a:endParaRPr>
        </a:p>
      </dgm:t>
    </dgm:pt>
    <dgm:pt modelId="{D1390559-4BAB-4558-A0FC-8F4535695166}" type="sibTrans" cxnId="{A197AEAC-05E7-4775-AEEC-C3C88C4E9DD7}">
      <dgm:prSet phldrT="2"/>
      <dgm:spPr/>
      <dgm:t>
        <a:bodyPr/>
        <a:lstStyle/>
        <a:p>
          <a:pPr>
            <a:lnSpc>
              <a:spcPct val="100000"/>
            </a:lnSpc>
          </a:pPr>
          <a:endParaRPr lang="en-US" sz="1600">
            <a:latin typeface="Arial" panose="020B0604020202020204" pitchFamily="34" charset="0"/>
            <a:cs typeface="Arial" panose="020B0604020202020204" pitchFamily="34" charset="0"/>
          </a:endParaRPr>
        </a:p>
      </dgm:t>
    </dgm:pt>
    <dgm:pt modelId="{D77B3036-CCD3-49EC-9227-48954B7E1E10}">
      <dgm:prSet custT="1"/>
      <dgm:spPr/>
      <dgm:t>
        <a:bodyPr/>
        <a:lstStyle/>
        <a:p>
          <a:pPr>
            <a:lnSpc>
              <a:spcPct val="100000"/>
            </a:lnSpc>
          </a:pPr>
          <a:r>
            <a:rPr lang="en-US" sz="1600" dirty="0">
              <a:latin typeface="Arial" panose="020B0604020202020204" pitchFamily="34" charset="0"/>
              <a:cs typeface="Arial" panose="020B0604020202020204" pitchFamily="34" charset="0"/>
            </a:rPr>
            <a:t>Educating the public and policy makers around prevention issues that need attention.</a:t>
          </a:r>
        </a:p>
      </dgm:t>
    </dgm:pt>
    <dgm:pt modelId="{6719B0BD-8E44-4984-88AA-35E26CA4A0E6}" type="parTrans" cxnId="{723B5CC1-6AF6-41C5-9798-CFD87CC093F4}">
      <dgm:prSet/>
      <dgm:spPr/>
      <dgm:t>
        <a:bodyPr/>
        <a:lstStyle/>
        <a:p>
          <a:endParaRPr lang="en-US" sz="1600">
            <a:latin typeface="Arial" panose="020B0604020202020204" pitchFamily="34" charset="0"/>
            <a:cs typeface="Arial" panose="020B0604020202020204" pitchFamily="34" charset="0"/>
          </a:endParaRPr>
        </a:p>
      </dgm:t>
    </dgm:pt>
    <dgm:pt modelId="{D86F69D0-549F-48EE-8E46-61F82C4B6AEB}" type="sibTrans" cxnId="{723B5CC1-6AF6-41C5-9798-CFD87CC093F4}">
      <dgm:prSet phldrT="3"/>
      <dgm:spPr/>
      <dgm:t>
        <a:bodyPr/>
        <a:lstStyle/>
        <a:p>
          <a:pPr>
            <a:lnSpc>
              <a:spcPct val="100000"/>
            </a:lnSpc>
          </a:pPr>
          <a:endParaRPr lang="en-US" sz="1600">
            <a:latin typeface="Arial" panose="020B0604020202020204" pitchFamily="34" charset="0"/>
            <a:cs typeface="Arial" panose="020B0604020202020204" pitchFamily="34" charset="0"/>
          </a:endParaRPr>
        </a:p>
      </dgm:t>
    </dgm:pt>
    <dgm:pt modelId="{F5B409C7-A2A3-4F5E-A1A0-5CBE0C5411EF}">
      <dgm:prSet custT="1"/>
      <dgm:spPr/>
      <dgm:t>
        <a:bodyPr/>
        <a:lstStyle/>
        <a:p>
          <a:pPr>
            <a:lnSpc>
              <a:spcPct val="100000"/>
            </a:lnSpc>
          </a:pPr>
          <a:r>
            <a:rPr lang="en-US" sz="1600" dirty="0">
              <a:latin typeface="Arial" panose="020B0604020202020204" pitchFamily="34" charset="0"/>
              <a:cs typeface="Arial" panose="020B0604020202020204" pitchFamily="34" charset="0"/>
            </a:rPr>
            <a:t>Gathering input from service recipients. </a:t>
          </a:r>
        </a:p>
      </dgm:t>
    </dgm:pt>
    <dgm:pt modelId="{466EB2F6-822B-4563-BF74-59C105AAE794}" type="parTrans" cxnId="{9B24D980-ECCB-4A7A-A049-6D017059710C}">
      <dgm:prSet/>
      <dgm:spPr/>
      <dgm:t>
        <a:bodyPr/>
        <a:lstStyle/>
        <a:p>
          <a:endParaRPr lang="en-US" sz="1600">
            <a:latin typeface="Arial" panose="020B0604020202020204" pitchFamily="34" charset="0"/>
            <a:cs typeface="Arial" panose="020B0604020202020204" pitchFamily="34" charset="0"/>
          </a:endParaRPr>
        </a:p>
      </dgm:t>
    </dgm:pt>
    <dgm:pt modelId="{8BB6E7C6-0AEE-4301-A1D4-23F71E979557}" type="sibTrans" cxnId="{9B24D980-ECCB-4A7A-A049-6D017059710C}">
      <dgm:prSet phldrT="4"/>
      <dgm:spPr/>
      <dgm:t>
        <a:bodyPr/>
        <a:lstStyle/>
        <a:p>
          <a:pPr>
            <a:lnSpc>
              <a:spcPct val="100000"/>
            </a:lnSpc>
          </a:pPr>
          <a:endParaRPr lang="en-US" sz="1600">
            <a:latin typeface="Arial" panose="020B0604020202020204" pitchFamily="34" charset="0"/>
            <a:cs typeface="Arial" panose="020B0604020202020204" pitchFamily="34" charset="0"/>
          </a:endParaRPr>
        </a:p>
      </dgm:t>
    </dgm:pt>
    <dgm:pt modelId="{3E15418A-B16D-46E8-A650-DF29441C7CCC}">
      <dgm:prSet custT="1"/>
      <dgm:spPr/>
      <dgm:t>
        <a:bodyPr/>
        <a:lstStyle/>
        <a:p>
          <a:pPr>
            <a:lnSpc>
              <a:spcPct val="100000"/>
            </a:lnSpc>
          </a:pPr>
          <a:r>
            <a:rPr lang="en-US" sz="1600" dirty="0">
              <a:latin typeface="Arial" panose="020B0604020202020204" pitchFamily="34" charset="0"/>
              <a:cs typeface="Arial" panose="020B0604020202020204" pitchFamily="34" charset="0"/>
            </a:rPr>
            <a:t>Ensuring that data collected is secured. </a:t>
          </a:r>
        </a:p>
      </dgm:t>
    </dgm:pt>
    <dgm:pt modelId="{21A8C814-A628-43E2-A0AB-460EDE6F3677}" type="parTrans" cxnId="{1F98A8AE-A176-4A92-A4DF-9B4B273CF4A0}">
      <dgm:prSet/>
      <dgm:spPr/>
      <dgm:t>
        <a:bodyPr/>
        <a:lstStyle/>
        <a:p>
          <a:endParaRPr lang="en-US" sz="1600">
            <a:latin typeface="Arial" panose="020B0604020202020204" pitchFamily="34" charset="0"/>
            <a:cs typeface="Arial" panose="020B0604020202020204" pitchFamily="34" charset="0"/>
          </a:endParaRPr>
        </a:p>
      </dgm:t>
    </dgm:pt>
    <dgm:pt modelId="{7B20647F-B5BB-4B44-9AD5-80C808922E41}" type="sibTrans" cxnId="{1F98A8AE-A176-4A92-A4DF-9B4B273CF4A0}">
      <dgm:prSet phldrT="5"/>
      <dgm:spPr/>
      <dgm:t>
        <a:bodyPr/>
        <a:lstStyle/>
        <a:p>
          <a:pPr>
            <a:lnSpc>
              <a:spcPct val="100000"/>
            </a:lnSpc>
          </a:pPr>
          <a:endParaRPr lang="en-US" sz="1600">
            <a:latin typeface="Arial" panose="020B0604020202020204" pitchFamily="34" charset="0"/>
            <a:cs typeface="Arial" panose="020B0604020202020204" pitchFamily="34" charset="0"/>
          </a:endParaRPr>
        </a:p>
      </dgm:t>
    </dgm:pt>
    <dgm:pt modelId="{ECBAC274-CD99-4B3E-A5E9-DED34778ABB7}">
      <dgm:prSet custT="1"/>
      <dgm:spPr/>
      <dgm:t>
        <a:bodyPr/>
        <a:lstStyle/>
        <a:p>
          <a:pPr>
            <a:lnSpc>
              <a:spcPct val="100000"/>
            </a:lnSpc>
          </a:pPr>
          <a:r>
            <a:rPr lang="en-US" sz="1600" dirty="0">
              <a:latin typeface="Arial" panose="020B0604020202020204" pitchFamily="34" charset="0"/>
              <a:cs typeface="Arial" panose="020B0604020202020204" pitchFamily="34" charset="0"/>
            </a:rPr>
            <a:t>Collecting information that is necessary and relevant.</a:t>
          </a:r>
        </a:p>
      </dgm:t>
    </dgm:pt>
    <dgm:pt modelId="{456EC043-8DD8-4E13-8A20-D07FC4E7640A}" type="parTrans" cxnId="{627DB0FE-9C6B-462A-A15F-CF454E3A97D0}">
      <dgm:prSet/>
      <dgm:spPr/>
      <dgm:t>
        <a:bodyPr/>
        <a:lstStyle/>
        <a:p>
          <a:endParaRPr lang="en-US" sz="1600">
            <a:latin typeface="Arial" panose="020B0604020202020204" pitchFamily="34" charset="0"/>
            <a:cs typeface="Arial" panose="020B0604020202020204" pitchFamily="34" charset="0"/>
          </a:endParaRPr>
        </a:p>
      </dgm:t>
    </dgm:pt>
    <dgm:pt modelId="{4236B71A-4430-4600-B795-14D27532997F}" type="sibTrans" cxnId="{627DB0FE-9C6B-462A-A15F-CF454E3A97D0}">
      <dgm:prSet phldrT="6"/>
      <dgm:spPr/>
      <dgm:t>
        <a:bodyPr/>
        <a:lstStyle/>
        <a:p>
          <a:endParaRPr lang="en-US" sz="1600">
            <a:latin typeface="Arial" panose="020B0604020202020204" pitchFamily="34" charset="0"/>
            <a:cs typeface="Arial" panose="020B0604020202020204" pitchFamily="34" charset="0"/>
          </a:endParaRPr>
        </a:p>
      </dgm:t>
    </dgm:pt>
    <dgm:pt modelId="{EFE1046E-2FEE-493A-A8FC-B7477C9DD535}" type="pres">
      <dgm:prSet presAssocID="{8627C215-8868-431B-8DD7-7B8007E6E791}" presName="root" presStyleCnt="0">
        <dgm:presLayoutVars>
          <dgm:dir/>
          <dgm:resizeHandles val="exact"/>
        </dgm:presLayoutVars>
      </dgm:prSet>
      <dgm:spPr/>
    </dgm:pt>
    <dgm:pt modelId="{3842B3D9-763C-4684-A5F2-A584B7392373}" type="pres">
      <dgm:prSet presAssocID="{8627C215-8868-431B-8DD7-7B8007E6E791}" presName="container" presStyleCnt="0">
        <dgm:presLayoutVars>
          <dgm:dir/>
          <dgm:resizeHandles val="exact"/>
        </dgm:presLayoutVars>
      </dgm:prSet>
      <dgm:spPr/>
    </dgm:pt>
    <dgm:pt modelId="{8FD0C763-282D-446A-8CDB-606DD3C388D9}" type="pres">
      <dgm:prSet presAssocID="{E7596E63-01B0-41C4-955F-6FF32525644A}" presName="compNode" presStyleCnt="0"/>
      <dgm:spPr/>
    </dgm:pt>
    <dgm:pt modelId="{6A8F7C82-ADAB-4240-8706-F9B217A5E161}" type="pres">
      <dgm:prSet presAssocID="{E7596E63-01B0-41C4-955F-6FF32525644A}" presName="iconBgRect" presStyleLbl="bgShp" presStyleIdx="0" presStyleCnt="6"/>
      <dgm:spPr/>
    </dgm:pt>
    <dgm:pt modelId="{BA47D61A-4228-4B7A-BDD8-8C804A13A913}" type="pres">
      <dgm:prSet presAssocID="{E7596E63-01B0-41C4-955F-6FF32525644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ecurity Camera Sign"/>
        </a:ext>
      </dgm:extLst>
    </dgm:pt>
    <dgm:pt modelId="{950FA0AD-E5BA-45F3-8AFA-1FDF722D6BED}" type="pres">
      <dgm:prSet presAssocID="{E7596E63-01B0-41C4-955F-6FF32525644A}" presName="spaceRect" presStyleCnt="0"/>
      <dgm:spPr/>
    </dgm:pt>
    <dgm:pt modelId="{4E4F0241-1226-443E-8571-67498CB89041}" type="pres">
      <dgm:prSet presAssocID="{E7596E63-01B0-41C4-955F-6FF32525644A}" presName="textRect" presStyleLbl="revTx" presStyleIdx="0" presStyleCnt="6">
        <dgm:presLayoutVars>
          <dgm:chMax val="1"/>
          <dgm:chPref val="1"/>
        </dgm:presLayoutVars>
      </dgm:prSet>
      <dgm:spPr/>
    </dgm:pt>
    <dgm:pt modelId="{97F7FBCE-25BD-4708-8F6B-14B124F7CFC8}" type="pres">
      <dgm:prSet presAssocID="{6666F53F-AFB6-4C2D-A835-D46BDF879D18}" presName="sibTrans" presStyleLbl="sibTrans2D1" presStyleIdx="0" presStyleCnt="0"/>
      <dgm:spPr/>
    </dgm:pt>
    <dgm:pt modelId="{3E69031B-2B46-4834-9247-F103028C648E}" type="pres">
      <dgm:prSet presAssocID="{1C368BFC-6988-441C-A2D3-B43D0C041CF5}" presName="compNode" presStyleCnt="0"/>
      <dgm:spPr/>
    </dgm:pt>
    <dgm:pt modelId="{2BCCE4D5-95EB-47AF-8506-EA9676BABB5F}" type="pres">
      <dgm:prSet presAssocID="{1C368BFC-6988-441C-A2D3-B43D0C041CF5}" presName="iconBgRect" presStyleLbl="bgShp" presStyleIdx="1" presStyleCnt="6"/>
      <dgm:spPr/>
    </dgm:pt>
    <dgm:pt modelId="{318A672D-96E0-4201-AD53-6A3B64F35A46}" type="pres">
      <dgm:prSet presAssocID="{1C368BFC-6988-441C-A2D3-B43D0C041CF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ales of Justice"/>
        </a:ext>
      </dgm:extLst>
    </dgm:pt>
    <dgm:pt modelId="{F8A90BFC-D27A-45D6-9747-F1BC3AB60679}" type="pres">
      <dgm:prSet presAssocID="{1C368BFC-6988-441C-A2D3-B43D0C041CF5}" presName="spaceRect" presStyleCnt="0"/>
      <dgm:spPr/>
    </dgm:pt>
    <dgm:pt modelId="{435CC193-6ED6-461E-B6CF-2CD8F2D52552}" type="pres">
      <dgm:prSet presAssocID="{1C368BFC-6988-441C-A2D3-B43D0C041CF5}" presName="textRect" presStyleLbl="revTx" presStyleIdx="1" presStyleCnt="6">
        <dgm:presLayoutVars>
          <dgm:chMax val="1"/>
          <dgm:chPref val="1"/>
        </dgm:presLayoutVars>
      </dgm:prSet>
      <dgm:spPr/>
    </dgm:pt>
    <dgm:pt modelId="{28BDAAAC-3BA4-4E7C-BAF3-E37C29967ED0}" type="pres">
      <dgm:prSet presAssocID="{D1390559-4BAB-4558-A0FC-8F4535695166}" presName="sibTrans" presStyleLbl="sibTrans2D1" presStyleIdx="0" presStyleCnt="0"/>
      <dgm:spPr/>
    </dgm:pt>
    <dgm:pt modelId="{EF5C2E79-17E3-4493-9FC7-BDC0D132F7D5}" type="pres">
      <dgm:prSet presAssocID="{D77B3036-CCD3-49EC-9227-48954B7E1E10}" presName="compNode" presStyleCnt="0"/>
      <dgm:spPr/>
    </dgm:pt>
    <dgm:pt modelId="{840DFE50-68E0-4A66-9FA6-C0F44A3FA3B3}" type="pres">
      <dgm:prSet presAssocID="{D77B3036-CCD3-49EC-9227-48954B7E1E10}" presName="iconBgRect" presStyleLbl="bgShp" presStyleIdx="2" presStyleCnt="6"/>
      <dgm:spPr/>
    </dgm:pt>
    <dgm:pt modelId="{CB606AE8-2D1B-444F-9EA8-2B9E01310890}" type="pres">
      <dgm:prSet presAssocID="{D77B3036-CCD3-49EC-9227-48954B7E1E1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ecturer"/>
        </a:ext>
      </dgm:extLst>
    </dgm:pt>
    <dgm:pt modelId="{D410C930-C2C3-4FD5-89D1-DC6013539D61}" type="pres">
      <dgm:prSet presAssocID="{D77B3036-CCD3-49EC-9227-48954B7E1E10}" presName="spaceRect" presStyleCnt="0"/>
      <dgm:spPr/>
    </dgm:pt>
    <dgm:pt modelId="{C3986BA8-4AF6-4BB6-9D6B-8FBE3207BE74}" type="pres">
      <dgm:prSet presAssocID="{D77B3036-CCD3-49EC-9227-48954B7E1E10}" presName="textRect" presStyleLbl="revTx" presStyleIdx="2" presStyleCnt="6">
        <dgm:presLayoutVars>
          <dgm:chMax val="1"/>
          <dgm:chPref val="1"/>
        </dgm:presLayoutVars>
      </dgm:prSet>
      <dgm:spPr/>
    </dgm:pt>
    <dgm:pt modelId="{F94F259A-08BA-44AD-A0A6-683A2E0535A3}" type="pres">
      <dgm:prSet presAssocID="{D86F69D0-549F-48EE-8E46-61F82C4B6AEB}" presName="sibTrans" presStyleLbl="sibTrans2D1" presStyleIdx="0" presStyleCnt="0"/>
      <dgm:spPr/>
    </dgm:pt>
    <dgm:pt modelId="{537F4D79-2912-4BED-B0C1-E7CACC5C33F4}" type="pres">
      <dgm:prSet presAssocID="{F5B409C7-A2A3-4F5E-A1A0-5CBE0C5411EF}" presName="compNode" presStyleCnt="0"/>
      <dgm:spPr/>
    </dgm:pt>
    <dgm:pt modelId="{DF841C1A-29EB-461C-AE07-A7B780341BE7}" type="pres">
      <dgm:prSet presAssocID="{F5B409C7-A2A3-4F5E-A1A0-5CBE0C5411EF}" presName="iconBgRect" presStyleLbl="bgShp" presStyleIdx="3" presStyleCnt="6"/>
      <dgm:spPr/>
    </dgm:pt>
    <dgm:pt modelId="{CD957A50-8813-4A41-A3A8-38A90440B21B}" type="pres">
      <dgm:prSet presAssocID="{F5B409C7-A2A3-4F5E-A1A0-5CBE0C5411E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ustomer Review"/>
        </a:ext>
      </dgm:extLst>
    </dgm:pt>
    <dgm:pt modelId="{ADF11A63-8A06-4E2D-9606-A43DA7873AB5}" type="pres">
      <dgm:prSet presAssocID="{F5B409C7-A2A3-4F5E-A1A0-5CBE0C5411EF}" presName="spaceRect" presStyleCnt="0"/>
      <dgm:spPr/>
    </dgm:pt>
    <dgm:pt modelId="{F761A6FC-DCE9-4E53-B8F4-AF15F254ED79}" type="pres">
      <dgm:prSet presAssocID="{F5B409C7-A2A3-4F5E-A1A0-5CBE0C5411EF}" presName="textRect" presStyleLbl="revTx" presStyleIdx="3" presStyleCnt="6">
        <dgm:presLayoutVars>
          <dgm:chMax val="1"/>
          <dgm:chPref val="1"/>
        </dgm:presLayoutVars>
      </dgm:prSet>
      <dgm:spPr/>
    </dgm:pt>
    <dgm:pt modelId="{F46876BD-9135-4E53-BFF3-88D415B1725C}" type="pres">
      <dgm:prSet presAssocID="{8BB6E7C6-0AEE-4301-A1D4-23F71E979557}" presName="sibTrans" presStyleLbl="sibTrans2D1" presStyleIdx="0" presStyleCnt="0"/>
      <dgm:spPr/>
    </dgm:pt>
    <dgm:pt modelId="{4E7C3DD9-121D-4933-8765-C72BF459C5B7}" type="pres">
      <dgm:prSet presAssocID="{3E15418A-B16D-46E8-A650-DF29441C7CCC}" presName="compNode" presStyleCnt="0"/>
      <dgm:spPr/>
    </dgm:pt>
    <dgm:pt modelId="{0DCB237A-BE44-41BE-848E-5246CD86B378}" type="pres">
      <dgm:prSet presAssocID="{3E15418A-B16D-46E8-A650-DF29441C7CCC}" presName="iconBgRect" presStyleLbl="bgShp" presStyleIdx="4" presStyleCnt="6"/>
      <dgm:spPr/>
    </dgm:pt>
    <dgm:pt modelId="{B367F4B2-13E7-4145-AD74-9A7EC25662FA}" type="pres">
      <dgm:prSet presAssocID="{3E15418A-B16D-46E8-A650-DF29441C7CC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afe"/>
        </a:ext>
      </dgm:extLst>
    </dgm:pt>
    <dgm:pt modelId="{04615584-ACE5-49FB-AF5D-85D2CC76077D}" type="pres">
      <dgm:prSet presAssocID="{3E15418A-B16D-46E8-A650-DF29441C7CCC}" presName="spaceRect" presStyleCnt="0"/>
      <dgm:spPr/>
    </dgm:pt>
    <dgm:pt modelId="{49D8DD62-D955-458B-ADCC-325586AFE500}" type="pres">
      <dgm:prSet presAssocID="{3E15418A-B16D-46E8-A650-DF29441C7CCC}" presName="textRect" presStyleLbl="revTx" presStyleIdx="4" presStyleCnt="6">
        <dgm:presLayoutVars>
          <dgm:chMax val="1"/>
          <dgm:chPref val="1"/>
        </dgm:presLayoutVars>
      </dgm:prSet>
      <dgm:spPr/>
    </dgm:pt>
    <dgm:pt modelId="{65E43C83-CE5A-4180-A14D-AFF0FFC78875}" type="pres">
      <dgm:prSet presAssocID="{7B20647F-B5BB-4B44-9AD5-80C808922E41}" presName="sibTrans" presStyleLbl="sibTrans2D1" presStyleIdx="0" presStyleCnt="0"/>
      <dgm:spPr/>
    </dgm:pt>
    <dgm:pt modelId="{AFF9AE15-78C6-41E6-9C9B-493728E60AA1}" type="pres">
      <dgm:prSet presAssocID="{ECBAC274-CD99-4B3E-A5E9-DED34778ABB7}" presName="compNode" presStyleCnt="0"/>
      <dgm:spPr/>
    </dgm:pt>
    <dgm:pt modelId="{316A22F6-EAF2-4E9F-971C-3A1B58D833D9}" type="pres">
      <dgm:prSet presAssocID="{ECBAC274-CD99-4B3E-A5E9-DED34778ABB7}" presName="iconBgRect" presStyleLbl="bgShp" presStyleIdx="5" presStyleCnt="6"/>
      <dgm:spPr/>
    </dgm:pt>
    <dgm:pt modelId="{565C2DB2-9420-45BF-A3F3-C7EBBDE15952}" type="pres">
      <dgm:prSet presAssocID="{ECBAC274-CD99-4B3E-A5E9-DED34778ABB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Open Folder"/>
        </a:ext>
      </dgm:extLst>
    </dgm:pt>
    <dgm:pt modelId="{9D671BD0-2E88-492E-BBFB-69E09A365E3F}" type="pres">
      <dgm:prSet presAssocID="{ECBAC274-CD99-4B3E-A5E9-DED34778ABB7}" presName="spaceRect" presStyleCnt="0"/>
      <dgm:spPr/>
    </dgm:pt>
    <dgm:pt modelId="{C968377A-E369-49F6-870B-C67D69065056}" type="pres">
      <dgm:prSet presAssocID="{ECBAC274-CD99-4B3E-A5E9-DED34778ABB7}" presName="textRect" presStyleLbl="revTx" presStyleIdx="5" presStyleCnt="6">
        <dgm:presLayoutVars>
          <dgm:chMax val="1"/>
          <dgm:chPref val="1"/>
        </dgm:presLayoutVars>
      </dgm:prSet>
      <dgm:spPr/>
    </dgm:pt>
  </dgm:ptLst>
  <dgm:cxnLst>
    <dgm:cxn modelId="{12EF830B-49E5-4177-91E8-21274189DB02}" type="presOf" srcId="{1C368BFC-6988-441C-A2D3-B43D0C041CF5}" destId="{435CC193-6ED6-461E-B6CF-2CD8F2D52552}" srcOrd="0" destOrd="0" presId="urn:microsoft.com/office/officeart/2018/2/layout/IconCircleList"/>
    <dgm:cxn modelId="{259C2217-637E-4D9A-8727-F6752CE75315}" type="presOf" srcId="{7B20647F-B5BB-4B44-9AD5-80C808922E41}" destId="{65E43C83-CE5A-4180-A14D-AFF0FFC78875}" srcOrd="0" destOrd="0" presId="urn:microsoft.com/office/officeart/2018/2/layout/IconCircleList"/>
    <dgm:cxn modelId="{74C18524-85A0-4C74-B459-40AD9AB6FF6C}" type="presOf" srcId="{ECBAC274-CD99-4B3E-A5E9-DED34778ABB7}" destId="{C968377A-E369-49F6-870B-C67D69065056}" srcOrd="0" destOrd="0" presId="urn:microsoft.com/office/officeart/2018/2/layout/IconCircleList"/>
    <dgm:cxn modelId="{DACDDE25-D95A-49C5-BF9F-707E34F8568E}" type="presOf" srcId="{D77B3036-CCD3-49EC-9227-48954B7E1E10}" destId="{C3986BA8-4AF6-4BB6-9D6B-8FBE3207BE74}" srcOrd="0" destOrd="0" presId="urn:microsoft.com/office/officeart/2018/2/layout/IconCircleList"/>
    <dgm:cxn modelId="{A64B545E-1572-4CC7-A8F9-50B42E166FA6}" srcId="{8627C215-8868-431B-8DD7-7B8007E6E791}" destId="{E7596E63-01B0-41C4-955F-6FF32525644A}" srcOrd="0" destOrd="0" parTransId="{E6C9C7BF-7F33-4DD9-97CA-93F321A9DECB}" sibTransId="{6666F53F-AFB6-4C2D-A835-D46BDF879D18}"/>
    <dgm:cxn modelId="{DCDC0F45-4345-4623-8994-FCF4B9F8A7C1}" type="presOf" srcId="{8627C215-8868-431B-8DD7-7B8007E6E791}" destId="{EFE1046E-2FEE-493A-A8FC-B7477C9DD535}" srcOrd="0" destOrd="0" presId="urn:microsoft.com/office/officeart/2018/2/layout/IconCircleList"/>
    <dgm:cxn modelId="{31ACF75A-55DB-4896-B39A-3D23D944FCB8}" type="presOf" srcId="{3E15418A-B16D-46E8-A650-DF29441C7CCC}" destId="{49D8DD62-D955-458B-ADCC-325586AFE500}" srcOrd="0" destOrd="0" presId="urn:microsoft.com/office/officeart/2018/2/layout/IconCircleList"/>
    <dgm:cxn modelId="{9B24D980-ECCB-4A7A-A049-6D017059710C}" srcId="{8627C215-8868-431B-8DD7-7B8007E6E791}" destId="{F5B409C7-A2A3-4F5E-A1A0-5CBE0C5411EF}" srcOrd="3" destOrd="0" parTransId="{466EB2F6-822B-4563-BF74-59C105AAE794}" sibTransId="{8BB6E7C6-0AEE-4301-A1D4-23F71E979557}"/>
    <dgm:cxn modelId="{A197AEAC-05E7-4775-AEEC-C3C88C4E9DD7}" srcId="{8627C215-8868-431B-8DD7-7B8007E6E791}" destId="{1C368BFC-6988-441C-A2D3-B43D0C041CF5}" srcOrd="1" destOrd="0" parTransId="{256DB9D0-98B9-4414-BEAB-BC3437F1749F}" sibTransId="{D1390559-4BAB-4558-A0FC-8F4535695166}"/>
    <dgm:cxn modelId="{1F98A8AE-A176-4A92-A4DF-9B4B273CF4A0}" srcId="{8627C215-8868-431B-8DD7-7B8007E6E791}" destId="{3E15418A-B16D-46E8-A650-DF29441C7CCC}" srcOrd="4" destOrd="0" parTransId="{21A8C814-A628-43E2-A0AB-460EDE6F3677}" sibTransId="{7B20647F-B5BB-4B44-9AD5-80C808922E41}"/>
    <dgm:cxn modelId="{74619EB5-EF05-4C86-B82D-6083DBE43EEA}" type="presOf" srcId="{6666F53F-AFB6-4C2D-A835-D46BDF879D18}" destId="{97F7FBCE-25BD-4708-8F6B-14B124F7CFC8}" srcOrd="0" destOrd="0" presId="urn:microsoft.com/office/officeart/2018/2/layout/IconCircleList"/>
    <dgm:cxn modelId="{CEAB84B7-F8F4-4EEB-8736-152873E91188}" type="presOf" srcId="{E7596E63-01B0-41C4-955F-6FF32525644A}" destId="{4E4F0241-1226-443E-8571-67498CB89041}" srcOrd="0" destOrd="0" presId="urn:microsoft.com/office/officeart/2018/2/layout/IconCircleList"/>
    <dgm:cxn modelId="{723B5CC1-6AF6-41C5-9798-CFD87CC093F4}" srcId="{8627C215-8868-431B-8DD7-7B8007E6E791}" destId="{D77B3036-CCD3-49EC-9227-48954B7E1E10}" srcOrd="2" destOrd="0" parTransId="{6719B0BD-8E44-4984-88AA-35E26CA4A0E6}" sibTransId="{D86F69D0-549F-48EE-8E46-61F82C4B6AEB}"/>
    <dgm:cxn modelId="{E9298CC1-1266-40C3-B55E-0E46B76A2464}" type="presOf" srcId="{F5B409C7-A2A3-4F5E-A1A0-5CBE0C5411EF}" destId="{F761A6FC-DCE9-4E53-B8F4-AF15F254ED79}" srcOrd="0" destOrd="0" presId="urn:microsoft.com/office/officeart/2018/2/layout/IconCircleList"/>
    <dgm:cxn modelId="{9D78CDCE-972D-41C8-B28E-FE1D12FED291}" type="presOf" srcId="{D1390559-4BAB-4558-A0FC-8F4535695166}" destId="{28BDAAAC-3BA4-4E7C-BAF3-E37C29967ED0}" srcOrd="0" destOrd="0" presId="urn:microsoft.com/office/officeart/2018/2/layout/IconCircleList"/>
    <dgm:cxn modelId="{FD7CC9EC-141F-4664-98E9-06A7226871F0}" type="presOf" srcId="{8BB6E7C6-0AEE-4301-A1D4-23F71E979557}" destId="{F46876BD-9135-4E53-BFF3-88D415B1725C}" srcOrd="0" destOrd="0" presId="urn:microsoft.com/office/officeart/2018/2/layout/IconCircleList"/>
    <dgm:cxn modelId="{627DB0FE-9C6B-462A-A15F-CF454E3A97D0}" srcId="{8627C215-8868-431B-8DD7-7B8007E6E791}" destId="{ECBAC274-CD99-4B3E-A5E9-DED34778ABB7}" srcOrd="5" destOrd="0" parTransId="{456EC043-8DD8-4E13-8A20-D07FC4E7640A}" sibTransId="{4236B71A-4430-4600-B795-14D27532997F}"/>
    <dgm:cxn modelId="{08AEE7FF-D8ED-445F-AB1F-1447E7157A22}" type="presOf" srcId="{D86F69D0-549F-48EE-8E46-61F82C4B6AEB}" destId="{F94F259A-08BA-44AD-A0A6-683A2E0535A3}" srcOrd="0" destOrd="0" presId="urn:microsoft.com/office/officeart/2018/2/layout/IconCircleList"/>
    <dgm:cxn modelId="{00D2AA73-7BEF-471D-A8DD-573C7BECB37F}" type="presParOf" srcId="{EFE1046E-2FEE-493A-A8FC-B7477C9DD535}" destId="{3842B3D9-763C-4684-A5F2-A584B7392373}" srcOrd="0" destOrd="0" presId="urn:microsoft.com/office/officeart/2018/2/layout/IconCircleList"/>
    <dgm:cxn modelId="{57DEDB28-AF66-4860-871D-DD0B02CEC961}" type="presParOf" srcId="{3842B3D9-763C-4684-A5F2-A584B7392373}" destId="{8FD0C763-282D-446A-8CDB-606DD3C388D9}" srcOrd="0" destOrd="0" presId="urn:microsoft.com/office/officeart/2018/2/layout/IconCircleList"/>
    <dgm:cxn modelId="{6CAE5304-1A92-44BE-8460-0E2BB42504E2}" type="presParOf" srcId="{8FD0C763-282D-446A-8CDB-606DD3C388D9}" destId="{6A8F7C82-ADAB-4240-8706-F9B217A5E161}" srcOrd="0" destOrd="0" presId="urn:microsoft.com/office/officeart/2018/2/layout/IconCircleList"/>
    <dgm:cxn modelId="{675BCB9C-BCE7-4319-A14F-7981EA3BC957}" type="presParOf" srcId="{8FD0C763-282D-446A-8CDB-606DD3C388D9}" destId="{BA47D61A-4228-4B7A-BDD8-8C804A13A913}" srcOrd="1" destOrd="0" presId="urn:microsoft.com/office/officeart/2018/2/layout/IconCircleList"/>
    <dgm:cxn modelId="{26D8B660-EE1C-4F16-97A4-6FB55FB41E0E}" type="presParOf" srcId="{8FD0C763-282D-446A-8CDB-606DD3C388D9}" destId="{950FA0AD-E5BA-45F3-8AFA-1FDF722D6BED}" srcOrd="2" destOrd="0" presId="urn:microsoft.com/office/officeart/2018/2/layout/IconCircleList"/>
    <dgm:cxn modelId="{4C649DDD-C66F-4723-81B3-22A7BDD0EE49}" type="presParOf" srcId="{8FD0C763-282D-446A-8CDB-606DD3C388D9}" destId="{4E4F0241-1226-443E-8571-67498CB89041}" srcOrd="3" destOrd="0" presId="urn:microsoft.com/office/officeart/2018/2/layout/IconCircleList"/>
    <dgm:cxn modelId="{2A8AC6BC-CD2B-4E61-BF33-9949B592E002}" type="presParOf" srcId="{3842B3D9-763C-4684-A5F2-A584B7392373}" destId="{97F7FBCE-25BD-4708-8F6B-14B124F7CFC8}" srcOrd="1" destOrd="0" presId="urn:microsoft.com/office/officeart/2018/2/layout/IconCircleList"/>
    <dgm:cxn modelId="{A3DAEA18-7227-44ED-9A3E-969472F51C34}" type="presParOf" srcId="{3842B3D9-763C-4684-A5F2-A584B7392373}" destId="{3E69031B-2B46-4834-9247-F103028C648E}" srcOrd="2" destOrd="0" presId="urn:microsoft.com/office/officeart/2018/2/layout/IconCircleList"/>
    <dgm:cxn modelId="{9AA6975C-78E1-4B61-A530-0C463EEE1ADA}" type="presParOf" srcId="{3E69031B-2B46-4834-9247-F103028C648E}" destId="{2BCCE4D5-95EB-47AF-8506-EA9676BABB5F}" srcOrd="0" destOrd="0" presId="urn:microsoft.com/office/officeart/2018/2/layout/IconCircleList"/>
    <dgm:cxn modelId="{EE747965-E4BE-40FD-BA73-E4941DF578A0}" type="presParOf" srcId="{3E69031B-2B46-4834-9247-F103028C648E}" destId="{318A672D-96E0-4201-AD53-6A3B64F35A46}" srcOrd="1" destOrd="0" presId="urn:microsoft.com/office/officeart/2018/2/layout/IconCircleList"/>
    <dgm:cxn modelId="{0C949462-53CA-40D9-AB90-7C15A23D4AF5}" type="presParOf" srcId="{3E69031B-2B46-4834-9247-F103028C648E}" destId="{F8A90BFC-D27A-45D6-9747-F1BC3AB60679}" srcOrd="2" destOrd="0" presId="urn:microsoft.com/office/officeart/2018/2/layout/IconCircleList"/>
    <dgm:cxn modelId="{B88742F1-FA43-4552-83FD-B577E350B25B}" type="presParOf" srcId="{3E69031B-2B46-4834-9247-F103028C648E}" destId="{435CC193-6ED6-461E-B6CF-2CD8F2D52552}" srcOrd="3" destOrd="0" presId="urn:microsoft.com/office/officeart/2018/2/layout/IconCircleList"/>
    <dgm:cxn modelId="{6627F43D-E04A-4CBD-8296-A3A9C0444B2B}" type="presParOf" srcId="{3842B3D9-763C-4684-A5F2-A584B7392373}" destId="{28BDAAAC-3BA4-4E7C-BAF3-E37C29967ED0}" srcOrd="3" destOrd="0" presId="urn:microsoft.com/office/officeart/2018/2/layout/IconCircleList"/>
    <dgm:cxn modelId="{EED13F17-AD1E-4A75-8F69-3B693B41E694}" type="presParOf" srcId="{3842B3D9-763C-4684-A5F2-A584B7392373}" destId="{EF5C2E79-17E3-4493-9FC7-BDC0D132F7D5}" srcOrd="4" destOrd="0" presId="urn:microsoft.com/office/officeart/2018/2/layout/IconCircleList"/>
    <dgm:cxn modelId="{30FEFD8C-BA3C-44C9-8612-61E8F361483F}" type="presParOf" srcId="{EF5C2E79-17E3-4493-9FC7-BDC0D132F7D5}" destId="{840DFE50-68E0-4A66-9FA6-C0F44A3FA3B3}" srcOrd="0" destOrd="0" presId="urn:microsoft.com/office/officeart/2018/2/layout/IconCircleList"/>
    <dgm:cxn modelId="{724432F2-7354-41FF-831C-B42D25377014}" type="presParOf" srcId="{EF5C2E79-17E3-4493-9FC7-BDC0D132F7D5}" destId="{CB606AE8-2D1B-444F-9EA8-2B9E01310890}" srcOrd="1" destOrd="0" presId="urn:microsoft.com/office/officeart/2018/2/layout/IconCircleList"/>
    <dgm:cxn modelId="{9FEB2404-98F7-4EF3-9A93-BC2E823A377F}" type="presParOf" srcId="{EF5C2E79-17E3-4493-9FC7-BDC0D132F7D5}" destId="{D410C930-C2C3-4FD5-89D1-DC6013539D61}" srcOrd="2" destOrd="0" presId="urn:microsoft.com/office/officeart/2018/2/layout/IconCircleList"/>
    <dgm:cxn modelId="{B62DAD28-CD12-4541-833A-52BAB9D34882}" type="presParOf" srcId="{EF5C2E79-17E3-4493-9FC7-BDC0D132F7D5}" destId="{C3986BA8-4AF6-4BB6-9D6B-8FBE3207BE74}" srcOrd="3" destOrd="0" presId="urn:microsoft.com/office/officeart/2018/2/layout/IconCircleList"/>
    <dgm:cxn modelId="{1A0898E2-FDB7-4610-A725-586A2F85DC01}" type="presParOf" srcId="{3842B3D9-763C-4684-A5F2-A584B7392373}" destId="{F94F259A-08BA-44AD-A0A6-683A2E0535A3}" srcOrd="5" destOrd="0" presId="urn:microsoft.com/office/officeart/2018/2/layout/IconCircleList"/>
    <dgm:cxn modelId="{2B57002E-4384-4D9D-9BA6-F053087A269E}" type="presParOf" srcId="{3842B3D9-763C-4684-A5F2-A584B7392373}" destId="{537F4D79-2912-4BED-B0C1-E7CACC5C33F4}" srcOrd="6" destOrd="0" presId="urn:microsoft.com/office/officeart/2018/2/layout/IconCircleList"/>
    <dgm:cxn modelId="{78663109-103E-4C1E-9F6D-17E83D720588}" type="presParOf" srcId="{537F4D79-2912-4BED-B0C1-E7CACC5C33F4}" destId="{DF841C1A-29EB-461C-AE07-A7B780341BE7}" srcOrd="0" destOrd="0" presId="urn:microsoft.com/office/officeart/2018/2/layout/IconCircleList"/>
    <dgm:cxn modelId="{AC1A488F-BAA2-4A0C-AC9B-68D73975E583}" type="presParOf" srcId="{537F4D79-2912-4BED-B0C1-E7CACC5C33F4}" destId="{CD957A50-8813-4A41-A3A8-38A90440B21B}" srcOrd="1" destOrd="0" presId="urn:microsoft.com/office/officeart/2018/2/layout/IconCircleList"/>
    <dgm:cxn modelId="{EDF9C00D-C53B-4B8B-A47B-0009E5140055}" type="presParOf" srcId="{537F4D79-2912-4BED-B0C1-E7CACC5C33F4}" destId="{ADF11A63-8A06-4E2D-9606-A43DA7873AB5}" srcOrd="2" destOrd="0" presId="urn:microsoft.com/office/officeart/2018/2/layout/IconCircleList"/>
    <dgm:cxn modelId="{EADA34FF-E772-46D3-8D98-1BEEDD61C40B}" type="presParOf" srcId="{537F4D79-2912-4BED-B0C1-E7CACC5C33F4}" destId="{F761A6FC-DCE9-4E53-B8F4-AF15F254ED79}" srcOrd="3" destOrd="0" presId="urn:microsoft.com/office/officeart/2018/2/layout/IconCircleList"/>
    <dgm:cxn modelId="{EC9C6D14-E789-4ACA-AEC9-D90F92ADC466}" type="presParOf" srcId="{3842B3D9-763C-4684-A5F2-A584B7392373}" destId="{F46876BD-9135-4E53-BFF3-88D415B1725C}" srcOrd="7" destOrd="0" presId="urn:microsoft.com/office/officeart/2018/2/layout/IconCircleList"/>
    <dgm:cxn modelId="{2CD2DE51-DFAA-4C39-80E5-07F22C8B1E32}" type="presParOf" srcId="{3842B3D9-763C-4684-A5F2-A584B7392373}" destId="{4E7C3DD9-121D-4933-8765-C72BF459C5B7}" srcOrd="8" destOrd="0" presId="urn:microsoft.com/office/officeart/2018/2/layout/IconCircleList"/>
    <dgm:cxn modelId="{168C05A7-A374-4C06-9C0E-E26046D4C186}" type="presParOf" srcId="{4E7C3DD9-121D-4933-8765-C72BF459C5B7}" destId="{0DCB237A-BE44-41BE-848E-5246CD86B378}" srcOrd="0" destOrd="0" presId="urn:microsoft.com/office/officeart/2018/2/layout/IconCircleList"/>
    <dgm:cxn modelId="{6F16B64E-E8D8-46EF-B083-52F090078DD6}" type="presParOf" srcId="{4E7C3DD9-121D-4933-8765-C72BF459C5B7}" destId="{B367F4B2-13E7-4145-AD74-9A7EC25662FA}" srcOrd="1" destOrd="0" presId="urn:microsoft.com/office/officeart/2018/2/layout/IconCircleList"/>
    <dgm:cxn modelId="{92A8A110-4FD4-4D89-8B01-60988F2AC235}" type="presParOf" srcId="{4E7C3DD9-121D-4933-8765-C72BF459C5B7}" destId="{04615584-ACE5-49FB-AF5D-85D2CC76077D}" srcOrd="2" destOrd="0" presId="urn:microsoft.com/office/officeart/2018/2/layout/IconCircleList"/>
    <dgm:cxn modelId="{057B32F6-230E-4832-85F9-40D06787C83B}" type="presParOf" srcId="{4E7C3DD9-121D-4933-8765-C72BF459C5B7}" destId="{49D8DD62-D955-458B-ADCC-325586AFE500}" srcOrd="3" destOrd="0" presId="urn:microsoft.com/office/officeart/2018/2/layout/IconCircleList"/>
    <dgm:cxn modelId="{F26EE57B-2EC1-4AF8-A081-07907B7542C1}" type="presParOf" srcId="{3842B3D9-763C-4684-A5F2-A584B7392373}" destId="{65E43C83-CE5A-4180-A14D-AFF0FFC78875}" srcOrd="9" destOrd="0" presId="urn:microsoft.com/office/officeart/2018/2/layout/IconCircleList"/>
    <dgm:cxn modelId="{F01F0B61-A40E-4308-BD70-69CEB25C3C48}" type="presParOf" srcId="{3842B3D9-763C-4684-A5F2-A584B7392373}" destId="{AFF9AE15-78C6-41E6-9C9B-493728E60AA1}" srcOrd="10" destOrd="0" presId="urn:microsoft.com/office/officeart/2018/2/layout/IconCircleList"/>
    <dgm:cxn modelId="{80BB390F-4FE1-4448-8E13-F68B08CD95FC}" type="presParOf" srcId="{AFF9AE15-78C6-41E6-9C9B-493728E60AA1}" destId="{316A22F6-EAF2-4E9F-971C-3A1B58D833D9}" srcOrd="0" destOrd="0" presId="urn:microsoft.com/office/officeart/2018/2/layout/IconCircleList"/>
    <dgm:cxn modelId="{D855A703-EF5F-40E0-8EFD-57D3B1CED2CF}" type="presParOf" srcId="{AFF9AE15-78C6-41E6-9C9B-493728E60AA1}" destId="{565C2DB2-9420-45BF-A3F3-C7EBBDE15952}" srcOrd="1" destOrd="0" presId="urn:microsoft.com/office/officeart/2018/2/layout/IconCircleList"/>
    <dgm:cxn modelId="{7087F9CD-4035-4FC7-8C6F-5C284D9904ED}" type="presParOf" srcId="{AFF9AE15-78C6-41E6-9C9B-493728E60AA1}" destId="{9D671BD0-2E88-492E-BBFB-69E09A365E3F}" srcOrd="2" destOrd="0" presId="urn:microsoft.com/office/officeart/2018/2/layout/IconCircleList"/>
    <dgm:cxn modelId="{ABF26AE3-498D-47C9-917D-1B61F6A9A225}" type="presParOf" srcId="{AFF9AE15-78C6-41E6-9C9B-493728E60AA1}" destId="{C968377A-E369-49F6-870B-C67D6906505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6E4CD3-8F99-41A2-A68B-7879B594D6B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9EE87AC-BBAF-4F22-A324-F809B6AD7F46}">
      <dgm:prSet custT="1"/>
      <dgm:spPr/>
      <dgm:t>
        <a:bodyPr/>
        <a:lstStyle/>
        <a:p>
          <a:pPr>
            <a:lnSpc>
              <a:spcPct val="100000"/>
            </a:lnSpc>
          </a:pPr>
          <a:r>
            <a:rPr lang="en-US" sz="1800" dirty="0">
              <a:latin typeface="Arial" panose="020B0604020202020204" pitchFamily="34" charset="0"/>
              <a:cs typeface="Arial" panose="020B0604020202020204" pitchFamily="34" charset="0"/>
            </a:rPr>
            <a:t>How would you define data equity? </a:t>
          </a:r>
        </a:p>
      </dgm:t>
    </dgm:pt>
    <dgm:pt modelId="{26BD8D86-8589-4C14-AB5F-C8CAF5B77C28}" type="parTrans" cxnId="{A8A124A2-FBED-487E-BB89-60B8D7F43198}">
      <dgm:prSet/>
      <dgm:spPr/>
      <dgm:t>
        <a:bodyPr/>
        <a:lstStyle/>
        <a:p>
          <a:endParaRPr lang="en-US">
            <a:latin typeface="Arial" panose="020B0604020202020204" pitchFamily="34" charset="0"/>
            <a:cs typeface="Arial" panose="020B0604020202020204" pitchFamily="34" charset="0"/>
          </a:endParaRPr>
        </a:p>
      </dgm:t>
    </dgm:pt>
    <dgm:pt modelId="{A367EB9F-FBF7-40B0-8DE8-50EC8A79906F}" type="sibTrans" cxnId="{A8A124A2-FBED-487E-BB89-60B8D7F43198}">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85BB125E-0035-4264-8AB7-449D32F65AAA}">
      <dgm:prSet/>
      <dgm:spPr/>
      <dgm:t>
        <a:bodyPr/>
        <a:lstStyle/>
        <a:p>
          <a:pPr>
            <a:lnSpc>
              <a:spcPct val="100000"/>
            </a:lnSpc>
          </a:pPr>
          <a:r>
            <a:rPr lang="en-US" dirty="0">
              <a:latin typeface="Arial" panose="020B0604020202020204" pitchFamily="34" charset="0"/>
              <a:cs typeface="Arial" panose="020B0604020202020204" pitchFamily="34" charset="0"/>
            </a:rPr>
            <a:t>What about data justice?</a:t>
          </a:r>
        </a:p>
      </dgm:t>
    </dgm:pt>
    <dgm:pt modelId="{703267CD-EDAD-468A-9404-BDA1EC5B15AD}" type="parTrans" cxnId="{CF6996E4-CA27-4C56-8A54-91374DC1822B}">
      <dgm:prSet/>
      <dgm:spPr/>
      <dgm:t>
        <a:bodyPr/>
        <a:lstStyle/>
        <a:p>
          <a:endParaRPr lang="en-US">
            <a:latin typeface="Arial" panose="020B0604020202020204" pitchFamily="34" charset="0"/>
            <a:cs typeface="Arial" panose="020B0604020202020204" pitchFamily="34" charset="0"/>
          </a:endParaRPr>
        </a:p>
      </dgm:t>
    </dgm:pt>
    <dgm:pt modelId="{8107227F-BEBE-49AC-B795-98C717E268D6}" type="sibTrans" cxnId="{CF6996E4-CA27-4C56-8A54-91374DC1822B}">
      <dgm:prSet/>
      <dgm:spPr/>
      <dgm:t>
        <a:bodyPr/>
        <a:lstStyle/>
        <a:p>
          <a:endParaRPr lang="en-US">
            <a:latin typeface="Arial" panose="020B0604020202020204" pitchFamily="34" charset="0"/>
            <a:cs typeface="Arial" panose="020B0604020202020204" pitchFamily="34" charset="0"/>
          </a:endParaRPr>
        </a:p>
      </dgm:t>
    </dgm:pt>
    <dgm:pt modelId="{0DBD2002-F2B5-4546-9002-33758805E727}" type="pres">
      <dgm:prSet presAssocID="{7D6E4CD3-8F99-41A2-A68B-7879B594D6B4}" presName="root" presStyleCnt="0">
        <dgm:presLayoutVars>
          <dgm:dir/>
          <dgm:resizeHandles val="exact"/>
        </dgm:presLayoutVars>
      </dgm:prSet>
      <dgm:spPr/>
    </dgm:pt>
    <dgm:pt modelId="{69023788-820A-46DB-90C7-D335C7961ABA}" type="pres">
      <dgm:prSet presAssocID="{49EE87AC-BBAF-4F22-A324-F809B6AD7F46}" presName="compNode" presStyleCnt="0"/>
      <dgm:spPr/>
    </dgm:pt>
    <dgm:pt modelId="{5C986C6D-53E1-4C4B-BA84-FC7C82BAFBCA}" type="pres">
      <dgm:prSet presAssocID="{49EE87AC-BBAF-4F22-A324-F809B6AD7F4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ce"/>
        </a:ext>
      </dgm:extLst>
    </dgm:pt>
    <dgm:pt modelId="{275BC3BA-9BB5-441C-838A-4E8E014BDAE2}" type="pres">
      <dgm:prSet presAssocID="{49EE87AC-BBAF-4F22-A324-F809B6AD7F46}" presName="spaceRect" presStyleCnt="0"/>
      <dgm:spPr/>
    </dgm:pt>
    <dgm:pt modelId="{70E5A1AE-2008-483C-A0E0-AFE07689BC4A}" type="pres">
      <dgm:prSet presAssocID="{49EE87AC-BBAF-4F22-A324-F809B6AD7F46}" presName="textRect" presStyleLbl="revTx" presStyleIdx="0" presStyleCnt="2">
        <dgm:presLayoutVars>
          <dgm:chMax val="1"/>
          <dgm:chPref val="1"/>
        </dgm:presLayoutVars>
      </dgm:prSet>
      <dgm:spPr/>
    </dgm:pt>
    <dgm:pt modelId="{AA671474-4D30-4998-9319-4F5F918D047A}" type="pres">
      <dgm:prSet presAssocID="{A367EB9F-FBF7-40B0-8DE8-50EC8A79906F}" presName="sibTrans" presStyleCnt="0"/>
      <dgm:spPr/>
    </dgm:pt>
    <dgm:pt modelId="{F2EB8FB5-DB3F-44AA-BC73-D6F32CC402E7}" type="pres">
      <dgm:prSet presAssocID="{85BB125E-0035-4264-8AB7-449D32F65AAA}" presName="compNode" presStyleCnt="0"/>
      <dgm:spPr/>
    </dgm:pt>
    <dgm:pt modelId="{2CF19D91-C1D5-46BD-A914-6069D9F4542A}" type="pres">
      <dgm:prSet presAssocID="{85BB125E-0035-4264-8AB7-449D32F65AA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5F741579-CDCC-406D-A817-E7E81EC49EEA}" type="pres">
      <dgm:prSet presAssocID="{85BB125E-0035-4264-8AB7-449D32F65AAA}" presName="spaceRect" presStyleCnt="0"/>
      <dgm:spPr/>
    </dgm:pt>
    <dgm:pt modelId="{F7BD5E13-2E9F-4116-9D77-00BCD9083931}" type="pres">
      <dgm:prSet presAssocID="{85BB125E-0035-4264-8AB7-449D32F65AAA}" presName="textRect" presStyleLbl="revTx" presStyleIdx="1" presStyleCnt="2">
        <dgm:presLayoutVars>
          <dgm:chMax val="1"/>
          <dgm:chPref val="1"/>
        </dgm:presLayoutVars>
      </dgm:prSet>
      <dgm:spPr/>
    </dgm:pt>
  </dgm:ptLst>
  <dgm:cxnLst>
    <dgm:cxn modelId="{D2169420-AD61-4A15-B396-A34F2B3F982B}" type="presOf" srcId="{49EE87AC-BBAF-4F22-A324-F809B6AD7F46}" destId="{70E5A1AE-2008-483C-A0E0-AFE07689BC4A}" srcOrd="0" destOrd="0" presId="urn:microsoft.com/office/officeart/2018/2/layout/IconLabelList"/>
    <dgm:cxn modelId="{41C03C35-B198-466B-B974-534CBF25E2CB}" type="presOf" srcId="{85BB125E-0035-4264-8AB7-449D32F65AAA}" destId="{F7BD5E13-2E9F-4116-9D77-00BCD9083931}" srcOrd="0" destOrd="0" presId="urn:microsoft.com/office/officeart/2018/2/layout/IconLabelList"/>
    <dgm:cxn modelId="{A8A124A2-FBED-487E-BB89-60B8D7F43198}" srcId="{7D6E4CD3-8F99-41A2-A68B-7879B594D6B4}" destId="{49EE87AC-BBAF-4F22-A324-F809B6AD7F46}" srcOrd="0" destOrd="0" parTransId="{26BD8D86-8589-4C14-AB5F-C8CAF5B77C28}" sibTransId="{A367EB9F-FBF7-40B0-8DE8-50EC8A79906F}"/>
    <dgm:cxn modelId="{BD8DADC7-44C5-4C22-84F5-B92768826523}" type="presOf" srcId="{7D6E4CD3-8F99-41A2-A68B-7879B594D6B4}" destId="{0DBD2002-F2B5-4546-9002-33758805E727}" srcOrd="0" destOrd="0" presId="urn:microsoft.com/office/officeart/2018/2/layout/IconLabelList"/>
    <dgm:cxn modelId="{CF6996E4-CA27-4C56-8A54-91374DC1822B}" srcId="{7D6E4CD3-8F99-41A2-A68B-7879B594D6B4}" destId="{85BB125E-0035-4264-8AB7-449D32F65AAA}" srcOrd="1" destOrd="0" parTransId="{703267CD-EDAD-468A-9404-BDA1EC5B15AD}" sibTransId="{8107227F-BEBE-49AC-B795-98C717E268D6}"/>
    <dgm:cxn modelId="{97670251-FD89-40C6-B73F-AC49EF0B06C2}" type="presParOf" srcId="{0DBD2002-F2B5-4546-9002-33758805E727}" destId="{69023788-820A-46DB-90C7-D335C7961ABA}" srcOrd="0" destOrd="0" presId="urn:microsoft.com/office/officeart/2018/2/layout/IconLabelList"/>
    <dgm:cxn modelId="{4EA75785-F91E-4FDF-83FC-0ABB05DB476A}" type="presParOf" srcId="{69023788-820A-46DB-90C7-D335C7961ABA}" destId="{5C986C6D-53E1-4C4B-BA84-FC7C82BAFBCA}" srcOrd="0" destOrd="0" presId="urn:microsoft.com/office/officeart/2018/2/layout/IconLabelList"/>
    <dgm:cxn modelId="{887195E2-DEEE-4D5B-973C-00AB1C00098F}" type="presParOf" srcId="{69023788-820A-46DB-90C7-D335C7961ABA}" destId="{275BC3BA-9BB5-441C-838A-4E8E014BDAE2}" srcOrd="1" destOrd="0" presId="urn:microsoft.com/office/officeart/2018/2/layout/IconLabelList"/>
    <dgm:cxn modelId="{7FFA9792-8994-4870-A098-032AD13566AC}" type="presParOf" srcId="{69023788-820A-46DB-90C7-D335C7961ABA}" destId="{70E5A1AE-2008-483C-A0E0-AFE07689BC4A}" srcOrd="2" destOrd="0" presId="urn:microsoft.com/office/officeart/2018/2/layout/IconLabelList"/>
    <dgm:cxn modelId="{04BB17E0-B253-4BF5-84AF-5B14971AFB4E}" type="presParOf" srcId="{0DBD2002-F2B5-4546-9002-33758805E727}" destId="{AA671474-4D30-4998-9319-4F5F918D047A}" srcOrd="1" destOrd="0" presId="urn:microsoft.com/office/officeart/2018/2/layout/IconLabelList"/>
    <dgm:cxn modelId="{ECA3353F-2A5E-4789-AC86-E1101A8ACDCF}" type="presParOf" srcId="{0DBD2002-F2B5-4546-9002-33758805E727}" destId="{F2EB8FB5-DB3F-44AA-BC73-D6F32CC402E7}" srcOrd="2" destOrd="0" presId="urn:microsoft.com/office/officeart/2018/2/layout/IconLabelList"/>
    <dgm:cxn modelId="{20DD4411-DD8C-4AB3-9CF3-9DA6F9AB6BE5}" type="presParOf" srcId="{F2EB8FB5-DB3F-44AA-BC73-D6F32CC402E7}" destId="{2CF19D91-C1D5-46BD-A914-6069D9F4542A}" srcOrd="0" destOrd="0" presId="urn:microsoft.com/office/officeart/2018/2/layout/IconLabelList"/>
    <dgm:cxn modelId="{0FEE3EE9-D5B6-4A5E-A6DF-9091575232C6}" type="presParOf" srcId="{F2EB8FB5-DB3F-44AA-BC73-D6F32CC402E7}" destId="{5F741579-CDCC-406D-A817-E7E81EC49EEA}" srcOrd="1" destOrd="0" presId="urn:microsoft.com/office/officeart/2018/2/layout/IconLabelList"/>
    <dgm:cxn modelId="{785B6EBA-D75D-4262-B0A1-A9769C5AB0B9}" type="presParOf" srcId="{F2EB8FB5-DB3F-44AA-BC73-D6F32CC402E7}" destId="{F7BD5E13-2E9F-4116-9D77-00BCD9083931}"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068B9F-D730-4752-8924-3012F0338125}" type="doc">
      <dgm:prSet loTypeId="urn:microsoft.com/office/officeart/2018/5/layout/IconCircleLabelList" loCatId="icon" qsTypeId="urn:microsoft.com/office/officeart/2005/8/quickstyle/simple3" qsCatId="simple" csTypeId="urn:microsoft.com/office/officeart/2005/8/colors/accent0_3" csCatId="mainScheme" phldr="1"/>
      <dgm:spPr/>
      <dgm:t>
        <a:bodyPr/>
        <a:lstStyle/>
        <a:p>
          <a:endParaRPr lang="en-US"/>
        </a:p>
      </dgm:t>
    </dgm:pt>
    <dgm:pt modelId="{2472FD9E-CC9B-4FFD-896C-9F6B1335BEBD}">
      <dgm:prSet/>
      <dgm:spPr/>
      <dgm:t>
        <a:bodyPr/>
        <a:lstStyle/>
        <a:p>
          <a:pPr>
            <a:lnSpc>
              <a:spcPct val="100000"/>
            </a:lnSpc>
            <a:defRPr cap="all"/>
          </a:pPr>
          <a:r>
            <a:rPr lang="en-US" dirty="0">
              <a:latin typeface="Arial" panose="020B0604020202020204" pitchFamily="34" charset="0"/>
              <a:cs typeface="Arial" panose="020B0604020202020204" pitchFamily="34" charset="0"/>
            </a:rPr>
            <a:t>Determine an appropriate and feasible scope. </a:t>
          </a:r>
        </a:p>
      </dgm:t>
    </dgm:pt>
    <dgm:pt modelId="{294831C1-3A51-41DB-850A-B230B35565BA}" type="parTrans" cxnId="{D1D2DA84-4FD1-4774-993D-931CCBA67104}">
      <dgm:prSet/>
      <dgm:spPr/>
      <dgm:t>
        <a:bodyPr/>
        <a:lstStyle/>
        <a:p>
          <a:endParaRPr lang="en-US">
            <a:latin typeface="Arial" panose="020B0604020202020204" pitchFamily="34" charset="0"/>
            <a:cs typeface="Arial" panose="020B0604020202020204" pitchFamily="34" charset="0"/>
          </a:endParaRPr>
        </a:p>
      </dgm:t>
    </dgm:pt>
    <dgm:pt modelId="{6D9FED86-CBA7-46DF-83CB-499146A29369}" type="sibTrans" cxnId="{D1D2DA84-4FD1-4774-993D-931CCBA67104}">
      <dgm:prSet/>
      <dgm:spPr/>
      <dgm:t>
        <a:bodyPr/>
        <a:lstStyle/>
        <a:p>
          <a:endParaRPr lang="en-US">
            <a:latin typeface="Arial" panose="020B0604020202020204" pitchFamily="34" charset="0"/>
            <a:cs typeface="Arial" panose="020B0604020202020204" pitchFamily="34" charset="0"/>
          </a:endParaRPr>
        </a:p>
      </dgm:t>
    </dgm:pt>
    <dgm:pt modelId="{762865C5-58E2-4974-A6CA-21D01863E602}">
      <dgm:prSet/>
      <dgm:spPr/>
      <dgm:t>
        <a:bodyPr/>
        <a:lstStyle/>
        <a:p>
          <a:pPr>
            <a:lnSpc>
              <a:spcPct val="100000"/>
            </a:lnSpc>
            <a:defRPr cap="all"/>
          </a:pPr>
          <a:r>
            <a:rPr lang="en-US" dirty="0">
              <a:latin typeface="Arial" panose="020B0604020202020204" pitchFamily="34" charset="0"/>
              <a:cs typeface="Arial" panose="020B0604020202020204" pitchFamily="34" charset="0"/>
            </a:rPr>
            <a:t>Make sure people feel safe! Have cultural humility.</a:t>
          </a:r>
        </a:p>
      </dgm:t>
    </dgm:pt>
    <dgm:pt modelId="{90FACA1D-8846-4DFE-A3D6-2796406DF227}" type="parTrans" cxnId="{7C7E2A71-D5D0-4D83-8E7F-A0D2DF981B21}">
      <dgm:prSet/>
      <dgm:spPr/>
      <dgm:t>
        <a:bodyPr/>
        <a:lstStyle/>
        <a:p>
          <a:endParaRPr lang="en-US">
            <a:latin typeface="Arial" panose="020B0604020202020204" pitchFamily="34" charset="0"/>
            <a:cs typeface="Arial" panose="020B0604020202020204" pitchFamily="34" charset="0"/>
          </a:endParaRPr>
        </a:p>
      </dgm:t>
    </dgm:pt>
    <dgm:pt modelId="{F0DE599F-5AF1-42FC-B34F-7E3B55E88AD4}" type="sibTrans" cxnId="{7C7E2A71-D5D0-4D83-8E7F-A0D2DF981B21}">
      <dgm:prSet/>
      <dgm:spPr/>
      <dgm:t>
        <a:bodyPr/>
        <a:lstStyle/>
        <a:p>
          <a:endParaRPr lang="en-US">
            <a:latin typeface="Arial" panose="020B0604020202020204" pitchFamily="34" charset="0"/>
            <a:cs typeface="Arial" panose="020B0604020202020204" pitchFamily="34" charset="0"/>
          </a:endParaRPr>
        </a:p>
      </dgm:t>
    </dgm:pt>
    <dgm:pt modelId="{161F8795-1875-4F0D-A847-C78C8EB6E382}">
      <dgm:prSet/>
      <dgm:spPr/>
      <dgm:t>
        <a:bodyPr/>
        <a:lstStyle/>
        <a:p>
          <a:pPr>
            <a:lnSpc>
              <a:spcPct val="100000"/>
            </a:lnSpc>
            <a:defRPr cap="all"/>
          </a:pPr>
          <a:r>
            <a:rPr lang="en-US" dirty="0">
              <a:latin typeface="Arial" panose="020B0604020202020204" pitchFamily="34" charset="0"/>
              <a:cs typeface="Arial" panose="020B0604020202020204" pitchFamily="34" charset="0"/>
            </a:rPr>
            <a:t>Consider historical context and intersectionality.</a:t>
          </a:r>
        </a:p>
      </dgm:t>
    </dgm:pt>
    <dgm:pt modelId="{5B39FA83-F800-49CC-9688-27F955FEFD46}" type="parTrans" cxnId="{44E2E7CB-99EA-443C-8463-044A66412A97}">
      <dgm:prSet/>
      <dgm:spPr/>
      <dgm:t>
        <a:bodyPr/>
        <a:lstStyle/>
        <a:p>
          <a:endParaRPr lang="en-US">
            <a:latin typeface="Arial" panose="020B0604020202020204" pitchFamily="34" charset="0"/>
            <a:cs typeface="Arial" panose="020B0604020202020204" pitchFamily="34" charset="0"/>
          </a:endParaRPr>
        </a:p>
      </dgm:t>
    </dgm:pt>
    <dgm:pt modelId="{4D3896D6-8025-4A16-B51C-6CC4DC3567FD}" type="sibTrans" cxnId="{44E2E7CB-99EA-443C-8463-044A66412A97}">
      <dgm:prSet/>
      <dgm:spPr/>
      <dgm:t>
        <a:bodyPr/>
        <a:lstStyle/>
        <a:p>
          <a:endParaRPr lang="en-US">
            <a:latin typeface="Arial" panose="020B0604020202020204" pitchFamily="34" charset="0"/>
            <a:cs typeface="Arial" panose="020B0604020202020204" pitchFamily="34" charset="0"/>
          </a:endParaRPr>
        </a:p>
      </dgm:t>
    </dgm:pt>
    <dgm:pt modelId="{EB2D908C-4C0F-42E2-B66F-404F69EBACAB}">
      <dgm:prSet/>
      <dgm:spPr/>
      <dgm:t>
        <a:bodyPr/>
        <a:lstStyle/>
        <a:p>
          <a:pPr>
            <a:lnSpc>
              <a:spcPct val="100000"/>
            </a:lnSpc>
            <a:defRPr cap="all"/>
          </a:pPr>
          <a:r>
            <a:rPr lang="en-US" dirty="0">
              <a:latin typeface="Arial" panose="020B0604020202020204" pitchFamily="34" charset="0"/>
              <a:cs typeface="Arial" panose="020B0604020202020204" pitchFamily="34" charset="0"/>
            </a:rPr>
            <a:t>Use both qualitative and quantitative data and seek out information from multiple sources when trying to unpack complex social issues. </a:t>
          </a:r>
        </a:p>
      </dgm:t>
    </dgm:pt>
    <dgm:pt modelId="{DFB0337E-B748-401E-B442-7EFC1108AC86}" type="parTrans" cxnId="{339F173E-7185-4213-8945-5F4B8E6B0D04}">
      <dgm:prSet/>
      <dgm:spPr/>
      <dgm:t>
        <a:bodyPr/>
        <a:lstStyle/>
        <a:p>
          <a:endParaRPr lang="en-US">
            <a:latin typeface="Arial" panose="020B0604020202020204" pitchFamily="34" charset="0"/>
            <a:cs typeface="Arial" panose="020B0604020202020204" pitchFamily="34" charset="0"/>
          </a:endParaRPr>
        </a:p>
      </dgm:t>
    </dgm:pt>
    <dgm:pt modelId="{8E3A39C3-08F4-4DA8-A552-5417337B6B35}" type="sibTrans" cxnId="{339F173E-7185-4213-8945-5F4B8E6B0D04}">
      <dgm:prSet/>
      <dgm:spPr/>
      <dgm:t>
        <a:bodyPr/>
        <a:lstStyle/>
        <a:p>
          <a:endParaRPr lang="en-US">
            <a:latin typeface="Arial" panose="020B0604020202020204" pitchFamily="34" charset="0"/>
            <a:cs typeface="Arial" panose="020B0604020202020204" pitchFamily="34" charset="0"/>
          </a:endParaRPr>
        </a:p>
      </dgm:t>
    </dgm:pt>
    <dgm:pt modelId="{799D6E73-9E78-4C63-8120-8E152896C181}">
      <dgm:prSet/>
      <dgm:spPr/>
      <dgm:t>
        <a:bodyPr/>
        <a:lstStyle/>
        <a:p>
          <a:pPr>
            <a:lnSpc>
              <a:spcPct val="100000"/>
            </a:lnSpc>
            <a:defRPr cap="all"/>
          </a:pPr>
          <a:r>
            <a:rPr lang="en-US" dirty="0">
              <a:latin typeface="Arial" panose="020B0604020202020204" pitchFamily="34" charset="0"/>
              <a:cs typeface="Arial" panose="020B0604020202020204" pitchFamily="34" charset="0"/>
            </a:rPr>
            <a:t>Involve community members in interpreting data. </a:t>
          </a:r>
        </a:p>
      </dgm:t>
    </dgm:pt>
    <dgm:pt modelId="{A6CB191F-9639-4511-9144-4A0CFAC3A512}" type="parTrans" cxnId="{B51FB1E9-48E7-494B-9BB8-F254AE720DC1}">
      <dgm:prSet/>
      <dgm:spPr/>
      <dgm:t>
        <a:bodyPr/>
        <a:lstStyle/>
        <a:p>
          <a:endParaRPr lang="en-US">
            <a:latin typeface="Arial" panose="020B0604020202020204" pitchFamily="34" charset="0"/>
            <a:cs typeface="Arial" panose="020B0604020202020204" pitchFamily="34" charset="0"/>
          </a:endParaRPr>
        </a:p>
      </dgm:t>
    </dgm:pt>
    <dgm:pt modelId="{68284A51-1EAB-49A2-90B5-74FAEE6CF1A4}" type="sibTrans" cxnId="{B51FB1E9-48E7-494B-9BB8-F254AE720DC1}">
      <dgm:prSet/>
      <dgm:spPr/>
      <dgm:t>
        <a:bodyPr/>
        <a:lstStyle/>
        <a:p>
          <a:endParaRPr lang="en-US">
            <a:latin typeface="Arial" panose="020B0604020202020204" pitchFamily="34" charset="0"/>
            <a:cs typeface="Arial" panose="020B0604020202020204" pitchFamily="34" charset="0"/>
          </a:endParaRPr>
        </a:p>
      </dgm:t>
    </dgm:pt>
    <dgm:pt modelId="{79B9E391-8161-4FD9-8AE9-4D7B01CA708E}" type="pres">
      <dgm:prSet presAssocID="{4B068B9F-D730-4752-8924-3012F0338125}" presName="root" presStyleCnt="0">
        <dgm:presLayoutVars>
          <dgm:dir/>
          <dgm:resizeHandles val="exact"/>
        </dgm:presLayoutVars>
      </dgm:prSet>
      <dgm:spPr/>
    </dgm:pt>
    <dgm:pt modelId="{6492C2D1-0B61-4677-AD7B-85EF7DD28EB9}" type="pres">
      <dgm:prSet presAssocID="{2472FD9E-CC9B-4FFD-896C-9F6B1335BEBD}" presName="compNode" presStyleCnt="0"/>
      <dgm:spPr/>
    </dgm:pt>
    <dgm:pt modelId="{018A29AF-F4E8-4050-87C4-F548CEDB6981}" type="pres">
      <dgm:prSet presAssocID="{2472FD9E-CC9B-4FFD-896C-9F6B1335BEBD}" presName="iconBgRect" presStyleLbl="bgShp" presStyleIdx="0" presStyleCnt="5"/>
      <dgm:spPr/>
    </dgm:pt>
    <dgm:pt modelId="{B0ACD40A-3AB5-4764-A975-FB0B94B5E708}" type="pres">
      <dgm:prSet presAssocID="{2472FD9E-CC9B-4FFD-896C-9F6B1335BEB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3614F061-C906-4DA5-9B80-2ADE3BAF9010}" type="pres">
      <dgm:prSet presAssocID="{2472FD9E-CC9B-4FFD-896C-9F6B1335BEBD}" presName="spaceRect" presStyleCnt="0"/>
      <dgm:spPr/>
    </dgm:pt>
    <dgm:pt modelId="{6C23ADD5-818B-4E11-B934-9DC87D218E1D}" type="pres">
      <dgm:prSet presAssocID="{2472FD9E-CC9B-4FFD-896C-9F6B1335BEBD}" presName="textRect" presStyleLbl="revTx" presStyleIdx="0" presStyleCnt="5">
        <dgm:presLayoutVars>
          <dgm:chMax val="1"/>
          <dgm:chPref val="1"/>
        </dgm:presLayoutVars>
      </dgm:prSet>
      <dgm:spPr/>
    </dgm:pt>
    <dgm:pt modelId="{202BA6CE-3B06-4C8F-B9D7-00261E57BCA2}" type="pres">
      <dgm:prSet presAssocID="{6D9FED86-CBA7-46DF-83CB-499146A29369}" presName="sibTrans" presStyleCnt="0"/>
      <dgm:spPr/>
    </dgm:pt>
    <dgm:pt modelId="{E7BF7CF5-83E6-44C4-94E3-A1F50037E394}" type="pres">
      <dgm:prSet presAssocID="{762865C5-58E2-4974-A6CA-21D01863E602}" presName="compNode" presStyleCnt="0"/>
      <dgm:spPr/>
    </dgm:pt>
    <dgm:pt modelId="{2FF1DC62-A801-4C6D-8726-45F22208F0C9}" type="pres">
      <dgm:prSet presAssocID="{762865C5-58E2-4974-A6CA-21D01863E602}" presName="iconBgRect" presStyleLbl="bgShp" presStyleIdx="1" presStyleCnt="5"/>
      <dgm:spPr/>
    </dgm:pt>
    <dgm:pt modelId="{6861F2CC-B80C-4479-B901-68AA66BD8035}" type="pres">
      <dgm:prSet presAssocID="{762865C5-58E2-4974-A6CA-21D01863E60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rt"/>
        </a:ext>
      </dgm:extLst>
    </dgm:pt>
    <dgm:pt modelId="{88C9DF7D-C1F3-49B9-B15C-592C58177F75}" type="pres">
      <dgm:prSet presAssocID="{762865C5-58E2-4974-A6CA-21D01863E602}" presName="spaceRect" presStyleCnt="0"/>
      <dgm:spPr/>
    </dgm:pt>
    <dgm:pt modelId="{75451493-3440-4D64-8D1B-D8B42F238941}" type="pres">
      <dgm:prSet presAssocID="{762865C5-58E2-4974-A6CA-21D01863E602}" presName="textRect" presStyleLbl="revTx" presStyleIdx="1" presStyleCnt="5">
        <dgm:presLayoutVars>
          <dgm:chMax val="1"/>
          <dgm:chPref val="1"/>
        </dgm:presLayoutVars>
      </dgm:prSet>
      <dgm:spPr/>
    </dgm:pt>
    <dgm:pt modelId="{4AE03048-D7FA-4D62-AA09-2F102C6C53DB}" type="pres">
      <dgm:prSet presAssocID="{F0DE599F-5AF1-42FC-B34F-7E3B55E88AD4}" presName="sibTrans" presStyleCnt="0"/>
      <dgm:spPr/>
    </dgm:pt>
    <dgm:pt modelId="{D31414CE-EA02-499B-9DB3-FE0BD9A2D82D}" type="pres">
      <dgm:prSet presAssocID="{161F8795-1875-4F0D-A847-C78C8EB6E382}" presName="compNode" presStyleCnt="0"/>
      <dgm:spPr/>
    </dgm:pt>
    <dgm:pt modelId="{19ED7F7A-B271-423C-A166-E71BDD2C0920}" type="pres">
      <dgm:prSet presAssocID="{161F8795-1875-4F0D-A847-C78C8EB6E382}" presName="iconBgRect" presStyleLbl="bgShp" presStyleIdx="2" presStyleCnt="5"/>
      <dgm:spPr/>
    </dgm:pt>
    <dgm:pt modelId="{6E4CE51C-6E76-48EA-9666-8A5DE84149F8}" type="pres">
      <dgm:prSet presAssocID="{161F8795-1875-4F0D-A847-C78C8EB6E38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Venn Diagram"/>
        </a:ext>
      </dgm:extLst>
    </dgm:pt>
    <dgm:pt modelId="{641E6D22-1E3D-4E2A-A3E8-60C8C8257D32}" type="pres">
      <dgm:prSet presAssocID="{161F8795-1875-4F0D-A847-C78C8EB6E382}" presName="spaceRect" presStyleCnt="0"/>
      <dgm:spPr/>
    </dgm:pt>
    <dgm:pt modelId="{D2F75E10-79CC-4725-9448-C184C7378DB7}" type="pres">
      <dgm:prSet presAssocID="{161F8795-1875-4F0D-A847-C78C8EB6E382}" presName="textRect" presStyleLbl="revTx" presStyleIdx="2" presStyleCnt="5">
        <dgm:presLayoutVars>
          <dgm:chMax val="1"/>
          <dgm:chPref val="1"/>
        </dgm:presLayoutVars>
      </dgm:prSet>
      <dgm:spPr/>
    </dgm:pt>
    <dgm:pt modelId="{A888AD92-BBF5-4B17-9686-7449AF7DEF8B}" type="pres">
      <dgm:prSet presAssocID="{4D3896D6-8025-4A16-B51C-6CC4DC3567FD}" presName="sibTrans" presStyleCnt="0"/>
      <dgm:spPr/>
    </dgm:pt>
    <dgm:pt modelId="{A9CA95CB-8E41-45BA-A237-1C4B64DA809E}" type="pres">
      <dgm:prSet presAssocID="{EB2D908C-4C0F-42E2-B66F-404F69EBACAB}" presName="compNode" presStyleCnt="0"/>
      <dgm:spPr/>
    </dgm:pt>
    <dgm:pt modelId="{DEA92402-3DA6-4404-87E5-DB7614126E84}" type="pres">
      <dgm:prSet presAssocID="{EB2D908C-4C0F-42E2-B66F-404F69EBACAB}" presName="iconBgRect" presStyleLbl="bgShp" presStyleIdx="3" presStyleCnt="5"/>
      <dgm:spPr/>
    </dgm:pt>
    <dgm:pt modelId="{1710D08D-9A26-464A-BAE8-6A27CF2BC5A7}" type="pres">
      <dgm:prSet presAssocID="{EB2D908C-4C0F-42E2-B66F-404F69EBACA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atistics"/>
        </a:ext>
      </dgm:extLst>
    </dgm:pt>
    <dgm:pt modelId="{EAC8B9BA-40AB-41D3-832B-E4AD450BAC6C}" type="pres">
      <dgm:prSet presAssocID="{EB2D908C-4C0F-42E2-B66F-404F69EBACAB}" presName="spaceRect" presStyleCnt="0"/>
      <dgm:spPr/>
    </dgm:pt>
    <dgm:pt modelId="{9B885EA6-A30A-4AC4-B325-A8B06E31CCE3}" type="pres">
      <dgm:prSet presAssocID="{EB2D908C-4C0F-42E2-B66F-404F69EBACAB}" presName="textRect" presStyleLbl="revTx" presStyleIdx="3" presStyleCnt="5">
        <dgm:presLayoutVars>
          <dgm:chMax val="1"/>
          <dgm:chPref val="1"/>
        </dgm:presLayoutVars>
      </dgm:prSet>
      <dgm:spPr/>
    </dgm:pt>
    <dgm:pt modelId="{ECA7A527-C50A-43AF-9AB5-860C13C9BCB7}" type="pres">
      <dgm:prSet presAssocID="{8E3A39C3-08F4-4DA8-A552-5417337B6B35}" presName="sibTrans" presStyleCnt="0"/>
      <dgm:spPr/>
    </dgm:pt>
    <dgm:pt modelId="{44DF5012-8D6D-44B0-A329-6A01B7EA3107}" type="pres">
      <dgm:prSet presAssocID="{799D6E73-9E78-4C63-8120-8E152896C181}" presName="compNode" presStyleCnt="0"/>
      <dgm:spPr/>
    </dgm:pt>
    <dgm:pt modelId="{E4FFDD8E-9305-46D7-AF7A-511392D05032}" type="pres">
      <dgm:prSet presAssocID="{799D6E73-9E78-4C63-8120-8E152896C181}" presName="iconBgRect" presStyleLbl="bgShp" presStyleIdx="4" presStyleCnt="5"/>
      <dgm:spPr/>
    </dgm:pt>
    <dgm:pt modelId="{7BEC8B1E-33C4-415A-ABCA-4BAED4217153}" type="pres">
      <dgm:prSet presAssocID="{799D6E73-9E78-4C63-8120-8E152896C18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sers"/>
        </a:ext>
      </dgm:extLst>
    </dgm:pt>
    <dgm:pt modelId="{546D508E-5DB4-40AD-9D4F-B15D3879560D}" type="pres">
      <dgm:prSet presAssocID="{799D6E73-9E78-4C63-8120-8E152896C181}" presName="spaceRect" presStyleCnt="0"/>
      <dgm:spPr/>
    </dgm:pt>
    <dgm:pt modelId="{1F90785F-3A48-4E2E-ABDE-A50484082544}" type="pres">
      <dgm:prSet presAssocID="{799D6E73-9E78-4C63-8120-8E152896C181}" presName="textRect" presStyleLbl="revTx" presStyleIdx="4" presStyleCnt="5">
        <dgm:presLayoutVars>
          <dgm:chMax val="1"/>
          <dgm:chPref val="1"/>
        </dgm:presLayoutVars>
      </dgm:prSet>
      <dgm:spPr/>
    </dgm:pt>
  </dgm:ptLst>
  <dgm:cxnLst>
    <dgm:cxn modelId="{339F173E-7185-4213-8945-5F4B8E6B0D04}" srcId="{4B068B9F-D730-4752-8924-3012F0338125}" destId="{EB2D908C-4C0F-42E2-B66F-404F69EBACAB}" srcOrd="3" destOrd="0" parTransId="{DFB0337E-B748-401E-B442-7EFC1108AC86}" sibTransId="{8E3A39C3-08F4-4DA8-A552-5417337B6B35}"/>
    <dgm:cxn modelId="{7190DF5E-7121-4185-81A5-27A0C5980E50}" type="presOf" srcId="{4B068B9F-D730-4752-8924-3012F0338125}" destId="{79B9E391-8161-4FD9-8AE9-4D7B01CA708E}" srcOrd="0" destOrd="0" presId="urn:microsoft.com/office/officeart/2018/5/layout/IconCircleLabelList"/>
    <dgm:cxn modelId="{E5056641-DF26-47C5-B470-BC212865A1D4}" type="presOf" srcId="{762865C5-58E2-4974-A6CA-21D01863E602}" destId="{75451493-3440-4D64-8D1B-D8B42F238941}" srcOrd="0" destOrd="0" presId="urn:microsoft.com/office/officeart/2018/5/layout/IconCircleLabelList"/>
    <dgm:cxn modelId="{7C7E2A71-D5D0-4D83-8E7F-A0D2DF981B21}" srcId="{4B068B9F-D730-4752-8924-3012F0338125}" destId="{762865C5-58E2-4974-A6CA-21D01863E602}" srcOrd="1" destOrd="0" parTransId="{90FACA1D-8846-4DFE-A3D6-2796406DF227}" sibTransId="{F0DE599F-5AF1-42FC-B34F-7E3B55E88AD4}"/>
    <dgm:cxn modelId="{2C1FD057-76AC-417A-B30A-49974B36EA2A}" type="presOf" srcId="{EB2D908C-4C0F-42E2-B66F-404F69EBACAB}" destId="{9B885EA6-A30A-4AC4-B325-A8B06E31CCE3}" srcOrd="0" destOrd="0" presId="urn:microsoft.com/office/officeart/2018/5/layout/IconCircleLabelList"/>
    <dgm:cxn modelId="{34D0D083-CF85-458E-A1BB-3F32D55C4B0F}" type="presOf" srcId="{799D6E73-9E78-4C63-8120-8E152896C181}" destId="{1F90785F-3A48-4E2E-ABDE-A50484082544}" srcOrd="0" destOrd="0" presId="urn:microsoft.com/office/officeart/2018/5/layout/IconCircleLabelList"/>
    <dgm:cxn modelId="{D1D2DA84-4FD1-4774-993D-931CCBA67104}" srcId="{4B068B9F-D730-4752-8924-3012F0338125}" destId="{2472FD9E-CC9B-4FFD-896C-9F6B1335BEBD}" srcOrd="0" destOrd="0" parTransId="{294831C1-3A51-41DB-850A-B230B35565BA}" sibTransId="{6D9FED86-CBA7-46DF-83CB-499146A29369}"/>
    <dgm:cxn modelId="{46E2CFB5-8EBA-4F1E-8149-36DE8746BAD8}" type="presOf" srcId="{161F8795-1875-4F0D-A847-C78C8EB6E382}" destId="{D2F75E10-79CC-4725-9448-C184C7378DB7}" srcOrd="0" destOrd="0" presId="urn:microsoft.com/office/officeart/2018/5/layout/IconCircleLabelList"/>
    <dgm:cxn modelId="{44E2E7CB-99EA-443C-8463-044A66412A97}" srcId="{4B068B9F-D730-4752-8924-3012F0338125}" destId="{161F8795-1875-4F0D-A847-C78C8EB6E382}" srcOrd="2" destOrd="0" parTransId="{5B39FA83-F800-49CC-9688-27F955FEFD46}" sibTransId="{4D3896D6-8025-4A16-B51C-6CC4DC3567FD}"/>
    <dgm:cxn modelId="{B51FB1E9-48E7-494B-9BB8-F254AE720DC1}" srcId="{4B068B9F-D730-4752-8924-3012F0338125}" destId="{799D6E73-9E78-4C63-8120-8E152896C181}" srcOrd="4" destOrd="0" parTransId="{A6CB191F-9639-4511-9144-4A0CFAC3A512}" sibTransId="{68284A51-1EAB-49A2-90B5-74FAEE6CF1A4}"/>
    <dgm:cxn modelId="{41A934FB-9CA4-4EF1-A279-B0408156A604}" type="presOf" srcId="{2472FD9E-CC9B-4FFD-896C-9F6B1335BEBD}" destId="{6C23ADD5-818B-4E11-B934-9DC87D218E1D}" srcOrd="0" destOrd="0" presId="urn:microsoft.com/office/officeart/2018/5/layout/IconCircleLabelList"/>
    <dgm:cxn modelId="{12E53CB2-BE78-4C00-A6F1-5B779481F94E}" type="presParOf" srcId="{79B9E391-8161-4FD9-8AE9-4D7B01CA708E}" destId="{6492C2D1-0B61-4677-AD7B-85EF7DD28EB9}" srcOrd="0" destOrd="0" presId="urn:microsoft.com/office/officeart/2018/5/layout/IconCircleLabelList"/>
    <dgm:cxn modelId="{6105ACF5-F690-482C-9FBC-F6D3FD38A6CE}" type="presParOf" srcId="{6492C2D1-0B61-4677-AD7B-85EF7DD28EB9}" destId="{018A29AF-F4E8-4050-87C4-F548CEDB6981}" srcOrd="0" destOrd="0" presId="urn:microsoft.com/office/officeart/2018/5/layout/IconCircleLabelList"/>
    <dgm:cxn modelId="{53A47AFC-1ED7-4A87-9CB7-7AA3D8B3CF6C}" type="presParOf" srcId="{6492C2D1-0B61-4677-AD7B-85EF7DD28EB9}" destId="{B0ACD40A-3AB5-4764-A975-FB0B94B5E708}" srcOrd="1" destOrd="0" presId="urn:microsoft.com/office/officeart/2018/5/layout/IconCircleLabelList"/>
    <dgm:cxn modelId="{6FC8F1DD-1FAB-4915-8DC6-2BA88AC66A17}" type="presParOf" srcId="{6492C2D1-0B61-4677-AD7B-85EF7DD28EB9}" destId="{3614F061-C906-4DA5-9B80-2ADE3BAF9010}" srcOrd="2" destOrd="0" presId="urn:microsoft.com/office/officeart/2018/5/layout/IconCircleLabelList"/>
    <dgm:cxn modelId="{FAA666DE-7E14-427E-9AC1-1085322F987E}" type="presParOf" srcId="{6492C2D1-0B61-4677-AD7B-85EF7DD28EB9}" destId="{6C23ADD5-818B-4E11-B934-9DC87D218E1D}" srcOrd="3" destOrd="0" presId="urn:microsoft.com/office/officeart/2018/5/layout/IconCircleLabelList"/>
    <dgm:cxn modelId="{875B1C0C-ACB4-4C46-ABE4-D615A8E75492}" type="presParOf" srcId="{79B9E391-8161-4FD9-8AE9-4D7B01CA708E}" destId="{202BA6CE-3B06-4C8F-B9D7-00261E57BCA2}" srcOrd="1" destOrd="0" presId="urn:microsoft.com/office/officeart/2018/5/layout/IconCircleLabelList"/>
    <dgm:cxn modelId="{E92DF2D4-B118-40B3-BC55-CEDDBF7E5C36}" type="presParOf" srcId="{79B9E391-8161-4FD9-8AE9-4D7B01CA708E}" destId="{E7BF7CF5-83E6-44C4-94E3-A1F50037E394}" srcOrd="2" destOrd="0" presId="urn:microsoft.com/office/officeart/2018/5/layout/IconCircleLabelList"/>
    <dgm:cxn modelId="{9A612688-656C-4DD2-9511-B25F75EE3052}" type="presParOf" srcId="{E7BF7CF5-83E6-44C4-94E3-A1F50037E394}" destId="{2FF1DC62-A801-4C6D-8726-45F22208F0C9}" srcOrd="0" destOrd="0" presId="urn:microsoft.com/office/officeart/2018/5/layout/IconCircleLabelList"/>
    <dgm:cxn modelId="{649E16CE-0B41-4070-823E-C0C55AA8E491}" type="presParOf" srcId="{E7BF7CF5-83E6-44C4-94E3-A1F50037E394}" destId="{6861F2CC-B80C-4479-B901-68AA66BD8035}" srcOrd="1" destOrd="0" presId="urn:microsoft.com/office/officeart/2018/5/layout/IconCircleLabelList"/>
    <dgm:cxn modelId="{F213C539-8248-4347-9219-B29195A27C73}" type="presParOf" srcId="{E7BF7CF5-83E6-44C4-94E3-A1F50037E394}" destId="{88C9DF7D-C1F3-49B9-B15C-592C58177F75}" srcOrd="2" destOrd="0" presId="urn:microsoft.com/office/officeart/2018/5/layout/IconCircleLabelList"/>
    <dgm:cxn modelId="{D6F8EA92-4F94-455F-83B1-37638A7276B6}" type="presParOf" srcId="{E7BF7CF5-83E6-44C4-94E3-A1F50037E394}" destId="{75451493-3440-4D64-8D1B-D8B42F238941}" srcOrd="3" destOrd="0" presId="urn:microsoft.com/office/officeart/2018/5/layout/IconCircleLabelList"/>
    <dgm:cxn modelId="{3D7F2B5C-AA2B-4DB5-AF2E-5CF379859E1C}" type="presParOf" srcId="{79B9E391-8161-4FD9-8AE9-4D7B01CA708E}" destId="{4AE03048-D7FA-4D62-AA09-2F102C6C53DB}" srcOrd="3" destOrd="0" presId="urn:microsoft.com/office/officeart/2018/5/layout/IconCircleLabelList"/>
    <dgm:cxn modelId="{0082CF54-4B0D-4360-8874-AB16500EC407}" type="presParOf" srcId="{79B9E391-8161-4FD9-8AE9-4D7B01CA708E}" destId="{D31414CE-EA02-499B-9DB3-FE0BD9A2D82D}" srcOrd="4" destOrd="0" presId="urn:microsoft.com/office/officeart/2018/5/layout/IconCircleLabelList"/>
    <dgm:cxn modelId="{F20D2EAD-2F35-47F5-9C66-3FAEAC834E78}" type="presParOf" srcId="{D31414CE-EA02-499B-9DB3-FE0BD9A2D82D}" destId="{19ED7F7A-B271-423C-A166-E71BDD2C0920}" srcOrd="0" destOrd="0" presId="urn:microsoft.com/office/officeart/2018/5/layout/IconCircleLabelList"/>
    <dgm:cxn modelId="{9EE78EA4-3567-4C49-9EEC-702879E54821}" type="presParOf" srcId="{D31414CE-EA02-499B-9DB3-FE0BD9A2D82D}" destId="{6E4CE51C-6E76-48EA-9666-8A5DE84149F8}" srcOrd="1" destOrd="0" presId="urn:microsoft.com/office/officeart/2018/5/layout/IconCircleLabelList"/>
    <dgm:cxn modelId="{3B93D5FE-CA9A-414A-86C1-BE3FD953F488}" type="presParOf" srcId="{D31414CE-EA02-499B-9DB3-FE0BD9A2D82D}" destId="{641E6D22-1E3D-4E2A-A3E8-60C8C8257D32}" srcOrd="2" destOrd="0" presId="urn:microsoft.com/office/officeart/2018/5/layout/IconCircleLabelList"/>
    <dgm:cxn modelId="{EBFAD28B-39A6-461A-8056-C26598E931D3}" type="presParOf" srcId="{D31414CE-EA02-499B-9DB3-FE0BD9A2D82D}" destId="{D2F75E10-79CC-4725-9448-C184C7378DB7}" srcOrd="3" destOrd="0" presId="urn:microsoft.com/office/officeart/2018/5/layout/IconCircleLabelList"/>
    <dgm:cxn modelId="{706552A0-47AA-4725-9054-85C91313D008}" type="presParOf" srcId="{79B9E391-8161-4FD9-8AE9-4D7B01CA708E}" destId="{A888AD92-BBF5-4B17-9686-7449AF7DEF8B}" srcOrd="5" destOrd="0" presId="urn:microsoft.com/office/officeart/2018/5/layout/IconCircleLabelList"/>
    <dgm:cxn modelId="{1665E7C9-7263-4E69-8E0C-D7EA848052C9}" type="presParOf" srcId="{79B9E391-8161-4FD9-8AE9-4D7B01CA708E}" destId="{A9CA95CB-8E41-45BA-A237-1C4B64DA809E}" srcOrd="6" destOrd="0" presId="urn:microsoft.com/office/officeart/2018/5/layout/IconCircleLabelList"/>
    <dgm:cxn modelId="{CD494FAC-ECA6-48C1-889B-7EDA552F69A7}" type="presParOf" srcId="{A9CA95CB-8E41-45BA-A237-1C4B64DA809E}" destId="{DEA92402-3DA6-4404-87E5-DB7614126E84}" srcOrd="0" destOrd="0" presId="urn:microsoft.com/office/officeart/2018/5/layout/IconCircleLabelList"/>
    <dgm:cxn modelId="{7B73EFC7-FB0F-4F84-9CE0-AA51E4D8F3CE}" type="presParOf" srcId="{A9CA95CB-8E41-45BA-A237-1C4B64DA809E}" destId="{1710D08D-9A26-464A-BAE8-6A27CF2BC5A7}" srcOrd="1" destOrd="0" presId="urn:microsoft.com/office/officeart/2018/5/layout/IconCircleLabelList"/>
    <dgm:cxn modelId="{428D27D0-0263-454C-8805-A7A2C9651ABF}" type="presParOf" srcId="{A9CA95CB-8E41-45BA-A237-1C4B64DA809E}" destId="{EAC8B9BA-40AB-41D3-832B-E4AD450BAC6C}" srcOrd="2" destOrd="0" presId="urn:microsoft.com/office/officeart/2018/5/layout/IconCircleLabelList"/>
    <dgm:cxn modelId="{677D8DBC-4B42-4B05-A5CD-FCAA29B330D3}" type="presParOf" srcId="{A9CA95CB-8E41-45BA-A237-1C4B64DA809E}" destId="{9B885EA6-A30A-4AC4-B325-A8B06E31CCE3}" srcOrd="3" destOrd="0" presId="urn:microsoft.com/office/officeart/2018/5/layout/IconCircleLabelList"/>
    <dgm:cxn modelId="{E3CA9613-E1CB-46C7-9761-367B3E1B6BB0}" type="presParOf" srcId="{79B9E391-8161-4FD9-8AE9-4D7B01CA708E}" destId="{ECA7A527-C50A-43AF-9AB5-860C13C9BCB7}" srcOrd="7" destOrd="0" presId="urn:microsoft.com/office/officeart/2018/5/layout/IconCircleLabelList"/>
    <dgm:cxn modelId="{E79E5228-7B3B-4AF5-8A4B-ECA9536FD115}" type="presParOf" srcId="{79B9E391-8161-4FD9-8AE9-4D7B01CA708E}" destId="{44DF5012-8D6D-44B0-A329-6A01B7EA3107}" srcOrd="8" destOrd="0" presId="urn:microsoft.com/office/officeart/2018/5/layout/IconCircleLabelList"/>
    <dgm:cxn modelId="{A3BB1458-611B-491A-958D-A3531D43303F}" type="presParOf" srcId="{44DF5012-8D6D-44B0-A329-6A01B7EA3107}" destId="{E4FFDD8E-9305-46D7-AF7A-511392D05032}" srcOrd="0" destOrd="0" presId="urn:microsoft.com/office/officeart/2018/5/layout/IconCircleLabelList"/>
    <dgm:cxn modelId="{F2710BC6-7733-4DFC-B27D-01D24C4E1E87}" type="presParOf" srcId="{44DF5012-8D6D-44B0-A329-6A01B7EA3107}" destId="{7BEC8B1E-33C4-415A-ABCA-4BAED4217153}" srcOrd="1" destOrd="0" presId="urn:microsoft.com/office/officeart/2018/5/layout/IconCircleLabelList"/>
    <dgm:cxn modelId="{D6A0D793-29D3-48B5-9B52-FEACF39D4420}" type="presParOf" srcId="{44DF5012-8D6D-44B0-A329-6A01B7EA3107}" destId="{546D508E-5DB4-40AD-9D4F-B15D3879560D}" srcOrd="2" destOrd="0" presId="urn:microsoft.com/office/officeart/2018/5/layout/IconCircleLabelList"/>
    <dgm:cxn modelId="{4411F3BD-09C8-42B8-AB59-BF75188B7C1A}" type="presParOf" srcId="{44DF5012-8D6D-44B0-A329-6A01B7EA3107}" destId="{1F90785F-3A48-4E2E-ABDE-A5048408254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30ADC9-537A-4333-9039-7CF3334B10D3}" type="doc">
      <dgm:prSet loTypeId="urn:microsoft.com/office/officeart/2016/7/layout/VerticalDownArrowProcess" loCatId="process" qsTypeId="urn:microsoft.com/office/officeart/2005/8/quickstyle/simple1" qsCatId="simple" csTypeId="urn:microsoft.com/office/officeart/2005/8/colors/accent0_3" csCatId="mainScheme" phldr="1"/>
      <dgm:spPr/>
      <dgm:t>
        <a:bodyPr/>
        <a:lstStyle/>
        <a:p>
          <a:endParaRPr lang="en-US"/>
        </a:p>
      </dgm:t>
    </dgm:pt>
    <dgm:pt modelId="{5D8D3424-F54A-4FEA-92F6-516E4F1E19C6}">
      <dgm:prSet/>
      <dgm:spPr/>
      <dgm:t>
        <a:bodyPr/>
        <a:lstStyle/>
        <a:p>
          <a:r>
            <a:rPr lang="en-US" dirty="0"/>
            <a:t>Collect</a:t>
          </a:r>
        </a:p>
      </dgm:t>
    </dgm:pt>
    <dgm:pt modelId="{E31E8BE1-0C28-4227-96AA-3F2409734F72}" type="parTrans" cxnId="{2B9A262F-9043-4DA7-9676-6733176123EF}">
      <dgm:prSet/>
      <dgm:spPr/>
      <dgm:t>
        <a:bodyPr/>
        <a:lstStyle/>
        <a:p>
          <a:endParaRPr lang="en-US"/>
        </a:p>
      </dgm:t>
    </dgm:pt>
    <dgm:pt modelId="{B58E9E35-BFFA-401A-8E60-2C6BF8D378A5}" type="sibTrans" cxnId="{2B9A262F-9043-4DA7-9676-6733176123EF}">
      <dgm:prSet/>
      <dgm:spPr/>
      <dgm:t>
        <a:bodyPr/>
        <a:lstStyle/>
        <a:p>
          <a:endParaRPr lang="en-US"/>
        </a:p>
      </dgm:t>
    </dgm:pt>
    <dgm:pt modelId="{6D1B40FE-C2D9-4254-A970-DBDAC6888AB3}">
      <dgm:prSet/>
      <dgm:spPr/>
      <dgm:t>
        <a:bodyPr/>
        <a:lstStyle/>
        <a:p>
          <a:r>
            <a:rPr lang="en-US" dirty="0">
              <a:latin typeface="Arial" panose="020B0604020202020204" pitchFamily="34" charset="0"/>
              <a:cs typeface="Arial" panose="020B0604020202020204" pitchFamily="34" charset="0"/>
            </a:rPr>
            <a:t>Collect data from individuals who reflect the population and employ sampling methods to obtain an adequate number of individuals.</a:t>
          </a:r>
        </a:p>
      </dgm:t>
    </dgm:pt>
    <dgm:pt modelId="{E819BBD1-5D0E-43B8-BAAA-FFAD22124BD9}" type="parTrans" cxnId="{9595C077-9A13-4001-8A67-836D55506514}">
      <dgm:prSet/>
      <dgm:spPr/>
      <dgm:t>
        <a:bodyPr/>
        <a:lstStyle/>
        <a:p>
          <a:endParaRPr lang="en-US"/>
        </a:p>
      </dgm:t>
    </dgm:pt>
    <dgm:pt modelId="{B3A5495B-5CE9-4E9D-85B6-3EBBB4977499}" type="sibTrans" cxnId="{9595C077-9A13-4001-8A67-836D55506514}">
      <dgm:prSet/>
      <dgm:spPr/>
      <dgm:t>
        <a:bodyPr/>
        <a:lstStyle/>
        <a:p>
          <a:endParaRPr lang="en-US"/>
        </a:p>
      </dgm:t>
    </dgm:pt>
    <dgm:pt modelId="{F5FAF3D3-A301-4FF8-85C4-37F7B8C87F0C}">
      <dgm:prSet/>
      <dgm:spPr/>
      <dgm:t>
        <a:bodyPr/>
        <a:lstStyle/>
        <a:p>
          <a:r>
            <a:rPr lang="en-US" dirty="0">
              <a:latin typeface="Arial" panose="020B0604020202020204" pitchFamily="34" charset="0"/>
              <a:cs typeface="Arial" panose="020B0604020202020204" pitchFamily="34" charset="0"/>
            </a:rPr>
            <a:t>Use</a:t>
          </a:r>
        </a:p>
      </dgm:t>
    </dgm:pt>
    <dgm:pt modelId="{107FD0C2-89BE-4764-939C-5915B9DFDEBB}" type="parTrans" cxnId="{6174D64E-526C-4974-9C2A-3D153D85EF63}">
      <dgm:prSet/>
      <dgm:spPr/>
      <dgm:t>
        <a:bodyPr/>
        <a:lstStyle/>
        <a:p>
          <a:endParaRPr lang="en-US"/>
        </a:p>
      </dgm:t>
    </dgm:pt>
    <dgm:pt modelId="{904CC456-B489-4415-9F41-BA6BACFE2439}" type="sibTrans" cxnId="{6174D64E-526C-4974-9C2A-3D153D85EF63}">
      <dgm:prSet/>
      <dgm:spPr/>
      <dgm:t>
        <a:bodyPr/>
        <a:lstStyle/>
        <a:p>
          <a:endParaRPr lang="en-US"/>
        </a:p>
      </dgm:t>
    </dgm:pt>
    <dgm:pt modelId="{293B97C1-40A3-4FEC-B87A-A9F451F16617}">
      <dgm:prSet/>
      <dgm:spPr/>
      <dgm:t>
        <a:bodyPr/>
        <a:lstStyle/>
        <a:p>
          <a:r>
            <a:rPr lang="en-US" dirty="0">
              <a:latin typeface="Arial" panose="020B0604020202020204" pitchFamily="34" charset="0"/>
              <a:cs typeface="Arial" panose="020B0604020202020204" pitchFamily="34" charset="0"/>
            </a:rPr>
            <a:t>Use multiple modalities, formats, and languages to communicate with stakeholders during an assessment.</a:t>
          </a:r>
        </a:p>
      </dgm:t>
    </dgm:pt>
    <dgm:pt modelId="{FEDED923-1DA5-4EC2-9DD6-20FB9C4DE24D}" type="parTrans" cxnId="{8A325FA5-EC95-4D54-B94B-B45604340E12}">
      <dgm:prSet/>
      <dgm:spPr/>
      <dgm:t>
        <a:bodyPr/>
        <a:lstStyle/>
        <a:p>
          <a:endParaRPr lang="en-US"/>
        </a:p>
      </dgm:t>
    </dgm:pt>
    <dgm:pt modelId="{DEA5EFC4-C3F6-4AC9-B422-238E4207EA0E}" type="sibTrans" cxnId="{8A325FA5-EC95-4D54-B94B-B45604340E12}">
      <dgm:prSet/>
      <dgm:spPr/>
      <dgm:t>
        <a:bodyPr/>
        <a:lstStyle/>
        <a:p>
          <a:endParaRPr lang="en-US"/>
        </a:p>
      </dgm:t>
    </dgm:pt>
    <dgm:pt modelId="{A3021D41-67D4-49E9-BB5C-819CD2B58450}">
      <dgm:prSet/>
      <dgm:spPr/>
      <dgm:t>
        <a:bodyPr/>
        <a:lstStyle/>
        <a:p>
          <a:r>
            <a:rPr lang="en-US" dirty="0">
              <a:latin typeface="Arial" panose="020B0604020202020204" pitchFamily="34" charset="0"/>
              <a:cs typeface="Arial" panose="020B0604020202020204" pitchFamily="34" charset="0"/>
            </a:rPr>
            <a:t>Examine</a:t>
          </a:r>
        </a:p>
      </dgm:t>
    </dgm:pt>
    <dgm:pt modelId="{4C48BB84-3F3A-4E81-BC86-FAB802DCF215}" type="parTrans" cxnId="{67D297A5-1A8A-41B5-B5EE-8D689F95904F}">
      <dgm:prSet/>
      <dgm:spPr/>
      <dgm:t>
        <a:bodyPr/>
        <a:lstStyle/>
        <a:p>
          <a:endParaRPr lang="en-US"/>
        </a:p>
      </dgm:t>
    </dgm:pt>
    <dgm:pt modelId="{88620FCA-35B2-4F09-9EE1-38EAE5603EA4}" type="sibTrans" cxnId="{67D297A5-1A8A-41B5-B5EE-8D689F95904F}">
      <dgm:prSet/>
      <dgm:spPr/>
      <dgm:t>
        <a:bodyPr/>
        <a:lstStyle/>
        <a:p>
          <a:endParaRPr lang="en-US"/>
        </a:p>
      </dgm:t>
    </dgm:pt>
    <dgm:pt modelId="{BFF60AC1-09D8-48CC-8F5E-C7F831526563}">
      <dgm:prSet/>
      <dgm:spPr/>
      <dgm:t>
        <a:bodyPr/>
        <a:lstStyle/>
        <a:p>
          <a:r>
            <a:rPr lang="en-US" dirty="0">
              <a:latin typeface="Arial" panose="020B0604020202020204" pitchFamily="34" charset="0"/>
              <a:cs typeface="Arial" panose="020B0604020202020204" pitchFamily="34" charset="0"/>
            </a:rPr>
            <a:t>Examine data as you go to identify any gaps in reach and brainstorm ways to engage populations where there are gaps.</a:t>
          </a:r>
        </a:p>
      </dgm:t>
    </dgm:pt>
    <dgm:pt modelId="{3EF478F2-674C-4FE0-9CFC-41627B6518B3}" type="parTrans" cxnId="{AE0C69D7-E4AB-4C09-9707-F97400176C88}">
      <dgm:prSet/>
      <dgm:spPr/>
      <dgm:t>
        <a:bodyPr/>
        <a:lstStyle/>
        <a:p>
          <a:endParaRPr lang="en-US"/>
        </a:p>
      </dgm:t>
    </dgm:pt>
    <dgm:pt modelId="{898A3686-CF79-40FF-B93A-7DFD95AE715F}" type="sibTrans" cxnId="{AE0C69D7-E4AB-4C09-9707-F97400176C88}">
      <dgm:prSet/>
      <dgm:spPr/>
      <dgm:t>
        <a:bodyPr/>
        <a:lstStyle/>
        <a:p>
          <a:endParaRPr lang="en-US"/>
        </a:p>
      </dgm:t>
    </dgm:pt>
    <dgm:pt modelId="{5DB80F58-3DE3-46C0-8735-3D9039A5EE31}">
      <dgm:prSet/>
      <dgm:spPr/>
      <dgm:t>
        <a:bodyPr/>
        <a:lstStyle/>
        <a:p>
          <a:r>
            <a:rPr lang="en-US" dirty="0">
              <a:latin typeface="Arial" panose="020B0604020202020204" pitchFamily="34" charset="0"/>
              <a:cs typeface="Arial" panose="020B0604020202020204" pitchFamily="34" charset="0"/>
            </a:rPr>
            <a:t>Involve</a:t>
          </a:r>
        </a:p>
      </dgm:t>
    </dgm:pt>
    <dgm:pt modelId="{9C6A68C2-DEA3-40FB-AD94-13F08694BE77}" type="parTrans" cxnId="{7B27A5F2-A838-49D0-A707-042E7A9EE98A}">
      <dgm:prSet/>
      <dgm:spPr/>
      <dgm:t>
        <a:bodyPr/>
        <a:lstStyle/>
        <a:p>
          <a:endParaRPr lang="en-US"/>
        </a:p>
      </dgm:t>
    </dgm:pt>
    <dgm:pt modelId="{FC0EE6E4-1DF3-43B6-868F-EB21393B4B75}" type="sibTrans" cxnId="{7B27A5F2-A838-49D0-A707-042E7A9EE98A}">
      <dgm:prSet/>
      <dgm:spPr/>
      <dgm:t>
        <a:bodyPr/>
        <a:lstStyle/>
        <a:p>
          <a:endParaRPr lang="en-US"/>
        </a:p>
      </dgm:t>
    </dgm:pt>
    <dgm:pt modelId="{DD0A6B6C-6518-4BB0-AF23-887AB83F2993}">
      <dgm:prSet/>
      <dgm:spPr/>
      <dgm:t>
        <a:bodyPr/>
        <a:lstStyle/>
        <a:p>
          <a:r>
            <a:rPr lang="en-US" dirty="0">
              <a:latin typeface="Arial" panose="020B0604020202020204" pitchFamily="34" charset="0"/>
              <a:cs typeface="Arial" panose="020B0604020202020204" pitchFamily="34" charset="0"/>
            </a:rPr>
            <a:t>Involve stakeholders in the design and at each step of the assessment to ensure appropriate methods and communication are used.</a:t>
          </a:r>
        </a:p>
      </dgm:t>
    </dgm:pt>
    <dgm:pt modelId="{BAB4B92F-FBCB-4E29-95EE-63BA6A9AAC01}" type="parTrans" cxnId="{65A13D47-4376-4F9B-825F-24300C29D790}">
      <dgm:prSet/>
      <dgm:spPr/>
      <dgm:t>
        <a:bodyPr/>
        <a:lstStyle/>
        <a:p>
          <a:endParaRPr lang="en-US"/>
        </a:p>
      </dgm:t>
    </dgm:pt>
    <dgm:pt modelId="{73107B8C-6707-4B3B-8213-E13BF48B4838}" type="sibTrans" cxnId="{65A13D47-4376-4F9B-825F-24300C29D790}">
      <dgm:prSet/>
      <dgm:spPr/>
      <dgm:t>
        <a:bodyPr/>
        <a:lstStyle/>
        <a:p>
          <a:endParaRPr lang="en-US"/>
        </a:p>
      </dgm:t>
    </dgm:pt>
    <dgm:pt modelId="{C2EDF653-4F1C-4FAF-B397-DC832B4AE381}" type="pres">
      <dgm:prSet presAssocID="{B230ADC9-537A-4333-9039-7CF3334B10D3}" presName="Name0" presStyleCnt="0">
        <dgm:presLayoutVars>
          <dgm:dir/>
          <dgm:animLvl val="lvl"/>
          <dgm:resizeHandles val="exact"/>
        </dgm:presLayoutVars>
      </dgm:prSet>
      <dgm:spPr/>
    </dgm:pt>
    <dgm:pt modelId="{F636DF7F-78B8-49B5-A338-DC6089EE18A4}" type="pres">
      <dgm:prSet presAssocID="{5DB80F58-3DE3-46C0-8735-3D9039A5EE31}" presName="boxAndChildren" presStyleCnt="0"/>
      <dgm:spPr/>
    </dgm:pt>
    <dgm:pt modelId="{E89EECDE-80D6-4149-AFD4-5161542B2CC5}" type="pres">
      <dgm:prSet presAssocID="{5DB80F58-3DE3-46C0-8735-3D9039A5EE31}" presName="parentTextBox" presStyleLbl="alignNode1" presStyleIdx="0" presStyleCnt="4"/>
      <dgm:spPr/>
    </dgm:pt>
    <dgm:pt modelId="{97FFF12F-57D1-4C8A-BA46-7EDBC9C957C3}" type="pres">
      <dgm:prSet presAssocID="{5DB80F58-3DE3-46C0-8735-3D9039A5EE31}" presName="descendantBox" presStyleLbl="bgAccFollowNode1" presStyleIdx="0" presStyleCnt="4"/>
      <dgm:spPr/>
    </dgm:pt>
    <dgm:pt modelId="{039665EF-8FF6-4377-AB71-FA1646EE32A9}" type="pres">
      <dgm:prSet presAssocID="{88620FCA-35B2-4F09-9EE1-38EAE5603EA4}" presName="sp" presStyleCnt="0"/>
      <dgm:spPr/>
    </dgm:pt>
    <dgm:pt modelId="{8D34DB11-0C30-409E-82AA-FF99FB1D418C}" type="pres">
      <dgm:prSet presAssocID="{A3021D41-67D4-49E9-BB5C-819CD2B58450}" presName="arrowAndChildren" presStyleCnt="0"/>
      <dgm:spPr/>
    </dgm:pt>
    <dgm:pt modelId="{F2719AFE-53A0-42B4-A707-FF69851ADBC9}" type="pres">
      <dgm:prSet presAssocID="{A3021D41-67D4-49E9-BB5C-819CD2B58450}" presName="parentTextArrow" presStyleLbl="node1" presStyleIdx="0" presStyleCnt="0"/>
      <dgm:spPr/>
    </dgm:pt>
    <dgm:pt modelId="{DF296B29-701D-494B-90B9-990C47B42C80}" type="pres">
      <dgm:prSet presAssocID="{A3021D41-67D4-49E9-BB5C-819CD2B58450}" presName="arrow" presStyleLbl="alignNode1" presStyleIdx="1" presStyleCnt="4"/>
      <dgm:spPr/>
    </dgm:pt>
    <dgm:pt modelId="{A1C075CE-68B4-4335-A07D-D1F86036715E}" type="pres">
      <dgm:prSet presAssocID="{A3021D41-67D4-49E9-BB5C-819CD2B58450}" presName="descendantArrow" presStyleLbl="bgAccFollowNode1" presStyleIdx="1" presStyleCnt="4"/>
      <dgm:spPr/>
    </dgm:pt>
    <dgm:pt modelId="{F8B4A257-F227-469F-960C-B6D991C1D125}" type="pres">
      <dgm:prSet presAssocID="{904CC456-B489-4415-9F41-BA6BACFE2439}" presName="sp" presStyleCnt="0"/>
      <dgm:spPr/>
    </dgm:pt>
    <dgm:pt modelId="{A06A839D-90B2-45DE-AAEC-C618B55635CE}" type="pres">
      <dgm:prSet presAssocID="{F5FAF3D3-A301-4FF8-85C4-37F7B8C87F0C}" presName="arrowAndChildren" presStyleCnt="0"/>
      <dgm:spPr/>
    </dgm:pt>
    <dgm:pt modelId="{62F6EB2C-9290-4372-A29D-AEAE38353E28}" type="pres">
      <dgm:prSet presAssocID="{F5FAF3D3-A301-4FF8-85C4-37F7B8C87F0C}" presName="parentTextArrow" presStyleLbl="node1" presStyleIdx="0" presStyleCnt="0"/>
      <dgm:spPr/>
    </dgm:pt>
    <dgm:pt modelId="{6CAF4F2D-9546-4E1C-AF34-5B5C3830F2A1}" type="pres">
      <dgm:prSet presAssocID="{F5FAF3D3-A301-4FF8-85C4-37F7B8C87F0C}" presName="arrow" presStyleLbl="alignNode1" presStyleIdx="2" presStyleCnt="4"/>
      <dgm:spPr/>
    </dgm:pt>
    <dgm:pt modelId="{3C936A01-6EF6-4A78-84C6-335CCDF4EB6B}" type="pres">
      <dgm:prSet presAssocID="{F5FAF3D3-A301-4FF8-85C4-37F7B8C87F0C}" presName="descendantArrow" presStyleLbl="bgAccFollowNode1" presStyleIdx="2" presStyleCnt="4"/>
      <dgm:spPr/>
    </dgm:pt>
    <dgm:pt modelId="{20DCA855-6C2D-4355-B5EF-88A387321A0E}" type="pres">
      <dgm:prSet presAssocID="{B58E9E35-BFFA-401A-8E60-2C6BF8D378A5}" presName="sp" presStyleCnt="0"/>
      <dgm:spPr/>
    </dgm:pt>
    <dgm:pt modelId="{9F4D39DB-FB9B-4A98-A2B3-6B7B57C323E9}" type="pres">
      <dgm:prSet presAssocID="{5D8D3424-F54A-4FEA-92F6-516E4F1E19C6}" presName="arrowAndChildren" presStyleCnt="0"/>
      <dgm:spPr/>
    </dgm:pt>
    <dgm:pt modelId="{98313887-1C87-4E9D-8CAC-7B30A74A2CB5}" type="pres">
      <dgm:prSet presAssocID="{5D8D3424-F54A-4FEA-92F6-516E4F1E19C6}" presName="parentTextArrow" presStyleLbl="node1" presStyleIdx="0" presStyleCnt="0"/>
      <dgm:spPr/>
    </dgm:pt>
    <dgm:pt modelId="{EEAD8849-72E2-44AD-BB6F-CD2F298839F0}" type="pres">
      <dgm:prSet presAssocID="{5D8D3424-F54A-4FEA-92F6-516E4F1E19C6}" presName="arrow" presStyleLbl="alignNode1" presStyleIdx="3" presStyleCnt="4"/>
      <dgm:spPr/>
    </dgm:pt>
    <dgm:pt modelId="{777183B3-4BDA-4C8D-B44D-BCD0DB71A37E}" type="pres">
      <dgm:prSet presAssocID="{5D8D3424-F54A-4FEA-92F6-516E4F1E19C6}" presName="descendantArrow" presStyleLbl="bgAccFollowNode1" presStyleIdx="3" presStyleCnt="4"/>
      <dgm:spPr/>
    </dgm:pt>
  </dgm:ptLst>
  <dgm:cxnLst>
    <dgm:cxn modelId="{2B9A262F-9043-4DA7-9676-6733176123EF}" srcId="{B230ADC9-537A-4333-9039-7CF3334B10D3}" destId="{5D8D3424-F54A-4FEA-92F6-516E4F1E19C6}" srcOrd="0" destOrd="0" parTransId="{E31E8BE1-0C28-4227-96AA-3F2409734F72}" sibTransId="{B58E9E35-BFFA-401A-8E60-2C6BF8D378A5}"/>
    <dgm:cxn modelId="{4833A432-55C5-4934-A5EC-566B23691C71}" type="presOf" srcId="{F5FAF3D3-A301-4FF8-85C4-37F7B8C87F0C}" destId="{62F6EB2C-9290-4372-A29D-AEAE38353E28}" srcOrd="0" destOrd="0" presId="urn:microsoft.com/office/officeart/2016/7/layout/VerticalDownArrowProcess"/>
    <dgm:cxn modelId="{6372C566-9841-457D-B7A6-9BFF943B5D78}" type="presOf" srcId="{B230ADC9-537A-4333-9039-7CF3334B10D3}" destId="{C2EDF653-4F1C-4FAF-B397-DC832B4AE381}" srcOrd="0" destOrd="0" presId="urn:microsoft.com/office/officeart/2016/7/layout/VerticalDownArrowProcess"/>
    <dgm:cxn modelId="{65A13D47-4376-4F9B-825F-24300C29D790}" srcId="{5DB80F58-3DE3-46C0-8735-3D9039A5EE31}" destId="{DD0A6B6C-6518-4BB0-AF23-887AB83F2993}" srcOrd="0" destOrd="0" parTransId="{BAB4B92F-FBCB-4E29-95EE-63BA6A9AAC01}" sibTransId="{73107B8C-6707-4B3B-8213-E13BF48B4838}"/>
    <dgm:cxn modelId="{6174D64E-526C-4974-9C2A-3D153D85EF63}" srcId="{B230ADC9-537A-4333-9039-7CF3334B10D3}" destId="{F5FAF3D3-A301-4FF8-85C4-37F7B8C87F0C}" srcOrd="1" destOrd="0" parTransId="{107FD0C2-89BE-4764-939C-5915B9DFDEBB}" sibTransId="{904CC456-B489-4415-9F41-BA6BACFE2439}"/>
    <dgm:cxn modelId="{79A85975-2443-44B1-A0B2-99B5B8418345}" type="presOf" srcId="{6D1B40FE-C2D9-4254-A970-DBDAC6888AB3}" destId="{777183B3-4BDA-4C8D-B44D-BCD0DB71A37E}" srcOrd="0" destOrd="0" presId="urn:microsoft.com/office/officeart/2016/7/layout/VerticalDownArrowProcess"/>
    <dgm:cxn modelId="{9595C077-9A13-4001-8A67-836D55506514}" srcId="{5D8D3424-F54A-4FEA-92F6-516E4F1E19C6}" destId="{6D1B40FE-C2D9-4254-A970-DBDAC6888AB3}" srcOrd="0" destOrd="0" parTransId="{E819BBD1-5D0E-43B8-BAAA-FFAD22124BD9}" sibTransId="{B3A5495B-5CE9-4E9D-85B6-3EBBB4977499}"/>
    <dgm:cxn modelId="{638F6A96-E30E-49EB-A62A-7E6699A75FCE}" type="presOf" srcId="{5D8D3424-F54A-4FEA-92F6-516E4F1E19C6}" destId="{EEAD8849-72E2-44AD-BB6F-CD2F298839F0}" srcOrd="1" destOrd="0" presId="urn:microsoft.com/office/officeart/2016/7/layout/VerticalDownArrowProcess"/>
    <dgm:cxn modelId="{56D2B5A3-10A5-4190-B5CD-F487C9896DDF}" type="presOf" srcId="{A3021D41-67D4-49E9-BB5C-819CD2B58450}" destId="{DF296B29-701D-494B-90B9-990C47B42C80}" srcOrd="1" destOrd="0" presId="urn:microsoft.com/office/officeart/2016/7/layout/VerticalDownArrowProcess"/>
    <dgm:cxn modelId="{2FE7B8A4-0DDF-445C-AB04-8DF0A60F5DBF}" type="presOf" srcId="{F5FAF3D3-A301-4FF8-85C4-37F7B8C87F0C}" destId="{6CAF4F2D-9546-4E1C-AF34-5B5C3830F2A1}" srcOrd="1" destOrd="0" presId="urn:microsoft.com/office/officeart/2016/7/layout/VerticalDownArrowProcess"/>
    <dgm:cxn modelId="{8A325FA5-EC95-4D54-B94B-B45604340E12}" srcId="{F5FAF3D3-A301-4FF8-85C4-37F7B8C87F0C}" destId="{293B97C1-40A3-4FEC-B87A-A9F451F16617}" srcOrd="0" destOrd="0" parTransId="{FEDED923-1DA5-4EC2-9DD6-20FB9C4DE24D}" sibTransId="{DEA5EFC4-C3F6-4AC9-B422-238E4207EA0E}"/>
    <dgm:cxn modelId="{67D297A5-1A8A-41B5-B5EE-8D689F95904F}" srcId="{B230ADC9-537A-4333-9039-7CF3334B10D3}" destId="{A3021D41-67D4-49E9-BB5C-819CD2B58450}" srcOrd="2" destOrd="0" parTransId="{4C48BB84-3F3A-4E81-BC86-FAB802DCF215}" sibTransId="{88620FCA-35B2-4F09-9EE1-38EAE5603EA4}"/>
    <dgm:cxn modelId="{9E1887A8-4E08-48F0-99D5-9CFAAC7E7D25}" type="presOf" srcId="{BFF60AC1-09D8-48CC-8F5E-C7F831526563}" destId="{A1C075CE-68B4-4335-A07D-D1F86036715E}" srcOrd="0" destOrd="0" presId="urn:microsoft.com/office/officeart/2016/7/layout/VerticalDownArrowProcess"/>
    <dgm:cxn modelId="{726D67B8-93B0-4E43-ACD7-B116A31FE1F4}" type="presOf" srcId="{5D8D3424-F54A-4FEA-92F6-516E4F1E19C6}" destId="{98313887-1C87-4E9D-8CAC-7B30A74A2CB5}" srcOrd="0" destOrd="0" presId="urn:microsoft.com/office/officeart/2016/7/layout/VerticalDownArrowProcess"/>
    <dgm:cxn modelId="{92581EBB-8D56-4CE8-A82F-F8C6AC305AB1}" type="presOf" srcId="{293B97C1-40A3-4FEC-B87A-A9F451F16617}" destId="{3C936A01-6EF6-4A78-84C6-335CCDF4EB6B}" srcOrd="0" destOrd="0" presId="urn:microsoft.com/office/officeart/2016/7/layout/VerticalDownArrowProcess"/>
    <dgm:cxn modelId="{AE0C69D7-E4AB-4C09-9707-F97400176C88}" srcId="{A3021D41-67D4-49E9-BB5C-819CD2B58450}" destId="{BFF60AC1-09D8-48CC-8F5E-C7F831526563}" srcOrd="0" destOrd="0" parTransId="{3EF478F2-674C-4FE0-9CFC-41627B6518B3}" sibTransId="{898A3686-CF79-40FF-B93A-7DFD95AE715F}"/>
    <dgm:cxn modelId="{B8720EDB-9F5E-4FF1-ACDA-B746F7DC131E}" type="presOf" srcId="{DD0A6B6C-6518-4BB0-AF23-887AB83F2993}" destId="{97FFF12F-57D1-4C8A-BA46-7EDBC9C957C3}" srcOrd="0" destOrd="0" presId="urn:microsoft.com/office/officeart/2016/7/layout/VerticalDownArrowProcess"/>
    <dgm:cxn modelId="{9CE1F5DF-C94F-43DE-A0FE-ADB5E3920999}" type="presOf" srcId="{5DB80F58-3DE3-46C0-8735-3D9039A5EE31}" destId="{E89EECDE-80D6-4149-AFD4-5161542B2CC5}" srcOrd="0" destOrd="0" presId="urn:microsoft.com/office/officeart/2016/7/layout/VerticalDownArrowProcess"/>
    <dgm:cxn modelId="{41DB01EF-24D2-49EC-BA19-F13581EBA939}" type="presOf" srcId="{A3021D41-67D4-49E9-BB5C-819CD2B58450}" destId="{F2719AFE-53A0-42B4-A707-FF69851ADBC9}" srcOrd="0" destOrd="0" presId="urn:microsoft.com/office/officeart/2016/7/layout/VerticalDownArrowProcess"/>
    <dgm:cxn modelId="{7B27A5F2-A838-49D0-A707-042E7A9EE98A}" srcId="{B230ADC9-537A-4333-9039-7CF3334B10D3}" destId="{5DB80F58-3DE3-46C0-8735-3D9039A5EE31}" srcOrd="3" destOrd="0" parTransId="{9C6A68C2-DEA3-40FB-AD94-13F08694BE77}" sibTransId="{FC0EE6E4-1DF3-43B6-868F-EB21393B4B75}"/>
    <dgm:cxn modelId="{185AFCDB-EEBA-4DD0-8A37-510FCD3AF774}" type="presParOf" srcId="{C2EDF653-4F1C-4FAF-B397-DC832B4AE381}" destId="{F636DF7F-78B8-49B5-A338-DC6089EE18A4}" srcOrd="0" destOrd="0" presId="urn:microsoft.com/office/officeart/2016/7/layout/VerticalDownArrowProcess"/>
    <dgm:cxn modelId="{299EC713-F7CF-450B-8F51-F4DE2EE041C2}" type="presParOf" srcId="{F636DF7F-78B8-49B5-A338-DC6089EE18A4}" destId="{E89EECDE-80D6-4149-AFD4-5161542B2CC5}" srcOrd="0" destOrd="0" presId="urn:microsoft.com/office/officeart/2016/7/layout/VerticalDownArrowProcess"/>
    <dgm:cxn modelId="{2727EED5-F56D-4E70-80C6-C715DFC05A48}" type="presParOf" srcId="{F636DF7F-78B8-49B5-A338-DC6089EE18A4}" destId="{97FFF12F-57D1-4C8A-BA46-7EDBC9C957C3}" srcOrd="1" destOrd="0" presId="urn:microsoft.com/office/officeart/2016/7/layout/VerticalDownArrowProcess"/>
    <dgm:cxn modelId="{76612377-00FB-4376-9CF8-D78576C93C99}" type="presParOf" srcId="{C2EDF653-4F1C-4FAF-B397-DC832B4AE381}" destId="{039665EF-8FF6-4377-AB71-FA1646EE32A9}" srcOrd="1" destOrd="0" presId="urn:microsoft.com/office/officeart/2016/7/layout/VerticalDownArrowProcess"/>
    <dgm:cxn modelId="{A2201BEB-5A31-4628-B5F1-6290365E7AF8}" type="presParOf" srcId="{C2EDF653-4F1C-4FAF-B397-DC832B4AE381}" destId="{8D34DB11-0C30-409E-82AA-FF99FB1D418C}" srcOrd="2" destOrd="0" presId="urn:microsoft.com/office/officeart/2016/7/layout/VerticalDownArrowProcess"/>
    <dgm:cxn modelId="{E01D4BF1-FD19-48FA-8B44-30F958957F46}" type="presParOf" srcId="{8D34DB11-0C30-409E-82AA-FF99FB1D418C}" destId="{F2719AFE-53A0-42B4-A707-FF69851ADBC9}" srcOrd="0" destOrd="0" presId="urn:microsoft.com/office/officeart/2016/7/layout/VerticalDownArrowProcess"/>
    <dgm:cxn modelId="{F15DA4DE-E5D3-4D25-846C-251072FA0D43}" type="presParOf" srcId="{8D34DB11-0C30-409E-82AA-FF99FB1D418C}" destId="{DF296B29-701D-494B-90B9-990C47B42C80}" srcOrd="1" destOrd="0" presId="urn:microsoft.com/office/officeart/2016/7/layout/VerticalDownArrowProcess"/>
    <dgm:cxn modelId="{5019EF1A-F0AC-4324-A107-80A67350C58B}" type="presParOf" srcId="{8D34DB11-0C30-409E-82AA-FF99FB1D418C}" destId="{A1C075CE-68B4-4335-A07D-D1F86036715E}" srcOrd="2" destOrd="0" presId="urn:microsoft.com/office/officeart/2016/7/layout/VerticalDownArrowProcess"/>
    <dgm:cxn modelId="{DDD2A6A1-9590-4479-A544-2750D53696FF}" type="presParOf" srcId="{C2EDF653-4F1C-4FAF-B397-DC832B4AE381}" destId="{F8B4A257-F227-469F-960C-B6D991C1D125}" srcOrd="3" destOrd="0" presId="urn:microsoft.com/office/officeart/2016/7/layout/VerticalDownArrowProcess"/>
    <dgm:cxn modelId="{1FE761A3-6FD1-48DB-B75E-EBD488029797}" type="presParOf" srcId="{C2EDF653-4F1C-4FAF-B397-DC832B4AE381}" destId="{A06A839D-90B2-45DE-AAEC-C618B55635CE}" srcOrd="4" destOrd="0" presId="urn:microsoft.com/office/officeart/2016/7/layout/VerticalDownArrowProcess"/>
    <dgm:cxn modelId="{EE9E489E-F8EE-4765-8AD3-F4204031146A}" type="presParOf" srcId="{A06A839D-90B2-45DE-AAEC-C618B55635CE}" destId="{62F6EB2C-9290-4372-A29D-AEAE38353E28}" srcOrd="0" destOrd="0" presId="urn:microsoft.com/office/officeart/2016/7/layout/VerticalDownArrowProcess"/>
    <dgm:cxn modelId="{EFC94E0F-009A-4EF2-AA36-31C6B3633222}" type="presParOf" srcId="{A06A839D-90B2-45DE-AAEC-C618B55635CE}" destId="{6CAF4F2D-9546-4E1C-AF34-5B5C3830F2A1}" srcOrd="1" destOrd="0" presId="urn:microsoft.com/office/officeart/2016/7/layout/VerticalDownArrowProcess"/>
    <dgm:cxn modelId="{6DEAD32C-4E0F-43BA-9039-D317E1853C1B}" type="presParOf" srcId="{A06A839D-90B2-45DE-AAEC-C618B55635CE}" destId="{3C936A01-6EF6-4A78-84C6-335CCDF4EB6B}" srcOrd="2" destOrd="0" presId="urn:microsoft.com/office/officeart/2016/7/layout/VerticalDownArrowProcess"/>
    <dgm:cxn modelId="{C53D2FC1-CD6C-47E5-B010-59BD8C46F85A}" type="presParOf" srcId="{C2EDF653-4F1C-4FAF-B397-DC832B4AE381}" destId="{20DCA855-6C2D-4355-B5EF-88A387321A0E}" srcOrd="5" destOrd="0" presId="urn:microsoft.com/office/officeart/2016/7/layout/VerticalDownArrowProcess"/>
    <dgm:cxn modelId="{4229023D-7AEB-4F4C-8E36-DFD5625FFA57}" type="presParOf" srcId="{C2EDF653-4F1C-4FAF-B397-DC832B4AE381}" destId="{9F4D39DB-FB9B-4A98-A2B3-6B7B57C323E9}" srcOrd="6" destOrd="0" presId="urn:microsoft.com/office/officeart/2016/7/layout/VerticalDownArrowProcess"/>
    <dgm:cxn modelId="{EFCC7067-6DD0-4A17-9FB1-9E681FC8B71E}" type="presParOf" srcId="{9F4D39DB-FB9B-4A98-A2B3-6B7B57C323E9}" destId="{98313887-1C87-4E9D-8CAC-7B30A74A2CB5}" srcOrd="0" destOrd="0" presId="urn:microsoft.com/office/officeart/2016/7/layout/VerticalDownArrowProcess"/>
    <dgm:cxn modelId="{E2219B2D-0A76-4F0C-80F3-7819311F4E46}" type="presParOf" srcId="{9F4D39DB-FB9B-4A98-A2B3-6B7B57C323E9}" destId="{EEAD8849-72E2-44AD-BB6F-CD2F298839F0}" srcOrd="1" destOrd="0" presId="urn:microsoft.com/office/officeart/2016/7/layout/VerticalDownArrowProcess"/>
    <dgm:cxn modelId="{151802E0-01A0-46FA-9FFB-5C46FC688D5B}" type="presParOf" srcId="{9F4D39DB-FB9B-4A98-A2B3-6B7B57C323E9}" destId="{777183B3-4BDA-4C8D-B44D-BCD0DB71A37E}"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2FA4A1-64AA-4D71-944A-69CF88032A8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7FB06CD-F68E-4F43-A2BB-6D40E0C0B849}">
      <dgm:prSet/>
      <dgm:spPr>
        <a:solidFill>
          <a:srgbClr val="94A545"/>
        </a:solidFill>
      </dgm:spPr>
      <dgm:t>
        <a:bodyPr/>
        <a:lstStyle/>
        <a:p>
          <a:r>
            <a:rPr lang="en-US" dirty="0"/>
            <a:t>Focus Groups</a:t>
          </a:r>
        </a:p>
      </dgm:t>
    </dgm:pt>
    <dgm:pt modelId="{B61311BA-034A-44F9-AC6B-490109EA2C01}" type="parTrans" cxnId="{A05E9F00-ECED-4DD7-AE62-F2B4ACB36DD1}">
      <dgm:prSet/>
      <dgm:spPr/>
      <dgm:t>
        <a:bodyPr/>
        <a:lstStyle/>
        <a:p>
          <a:endParaRPr lang="en-US"/>
        </a:p>
      </dgm:t>
    </dgm:pt>
    <dgm:pt modelId="{24BD12E4-68AB-4CD6-8F3D-D667148D2234}" type="sibTrans" cxnId="{A05E9F00-ECED-4DD7-AE62-F2B4ACB36DD1}">
      <dgm:prSet/>
      <dgm:spPr/>
      <dgm:t>
        <a:bodyPr/>
        <a:lstStyle/>
        <a:p>
          <a:endParaRPr lang="en-US"/>
        </a:p>
      </dgm:t>
    </dgm:pt>
    <dgm:pt modelId="{36B3CB31-C67A-4DB6-AB4E-02FAFB8A89CA}">
      <dgm:prSet/>
      <dgm:spPr>
        <a:solidFill>
          <a:srgbClr val="6A4A62"/>
        </a:solidFill>
      </dgm:spPr>
      <dgm:t>
        <a:bodyPr/>
        <a:lstStyle/>
        <a:p>
          <a:r>
            <a:rPr lang="en-US" dirty="0"/>
            <a:t>Key Informant Interviews</a:t>
          </a:r>
        </a:p>
      </dgm:t>
    </dgm:pt>
    <dgm:pt modelId="{389682AA-50EB-4BDA-B4EF-E009E47DBA45}" type="parTrans" cxnId="{E0A19072-4E58-4D2F-A9DF-BA5463B905B6}">
      <dgm:prSet/>
      <dgm:spPr/>
      <dgm:t>
        <a:bodyPr/>
        <a:lstStyle/>
        <a:p>
          <a:endParaRPr lang="en-US"/>
        </a:p>
      </dgm:t>
    </dgm:pt>
    <dgm:pt modelId="{E326E4DE-23EF-4D2F-8CE6-AB93492DD569}" type="sibTrans" cxnId="{E0A19072-4E58-4D2F-A9DF-BA5463B905B6}">
      <dgm:prSet/>
      <dgm:spPr/>
      <dgm:t>
        <a:bodyPr/>
        <a:lstStyle/>
        <a:p>
          <a:endParaRPr lang="en-US"/>
        </a:p>
      </dgm:t>
    </dgm:pt>
    <dgm:pt modelId="{703D6925-407F-407A-8D2E-845FA3A116D4}">
      <dgm:prSet/>
      <dgm:spPr>
        <a:solidFill>
          <a:srgbClr val="C85038"/>
        </a:solidFill>
      </dgm:spPr>
      <dgm:t>
        <a:bodyPr/>
        <a:lstStyle/>
        <a:p>
          <a:r>
            <a:rPr lang="en-US" dirty="0"/>
            <a:t>Observation</a:t>
          </a:r>
        </a:p>
      </dgm:t>
    </dgm:pt>
    <dgm:pt modelId="{4D9AA9CC-03EC-41ED-BF9E-48C3A916C4F9}" type="parTrans" cxnId="{90A70ECC-29BD-4A1C-97E5-5B0E98D1DA70}">
      <dgm:prSet/>
      <dgm:spPr/>
      <dgm:t>
        <a:bodyPr/>
        <a:lstStyle/>
        <a:p>
          <a:endParaRPr lang="en-US"/>
        </a:p>
      </dgm:t>
    </dgm:pt>
    <dgm:pt modelId="{B4493683-0721-49FF-A43E-C2D4F1148FF7}" type="sibTrans" cxnId="{90A70ECC-29BD-4A1C-97E5-5B0E98D1DA70}">
      <dgm:prSet/>
      <dgm:spPr/>
      <dgm:t>
        <a:bodyPr/>
        <a:lstStyle/>
        <a:p>
          <a:endParaRPr lang="en-US"/>
        </a:p>
      </dgm:t>
    </dgm:pt>
    <dgm:pt modelId="{FF0A20EB-33A7-4F25-8FBB-B34B348EE121}">
      <dgm:prSet/>
      <dgm:spPr>
        <a:solidFill>
          <a:schemeClr val="bg2">
            <a:lumMod val="75000"/>
          </a:schemeClr>
        </a:solidFill>
      </dgm:spPr>
      <dgm:t>
        <a:bodyPr/>
        <a:lstStyle/>
        <a:p>
          <a:r>
            <a:rPr lang="en-US" dirty="0"/>
            <a:t>Surveys</a:t>
          </a:r>
        </a:p>
      </dgm:t>
    </dgm:pt>
    <dgm:pt modelId="{8A0F6D2B-9329-4D6E-977F-27B087C331B5}" type="parTrans" cxnId="{4BBF336E-AC51-41C5-A1B3-F45D904FE336}">
      <dgm:prSet/>
      <dgm:spPr/>
      <dgm:t>
        <a:bodyPr/>
        <a:lstStyle/>
        <a:p>
          <a:endParaRPr lang="en-US"/>
        </a:p>
      </dgm:t>
    </dgm:pt>
    <dgm:pt modelId="{42F3E6C8-7C6C-45CF-9C6A-46B09B2D82F6}" type="sibTrans" cxnId="{4BBF336E-AC51-41C5-A1B3-F45D904FE336}">
      <dgm:prSet/>
      <dgm:spPr/>
      <dgm:t>
        <a:bodyPr/>
        <a:lstStyle/>
        <a:p>
          <a:endParaRPr lang="en-US"/>
        </a:p>
      </dgm:t>
    </dgm:pt>
    <dgm:pt modelId="{02E73ACF-5FCA-471B-BAEE-DA9E6205EDAC}">
      <dgm:prSet/>
      <dgm:spPr>
        <a:solidFill>
          <a:srgbClr val="B2CEE6"/>
        </a:solidFill>
      </dgm:spPr>
      <dgm:t>
        <a:bodyPr/>
        <a:lstStyle/>
        <a:p>
          <a:r>
            <a:rPr lang="en-US" dirty="0"/>
            <a:t>Service Records</a:t>
          </a:r>
        </a:p>
      </dgm:t>
    </dgm:pt>
    <dgm:pt modelId="{4F7C6C3D-CB0E-4E93-AD27-84323E4AC6BD}" type="parTrans" cxnId="{AE21DF3C-0141-4E69-96FB-C8D16CEB0778}">
      <dgm:prSet/>
      <dgm:spPr/>
      <dgm:t>
        <a:bodyPr/>
        <a:lstStyle/>
        <a:p>
          <a:endParaRPr lang="en-US"/>
        </a:p>
      </dgm:t>
    </dgm:pt>
    <dgm:pt modelId="{E76F872E-5E9D-4DE5-97C2-770269DA172B}" type="sibTrans" cxnId="{AE21DF3C-0141-4E69-96FB-C8D16CEB0778}">
      <dgm:prSet/>
      <dgm:spPr/>
      <dgm:t>
        <a:bodyPr/>
        <a:lstStyle/>
        <a:p>
          <a:endParaRPr lang="en-US"/>
        </a:p>
      </dgm:t>
    </dgm:pt>
    <dgm:pt modelId="{EE0C4CE4-509C-440F-B49F-2E0557B128DE}" type="pres">
      <dgm:prSet presAssocID="{1E2FA4A1-64AA-4D71-944A-69CF88032A80}" presName="Name0" presStyleCnt="0">
        <dgm:presLayoutVars>
          <dgm:dir/>
          <dgm:animLvl val="lvl"/>
          <dgm:resizeHandles val="exact"/>
        </dgm:presLayoutVars>
      </dgm:prSet>
      <dgm:spPr/>
    </dgm:pt>
    <dgm:pt modelId="{9821E529-089E-4416-A506-0CB0E9618755}" type="pres">
      <dgm:prSet presAssocID="{47FB06CD-F68E-4F43-A2BB-6D40E0C0B849}" presName="linNode" presStyleCnt="0"/>
      <dgm:spPr/>
    </dgm:pt>
    <dgm:pt modelId="{AFEF8347-CA88-4F5B-8B7C-AC387444F2AF}" type="pres">
      <dgm:prSet presAssocID="{47FB06CD-F68E-4F43-A2BB-6D40E0C0B849}" presName="parentText" presStyleLbl="node1" presStyleIdx="0" presStyleCnt="5">
        <dgm:presLayoutVars>
          <dgm:chMax val="1"/>
          <dgm:bulletEnabled val="1"/>
        </dgm:presLayoutVars>
      </dgm:prSet>
      <dgm:spPr/>
    </dgm:pt>
    <dgm:pt modelId="{2E2A2DF4-CA28-499F-8EEC-6E5541787835}" type="pres">
      <dgm:prSet presAssocID="{24BD12E4-68AB-4CD6-8F3D-D667148D2234}" presName="sp" presStyleCnt="0"/>
      <dgm:spPr/>
    </dgm:pt>
    <dgm:pt modelId="{DE8DED42-FB56-4655-A307-7203ADA5E693}" type="pres">
      <dgm:prSet presAssocID="{36B3CB31-C67A-4DB6-AB4E-02FAFB8A89CA}" presName="linNode" presStyleCnt="0"/>
      <dgm:spPr/>
    </dgm:pt>
    <dgm:pt modelId="{210ACED9-71B9-490A-8E2E-590F8FA26BAB}" type="pres">
      <dgm:prSet presAssocID="{36B3CB31-C67A-4DB6-AB4E-02FAFB8A89CA}" presName="parentText" presStyleLbl="node1" presStyleIdx="1" presStyleCnt="5">
        <dgm:presLayoutVars>
          <dgm:chMax val="1"/>
          <dgm:bulletEnabled val="1"/>
        </dgm:presLayoutVars>
      </dgm:prSet>
      <dgm:spPr/>
    </dgm:pt>
    <dgm:pt modelId="{ADDD8FEE-D10C-488E-A983-F1249B46D281}" type="pres">
      <dgm:prSet presAssocID="{E326E4DE-23EF-4D2F-8CE6-AB93492DD569}" presName="sp" presStyleCnt="0"/>
      <dgm:spPr/>
    </dgm:pt>
    <dgm:pt modelId="{F6D9164B-7ED5-4AA5-AADC-C204316FCCD9}" type="pres">
      <dgm:prSet presAssocID="{703D6925-407F-407A-8D2E-845FA3A116D4}" presName="linNode" presStyleCnt="0"/>
      <dgm:spPr/>
    </dgm:pt>
    <dgm:pt modelId="{957AFF7B-02DB-464B-A1BE-F47328355B4A}" type="pres">
      <dgm:prSet presAssocID="{703D6925-407F-407A-8D2E-845FA3A116D4}" presName="parentText" presStyleLbl="node1" presStyleIdx="2" presStyleCnt="5">
        <dgm:presLayoutVars>
          <dgm:chMax val="1"/>
          <dgm:bulletEnabled val="1"/>
        </dgm:presLayoutVars>
      </dgm:prSet>
      <dgm:spPr/>
    </dgm:pt>
    <dgm:pt modelId="{CD6A0D60-C9D6-4B76-8CC6-1EC698F767BA}" type="pres">
      <dgm:prSet presAssocID="{B4493683-0721-49FF-A43E-C2D4F1148FF7}" presName="sp" presStyleCnt="0"/>
      <dgm:spPr/>
    </dgm:pt>
    <dgm:pt modelId="{EB50875D-50A1-4D81-8873-A2F0619FF09C}" type="pres">
      <dgm:prSet presAssocID="{FF0A20EB-33A7-4F25-8FBB-B34B348EE121}" presName="linNode" presStyleCnt="0"/>
      <dgm:spPr/>
    </dgm:pt>
    <dgm:pt modelId="{935C2A95-EDF7-44B1-9582-DF378094B49B}" type="pres">
      <dgm:prSet presAssocID="{FF0A20EB-33A7-4F25-8FBB-B34B348EE121}" presName="parentText" presStyleLbl="node1" presStyleIdx="3" presStyleCnt="5">
        <dgm:presLayoutVars>
          <dgm:chMax val="1"/>
          <dgm:bulletEnabled val="1"/>
        </dgm:presLayoutVars>
      </dgm:prSet>
      <dgm:spPr/>
    </dgm:pt>
    <dgm:pt modelId="{87F8733B-951A-4508-85E5-4F0F1512DC75}" type="pres">
      <dgm:prSet presAssocID="{42F3E6C8-7C6C-45CF-9C6A-46B09B2D82F6}" presName="sp" presStyleCnt="0"/>
      <dgm:spPr/>
    </dgm:pt>
    <dgm:pt modelId="{E00BC096-E6E7-434C-9E6A-BFFE209F511C}" type="pres">
      <dgm:prSet presAssocID="{02E73ACF-5FCA-471B-BAEE-DA9E6205EDAC}" presName="linNode" presStyleCnt="0"/>
      <dgm:spPr/>
    </dgm:pt>
    <dgm:pt modelId="{57D105B3-3F4B-41D5-9F43-47CA0D5C5AED}" type="pres">
      <dgm:prSet presAssocID="{02E73ACF-5FCA-471B-BAEE-DA9E6205EDAC}" presName="parentText" presStyleLbl="node1" presStyleIdx="4" presStyleCnt="5">
        <dgm:presLayoutVars>
          <dgm:chMax val="1"/>
          <dgm:bulletEnabled val="1"/>
        </dgm:presLayoutVars>
      </dgm:prSet>
      <dgm:spPr/>
    </dgm:pt>
  </dgm:ptLst>
  <dgm:cxnLst>
    <dgm:cxn modelId="{A05E9F00-ECED-4DD7-AE62-F2B4ACB36DD1}" srcId="{1E2FA4A1-64AA-4D71-944A-69CF88032A80}" destId="{47FB06CD-F68E-4F43-A2BB-6D40E0C0B849}" srcOrd="0" destOrd="0" parTransId="{B61311BA-034A-44F9-AC6B-490109EA2C01}" sibTransId="{24BD12E4-68AB-4CD6-8F3D-D667148D2234}"/>
    <dgm:cxn modelId="{15B2432A-0DDA-46E6-9396-1880C7024578}" type="presOf" srcId="{703D6925-407F-407A-8D2E-845FA3A116D4}" destId="{957AFF7B-02DB-464B-A1BE-F47328355B4A}" srcOrd="0" destOrd="0" presId="urn:microsoft.com/office/officeart/2005/8/layout/vList5"/>
    <dgm:cxn modelId="{AE21DF3C-0141-4E69-96FB-C8D16CEB0778}" srcId="{1E2FA4A1-64AA-4D71-944A-69CF88032A80}" destId="{02E73ACF-5FCA-471B-BAEE-DA9E6205EDAC}" srcOrd="4" destOrd="0" parTransId="{4F7C6C3D-CB0E-4E93-AD27-84323E4AC6BD}" sibTransId="{E76F872E-5E9D-4DE5-97C2-770269DA172B}"/>
    <dgm:cxn modelId="{C0723A5E-7271-4468-B1F4-EFF53707A014}" type="presOf" srcId="{36B3CB31-C67A-4DB6-AB4E-02FAFB8A89CA}" destId="{210ACED9-71B9-490A-8E2E-590F8FA26BAB}" srcOrd="0" destOrd="0" presId="urn:microsoft.com/office/officeart/2005/8/layout/vList5"/>
    <dgm:cxn modelId="{1922F46C-FC84-408F-8B95-F8CB37582903}" type="presOf" srcId="{47FB06CD-F68E-4F43-A2BB-6D40E0C0B849}" destId="{AFEF8347-CA88-4F5B-8B7C-AC387444F2AF}" srcOrd="0" destOrd="0" presId="urn:microsoft.com/office/officeart/2005/8/layout/vList5"/>
    <dgm:cxn modelId="{4BBF336E-AC51-41C5-A1B3-F45D904FE336}" srcId="{1E2FA4A1-64AA-4D71-944A-69CF88032A80}" destId="{FF0A20EB-33A7-4F25-8FBB-B34B348EE121}" srcOrd="3" destOrd="0" parTransId="{8A0F6D2B-9329-4D6E-977F-27B087C331B5}" sibTransId="{42F3E6C8-7C6C-45CF-9C6A-46B09B2D82F6}"/>
    <dgm:cxn modelId="{E0A19072-4E58-4D2F-A9DF-BA5463B905B6}" srcId="{1E2FA4A1-64AA-4D71-944A-69CF88032A80}" destId="{36B3CB31-C67A-4DB6-AB4E-02FAFB8A89CA}" srcOrd="1" destOrd="0" parTransId="{389682AA-50EB-4BDA-B4EF-E009E47DBA45}" sibTransId="{E326E4DE-23EF-4D2F-8CE6-AB93492DD569}"/>
    <dgm:cxn modelId="{B9A22D58-FF5B-4FB8-BB8C-7EF42087D945}" type="presOf" srcId="{FF0A20EB-33A7-4F25-8FBB-B34B348EE121}" destId="{935C2A95-EDF7-44B1-9582-DF378094B49B}" srcOrd="0" destOrd="0" presId="urn:microsoft.com/office/officeart/2005/8/layout/vList5"/>
    <dgm:cxn modelId="{9D393785-4C21-4EA9-A0DD-96FC34D5B36D}" type="presOf" srcId="{1E2FA4A1-64AA-4D71-944A-69CF88032A80}" destId="{EE0C4CE4-509C-440F-B49F-2E0557B128DE}" srcOrd="0" destOrd="0" presId="urn:microsoft.com/office/officeart/2005/8/layout/vList5"/>
    <dgm:cxn modelId="{3AF128C0-750A-4F7F-85A5-9AA0A71EB968}" type="presOf" srcId="{02E73ACF-5FCA-471B-BAEE-DA9E6205EDAC}" destId="{57D105B3-3F4B-41D5-9F43-47CA0D5C5AED}" srcOrd="0" destOrd="0" presId="urn:microsoft.com/office/officeart/2005/8/layout/vList5"/>
    <dgm:cxn modelId="{90A70ECC-29BD-4A1C-97E5-5B0E98D1DA70}" srcId="{1E2FA4A1-64AA-4D71-944A-69CF88032A80}" destId="{703D6925-407F-407A-8D2E-845FA3A116D4}" srcOrd="2" destOrd="0" parTransId="{4D9AA9CC-03EC-41ED-BF9E-48C3A916C4F9}" sibTransId="{B4493683-0721-49FF-A43E-C2D4F1148FF7}"/>
    <dgm:cxn modelId="{2614190D-15F1-4733-B067-3EA492A36898}" type="presParOf" srcId="{EE0C4CE4-509C-440F-B49F-2E0557B128DE}" destId="{9821E529-089E-4416-A506-0CB0E9618755}" srcOrd="0" destOrd="0" presId="urn:microsoft.com/office/officeart/2005/8/layout/vList5"/>
    <dgm:cxn modelId="{2A4F3EC2-5433-4043-AEFF-C1D290FB5116}" type="presParOf" srcId="{9821E529-089E-4416-A506-0CB0E9618755}" destId="{AFEF8347-CA88-4F5B-8B7C-AC387444F2AF}" srcOrd="0" destOrd="0" presId="urn:microsoft.com/office/officeart/2005/8/layout/vList5"/>
    <dgm:cxn modelId="{6E710DF2-57B7-4AF4-B855-C567545332A4}" type="presParOf" srcId="{EE0C4CE4-509C-440F-B49F-2E0557B128DE}" destId="{2E2A2DF4-CA28-499F-8EEC-6E5541787835}" srcOrd="1" destOrd="0" presId="urn:microsoft.com/office/officeart/2005/8/layout/vList5"/>
    <dgm:cxn modelId="{11C78BA7-5C22-49E7-B8D2-B6F1E631E6AC}" type="presParOf" srcId="{EE0C4CE4-509C-440F-B49F-2E0557B128DE}" destId="{DE8DED42-FB56-4655-A307-7203ADA5E693}" srcOrd="2" destOrd="0" presId="urn:microsoft.com/office/officeart/2005/8/layout/vList5"/>
    <dgm:cxn modelId="{EE065C55-3F60-4A0E-91E8-C285FC7E8213}" type="presParOf" srcId="{DE8DED42-FB56-4655-A307-7203ADA5E693}" destId="{210ACED9-71B9-490A-8E2E-590F8FA26BAB}" srcOrd="0" destOrd="0" presId="urn:microsoft.com/office/officeart/2005/8/layout/vList5"/>
    <dgm:cxn modelId="{6399B7F5-1AAC-4A45-AF3B-BE30768D4239}" type="presParOf" srcId="{EE0C4CE4-509C-440F-B49F-2E0557B128DE}" destId="{ADDD8FEE-D10C-488E-A983-F1249B46D281}" srcOrd="3" destOrd="0" presId="urn:microsoft.com/office/officeart/2005/8/layout/vList5"/>
    <dgm:cxn modelId="{FFF3E354-A01D-4C3F-867F-E9FE2469EEF0}" type="presParOf" srcId="{EE0C4CE4-509C-440F-B49F-2E0557B128DE}" destId="{F6D9164B-7ED5-4AA5-AADC-C204316FCCD9}" srcOrd="4" destOrd="0" presId="urn:microsoft.com/office/officeart/2005/8/layout/vList5"/>
    <dgm:cxn modelId="{4B265DC0-80BC-41B6-B832-FDF370DC9DC1}" type="presParOf" srcId="{F6D9164B-7ED5-4AA5-AADC-C204316FCCD9}" destId="{957AFF7B-02DB-464B-A1BE-F47328355B4A}" srcOrd="0" destOrd="0" presId="urn:microsoft.com/office/officeart/2005/8/layout/vList5"/>
    <dgm:cxn modelId="{360300E8-84F1-4826-9943-990C65FAA0AC}" type="presParOf" srcId="{EE0C4CE4-509C-440F-B49F-2E0557B128DE}" destId="{CD6A0D60-C9D6-4B76-8CC6-1EC698F767BA}" srcOrd="5" destOrd="0" presId="urn:microsoft.com/office/officeart/2005/8/layout/vList5"/>
    <dgm:cxn modelId="{8C459F9B-8F8D-4BD7-9ED3-F6A3BAF6343C}" type="presParOf" srcId="{EE0C4CE4-509C-440F-B49F-2E0557B128DE}" destId="{EB50875D-50A1-4D81-8873-A2F0619FF09C}" srcOrd="6" destOrd="0" presId="urn:microsoft.com/office/officeart/2005/8/layout/vList5"/>
    <dgm:cxn modelId="{9B5D1661-E3BF-408D-AB98-7AC168292EA6}" type="presParOf" srcId="{EB50875D-50A1-4D81-8873-A2F0619FF09C}" destId="{935C2A95-EDF7-44B1-9582-DF378094B49B}" srcOrd="0" destOrd="0" presId="urn:microsoft.com/office/officeart/2005/8/layout/vList5"/>
    <dgm:cxn modelId="{35AF39C2-BDA9-478E-92ED-B22122FC2766}" type="presParOf" srcId="{EE0C4CE4-509C-440F-B49F-2E0557B128DE}" destId="{87F8733B-951A-4508-85E5-4F0F1512DC75}" srcOrd="7" destOrd="0" presId="urn:microsoft.com/office/officeart/2005/8/layout/vList5"/>
    <dgm:cxn modelId="{F040F6A2-DB02-4F0C-8E64-D4A7B8A4C0F2}" type="presParOf" srcId="{EE0C4CE4-509C-440F-B49F-2E0557B128DE}" destId="{E00BC096-E6E7-434C-9E6A-BFFE209F511C}" srcOrd="8" destOrd="0" presId="urn:microsoft.com/office/officeart/2005/8/layout/vList5"/>
    <dgm:cxn modelId="{B7412F70-EBD5-4F2D-9BAA-DAF3D2B665F7}" type="presParOf" srcId="{E00BC096-E6E7-434C-9E6A-BFFE209F511C}" destId="{57D105B3-3F4B-41D5-9F43-47CA0D5C5AE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9DD477-7789-4D88-846C-F829AD58D90D}"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5F3A2112-C6F4-495F-809A-8E2D70D90F1A}">
      <dgm:prSet/>
      <dgm:spPr/>
      <dgm:t>
        <a:bodyPr/>
        <a:lstStyle/>
        <a:p>
          <a:pPr>
            <a:lnSpc>
              <a:spcPct val="100000"/>
            </a:lnSpc>
          </a:pPr>
          <a:r>
            <a:rPr lang="en-US" dirty="0">
              <a:latin typeface="Arial" panose="020B0604020202020204" pitchFamily="34" charset="0"/>
              <a:cs typeface="Arial" panose="020B0604020202020204" pitchFamily="34" charset="0"/>
            </a:rPr>
            <a:t>How was the data collected (method, format, etc.)?</a:t>
          </a:r>
        </a:p>
      </dgm:t>
    </dgm:pt>
    <dgm:pt modelId="{0675E112-78E8-4714-8258-D9B9C938DAC0}" type="parTrans" cxnId="{2A97A876-EA42-417F-993A-AC4F0E66863E}">
      <dgm:prSet/>
      <dgm:spPr/>
      <dgm:t>
        <a:bodyPr/>
        <a:lstStyle/>
        <a:p>
          <a:endParaRPr lang="en-US">
            <a:latin typeface="Arial" panose="020B0604020202020204" pitchFamily="34" charset="0"/>
            <a:cs typeface="Arial" panose="020B0604020202020204" pitchFamily="34" charset="0"/>
          </a:endParaRPr>
        </a:p>
      </dgm:t>
    </dgm:pt>
    <dgm:pt modelId="{832A2575-77CE-4F60-B987-FFC5FE7B996E}" type="sibTrans" cxnId="{2A97A876-EA42-417F-993A-AC4F0E66863E}">
      <dgm:prSet/>
      <dgm:spPr/>
      <dgm:t>
        <a:bodyPr/>
        <a:lstStyle/>
        <a:p>
          <a:endParaRPr lang="en-US">
            <a:latin typeface="Arial" panose="020B0604020202020204" pitchFamily="34" charset="0"/>
            <a:cs typeface="Arial" panose="020B0604020202020204" pitchFamily="34" charset="0"/>
          </a:endParaRPr>
        </a:p>
      </dgm:t>
    </dgm:pt>
    <dgm:pt modelId="{DEC813A2-3823-484B-B4FD-5D22CCA4C43D}">
      <dgm:prSet/>
      <dgm:spPr/>
      <dgm:t>
        <a:bodyPr/>
        <a:lstStyle/>
        <a:p>
          <a:pPr>
            <a:lnSpc>
              <a:spcPct val="100000"/>
            </a:lnSpc>
          </a:pPr>
          <a:r>
            <a:rPr lang="en-US" dirty="0">
              <a:latin typeface="Arial" panose="020B0604020202020204" pitchFamily="34" charset="0"/>
              <a:cs typeface="Arial" panose="020B0604020202020204" pitchFamily="34" charset="0"/>
            </a:rPr>
            <a:t>What was the original intent of the data?</a:t>
          </a:r>
        </a:p>
      </dgm:t>
    </dgm:pt>
    <dgm:pt modelId="{6C3B2BDC-7641-4BC2-81CD-53C477F8FB4F}" type="parTrans" cxnId="{C807A27E-2AC3-49C1-865E-553716F95ADB}">
      <dgm:prSet/>
      <dgm:spPr/>
      <dgm:t>
        <a:bodyPr/>
        <a:lstStyle/>
        <a:p>
          <a:endParaRPr lang="en-US">
            <a:latin typeface="Arial" panose="020B0604020202020204" pitchFamily="34" charset="0"/>
            <a:cs typeface="Arial" panose="020B0604020202020204" pitchFamily="34" charset="0"/>
          </a:endParaRPr>
        </a:p>
      </dgm:t>
    </dgm:pt>
    <dgm:pt modelId="{F3CAB037-A4D0-42FC-8153-633080849E21}" type="sibTrans" cxnId="{C807A27E-2AC3-49C1-865E-553716F95ADB}">
      <dgm:prSet/>
      <dgm:spPr/>
      <dgm:t>
        <a:bodyPr/>
        <a:lstStyle/>
        <a:p>
          <a:endParaRPr lang="en-US">
            <a:latin typeface="Arial" panose="020B0604020202020204" pitchFamily="34" charset="0"/>
            <a:cs typeface="Arial" panose="020B0604020202020204" pitchFamily="34" charset="0"/>
          </a:endParaRPr>
        </a:p>
      </dgm:t>
    </dgm:pt>
    <dgm:pt modelId="{16CFB902-F38D-4199-A23F-08A6855506B7}">
      <dgm:prSet/>
      <dgm:spPr/>
      <dgm:t>
        <a:bodyPr/>
        <a:lstStyle/>
        <a:p>
          <a:pPr>
            <a:lnSpc>
              <a:spcPct val="100000"/>
            </a:lnSpc>
          </a:pPr>
          <a:r>
            <a:rPr lang="en-US" dirty="0">
              <a:latin typeface="Arial" panose="020B0604020202020204" pitchFamily="34" charset="0"/>
              <a:cs typeface="Arial" panose="020B0604020202020204" pitchFamily="34" charset="0"/>
            </a:rPr>
            <a:t>Is the data anonymous? Are there permissions or confidentiality concerns?</a:t>
          </a:r>
        </a:p>
      </dgm:t>
    </dgm:pt>
    <dgm:pt modelId="{CD34051E-E33B-4806-8EB3-38FA16B4F860}" type="parTrans" cxnId="{34CACED4-7C52-4B8C-9A20-56C21B37ADE0}">
      <dgm:prSet/>
      <dgm:spPr/>
      <dgm:t>
        <a:bodyPr/>
        <a:lstStyle/>
        <a:p>
          <a:endParaRPr lang="en-US">
            <a:latin typeface="Arial" panose="020B0604020202020204" pitchFamily="34" charset="0"/>
            <a:cs typeface="Arial" panose="020B0604020202020204" pitchFamily="34" charset="0"/>
          </a:endParaRPr>
        </a:p>
      </dgm:t>
    </dgm:pt>
    <dgm:pt modelId="{D1AA13C1-798F-4231-8EFB-20BEA60A2E3C}" type="sibTrans" cxnId="{34CACED4-7C52-4B8C-9A20-56C21B37ADE0}">
      <dgm:prSet/>
      <dgm:spPr/>
      <dgm:t>
        <a:bodyPr/>
        <a:lstStyle/>
        <a:p>
          <a:endParaRPr lang="en-US">
            <a:latin typeface="Arial" panose="020B0604020202020204" pitchFamily="34" charset="0"/>
            <a:cs typeface="Arial" panose="020B0604020202020204" pitchFamily="34" charset="0"/>
          </a:endParaRPr>
        </a:p>
      </dgm:t>
    </dgm:pt>
    <dgm:pt modelId="{51C0ACBE-BB07-4840-ADB4-9DCB44182CD9}" type="pres">
      <dgm:prSet presAssocID="{5F9DD477-7789-4D88-846C-F829AD58D90D}" presName="root" presStyleCnt="0">
        <dgm:presLayoutVars>
          <dgm:dir/>
          <dgm:resizeHandles val="exact"/>
        </dgm:presLayoutVars>
      </dgm:prSet>
      <dgm:spPr/>
    </dgm:pt>
    <dgm:pt modelId="{68C7ECF4-F8E1-4339-A7D0-5B053F63CAAA}" type="pres">
      <dgm:prSet presAssocID="{5F3A2112-C6F4-495F-809A-8E2D70D90F1A}" presName="compNode" presStyleCnt="0"/>
      <dgm:spPr/>
    </dgm:pt>
    <dgm:pt modelId="{4BEE5849-1F2C-449E-AD33-5124661C6730}" type="pres">
      <dgm:prSet presAssocID="{5F3A2112-C6F4-495F-809A-8E2D70D90F1A}" presName="bgRect" presStyleLbl="bgShp" presStyleIdx="0" presStyleCnt="3"/>
      <dgm:spPr/>
    </dgm:pt>
    <dgm:pt modelId="{3F54416C-0A7E-4E13-8C29-BC3115AA1EEA}" type="pres">
      <dgm:prSet presAssocID="{5F3A2112-C6F4-495F-809A-8E2D70D90F1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ble"/>
        </a:ext>
      </dgm:extLst>
    </dgm:pt>
    <dgm:pt modelId="{0B1762E2-74E8-42F4-8DE7-EFFBA4DA2030}" type="pres">
      <dgm:prSet presAssocID="{5F3A2112-C6F4-495F-809A-8E2D70D90F1A}" presName="spaceRect" presStyleCnt="0"/>
      <dgm:spPr/>
    </dgm:pt>
    <dgm:pt modelId="{38621713-F902-4D79-AE7D-98160D9F63D1}" type="pres">
      <dgm:prSet presAssocID="{5F3A2112-C6F4-495F-809A-8E2D70D90F1A}" presName="parTx" presStyleLbl="revTx" presStyleIdx="0" presStyleCnt="3">
        <dgm:presLayoutVars>
          <dgm:chMax val="0"/>
          <dgm:chPref val="0"/>
        </dgm:presLayoutVars>
      </dgm:prSet>
      <dgm:spPr/>
    </dgm:pt>
    <dgm:pt modelId="{60937944-B411-413B-AD74-92FD1FA0AA80}" type="pres">
      <dgm:prSet presAssocID="{832A2575-77CE-4F60-B987-FFC5FE7B996E}" presName="sibTrans" presStyleCnt="0"/>
      <dgm:spPr/>
    </dgm:pt>
    <dgm:pt modelId="{30115480-43C8-48B5-A198-DF37AD2B927C}" type="pres">
      <dgm:prSet presAssocID="{DEC813A2-3823-484B-B4FD-5D22CCA4C43D}" presName="compNode" presStyleCnt="0"/>
      <dgm:spPr/>
    </dgm:pt>
    <dgm:pt modelId="{8D244232-22E1-450E-8477-CF16576D123D}" type="pres">
      <dgm:prSet presAssocID="{DEC813A2-3823-484B-B4FD-5D22CCA4C43D}" presName="bgRect" presStyleLbl="bgShp" presStyleIdx="1" presStyleCnt="3"/>
      <dgm:spPr/>
    </dgm:pt>
    <dgm:pt modelId="{F17A452C-134B-41F2-9B4E-05D43EFA67DB}" type="pres">
      <dgm:prSet presAssocID="{DEC813A2-3823-484B-B4FD-5D22CCA4C43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F60751A1-4F1E-4AD3-9CBC-551124CFF617}" type="pres">
      <dgm:prSet presAssocID="{DEC813A2-3823-484B-B4FD-5D22CCA4C43D}" presName="spaceRect" presStyleCnt="0"/>
      <dgm:spPr/>
    </dgm:pt>
    <dgm:pt modelId="{9927089F-563D-46CB-95CE-EE4F90D5B834}" type="pres">
      <dgm:prSet presAssocID="{DEC813A2-3823-484B-B4FD-5D22CCA4C43D}" presName="parTx" presStyleLbl="revTx" presStyleIdx="1" presStyleCnt="3">
        <dgm:presLayoutVars>
          <dgm:chMax val="0"/>
          <dgm:chPref val="0"/>
        </dgm:presLayoutVars>
      </dgm:prSet>
      <dgm:spPr/>
    </dgm:pt>
    <dgm:pt modelId="{D7F9A34A-A6F2-4788-8CBA-E6D39D2855C8}" type="pres">
      <dgm:prSet presAssocID="{F3CAB037-A4D0-42FC-8153-633080849E21}" presName="sibTrans" presStyleCnt="0"/>
      <dgm:spPr/>
    </dgm:pt>
    <dgm:pt modelId="{CD4B4556-23EE-45F1-ACCF-6D1D1001C8D1}" type="pres">
      <dgm:prSet presAssocID="{16CFB902-F38D-4199-A23F-08A6855506B7}" presName="compNode" presStyleCnt="0"/>
      <dgm:spPr/>
    </dgm:pt>
    <dgm:pt modelId="{D2BE26B3-1FED-4166-B412-FDA6724A6787}" type="pres">
      <dgm:prSet presAssocID="{16CFB902-F38D-4199-A23F-08A6855506B7}" presName="bgRect" presStyleLbl="bgShp" presStyleIdx="2" presStyleCnt="3"/>
      <dgm:spPr/>
    </dgm:pt>
    <dgm:pt modelId="{F47ED087-B26A-4208-B9FB-9FF3CFC8061E}" type="pres">
      <dgm:prSet presAssocID="{16CFB902-F38D-4199-A23F-08A6855506B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ck"/>
        </a:ext>
      </dgm:extLst>
    </dgm:pt>
    <dgm:pt modelId="{B4E16386-40CB-43E4-B066-1F676E8BEF79}" type="pres">
      <dgm:prSet presAssocID="{16CFB902-F38D-4199-A23F-08A6855506B7}" presName="spaceRect" presStyleCnt="0"/>
      <dgm:spPr/>
    </dgm:pt>
    <dgm:pt modelId="{66FEA1D4-2AF2-420C-9C32-1520BDF05A3B}" type="pres">
      <dgm:prSet presAssocID="{16CFB902-F38D-4199-A23F-08A6855506B7}" presName="parTx" presStyleLbl="revTx" presStyleIdx="2" presStyleCnt="3">
        <dgm:presLayoutVars>
          <dgm:chMax val="0"/>
          <dgm:chPref val="0"/>
        </dgm:presLayoutVars>
      </dgm:prSet>
      <dgm:spPr/>
    </dgm:pt>
  </dgm:ptLst>
  <dgm:cxnLst>
    <dgm:cxn modelId="{00C35C0A-DB8A-4427-BE22-C07F2C99B50A}" type="presOf" srcId="{16CFB902-F38D-4199-A23F-08A6855506B7}" destId="{66FEA1D4-2AF2-420C-9C32-1520BDF05A3B}" srcOrd="0" destOrd="0" presId="urn:microsoft.com/office/officeart/2018/2/layout/IconVerticalSolidList"/>
    <dgm:cxn modelId="{2439BB12-A410-4673-A145-28E4B37EA317}" type="presOf" srcId="{5F9DD477-7789-4D88-846C-F829AD58D90D}" destId="{51C0ACBE-BB07-4840-ADB4-9DCB44182CD9}" srcOrd="0" destOrd="0" presId="urn:microsoft.com/office/officeart/2018/2/layout/IconVerticalSolidList"/>
    <dgm:cxn modelId="{D7E7AB64-B30A-4CAD-B0AB-9A154FEF365A}" type="presOf" srcId="{5F3A2112-C6F4-495F-809A-8E2D70D90F1A}" destId="{38621713-F902-4D79-AE7D-98160D9F63D1}" srcOrd="0" destOrd="0" presId="urn:microsoft.com/office/officeart/2018/2/layout/IconVerticalSolidList"/>
    <dgm:cxn modelId="{83B4AD4F-6EA1-45A3-BDF6-0B97F7EDFCBC}" type="presOf" srcId="{DEC813A2-3823-484B-B4FD-5D22CCA4C43D}" destId="{9927089F-563D-46CB-95CE-EE4F90D5B834}" srcOrd="0" destOrd="0" presId="urn:microsoft.com/office/officeart/2018/2/layout/IconVerticalSolidList"/>
    <dgm:cxn modelId="{2A97A876-EA42-417F-993A-AC4F0E66863E}" srcId="{5F9DD477-7789-4D88-846C-F829AD58D90D}" destId="{5F3A2112-C6F4-495F-809A-8E2D70D90F1A}" srcOrd="0" destOrd="0" parTransId="{0675E112-78E8-4714-8258-D9B9C938DAC0}" sibTransId="{832A2575-77CE-4F60-B987-FFC5FE7B996E}"/>
    <dgm:cxn modelId="{C807A27E-2AC3-49C1-865E-553716F95ADB}" srcId="{5F9DD477-7789-4D88-846C-F829AD58D90D}" destId="{DEC813A2-3823-484B-B4FD-5D22CCA4C43D}" srcOrd="1" destOrd="0" parTransId="{6C3B2BDC-7641-4BC2-81CD-53C477F8FB4F}" sibTransId="{F3CAB037-A4D0-42FC-8153-633080849E21}"/>
    <dgm:cxn modelId="{34CACED4-7C52-4B8C-9A20-56C21B37ADE0}" srcId="{5F9DD477-7789-4D88-846C-F829AD58D90D}" destId="{16CFB902-F38D-4199-A23F-08A6855506B7}" srcOrd="2" destOrd="0" parTransId="{CD34051E-E33B-4806-8EB3-38FA16B4F860}" sibTransId="{D1AA13C1-798F-4231-8EFB-20BEA60A2E3C}"/>
    <dgm:cxn modelId="{CBF67EE7-5511-4F2B-BB17-ACB3AB8E712B}" type="presParOf" srcId="{51C0ACBE-BB07-4840-ADB4-9DCB44182CD9}" destId="{68C7ECF4-F8E1-4339-A7D0-5B053F63CAAA}" srcOrd="0" destOrd="0" presId="urn:microsoft.com/office/officeart/2018/2/layout/IconVerticalSolidList"/>
    <dgm:cxn modelId="{E386A5CF-58AD-40C5-BBAE-C0B818CBE99C}" type="presParOf" srcId="{68C7ECF4-F8E1-4339-A7D0-5B053F63CAAA}" destId="{4BEE5849-1F2C-449E-AD33-5124661C6730}" srcOrd="0" destOrd="0" presId="urn:microsoft.com/office/officeart/2018/2/layout/IconVerticalSolidList"/>
    <dgm:cxn modelId="{7B724C98-FB35-4AEE-8BD0-C511D62B00FD}" type="presParOf" srcId="{68C7ECF4-F8E1-4339-A7D0-5B053F63CAAA}" destId="{3F54416C-0A7E-4E13-8C29-BC3115AA1EEA}" srcOrd="1" destOrd="0" presId="urn:microsoft.com/office/officeart/2018/2/layout/IconVerticalSolidList"/>
    <dgm:cxn modelId="{52D0951B-9A9A-48E0-8FB7-1CA9C08F4BD7}" type="presParOf" srcId="{68C7ECF4-F8E1-4339-A7D0-5B053F63CAAA}" destId="{0B1762E2-74E8-42F4-8DE7-EFFBA4DA2030}" srcOrd="2" destOrd="0" presId="urn:microsoft.com/office/officeart/2018/2/layout/IconVerticalSolidList"/>
    <dgm:cxn modelId="{92C23223-019F-45C7-B621-AA856FCEC9BC}" type="presParOf" srcId="{68C7ECF4-F8E1-4339-A7D0-5B053F63CAAA}" destId="{38621713-F902-4D79-AE7D-98160D9F63D1}" srcOrd="3" destOrd="0" presId="urn:microsoft.com/office/officeart/2018/2/layout/IconVerticalSolidList"/>
    <dgm:cxn modelId="{6C1557C8-3FC7-4646-ABA3-A34B3C62C2FF}" type="presParOf" srcId="{51C0ACBE-BB07-4840-ADB4-9DCB44182CD9}" destId="{60937944-B411-413B-AD74-92FD1FA0AA80}" srcOrd="1" destOrd="0" presId="urn:microsoft.com/office/officeart/2018/2/layout/IconVerticalSolidList"/>
    <dgm:cxn modelId="{25319C49-193A-4D0A-A9BB-FE9111A848C2}" type="presParOf" srcId="{51C0ACBE-BB07-4840-ADB4-9DCB44182CD9}" destId="{30115480-43C8-48B5-A198-DF37AD2B927C}" srcOrd="2" destOrd="0" presId="urn:microsoft.com/office/officeart/2018/2/layout/IconVerticalSolidList"/>
    <dgm:cxn modelId="{E0D5D5DD-5759-4DBE-A061-372CFA724F45}" type="presParOf" srcId="{30115480-43C8-48B5-A198-DF37AD2B927C}" destId="{8D244232-22E1-450E-8477-CF16576D123D}" srcOrd="0" destOrd="0" presId="urn:microsoft.com/office/officeart/2018/2/layout/IconVerticalSolidList"/>
    <dgm:cxn modelId="{DDED90BE-A611-4E35-A599-398FC6032DD6}" type="presParOf" srcId="{30115480-43C8-48B5-A198-DF37AD2B927C}" destId="{F17A452C-134B-41F2-9B4E-05D43EFA67DB}" srcOrd="1" destOrd="0" presId="urn:microsoft.com/office/officeart/2018/2/layout/IconVerticalSolidList"/>
    <dgm:cxn modelId="{E7B70BC7-25DF-4A0F-A675-789208597AA8}" type="presParOf" srcId="{30115480-43C8-48B5-A198-DF37AD2B927C}" destId="{F60751A1-4F1E-4AD3-9CBC-551124CFF617}" srcOrd="2" destOrd="0" presId="urn:microsoft.com/office/officeart/2018/2/layout/IconVerticalSolidList"/>
    <dgm:cxn modelId="{446FD2B7-4772-443C-962E-1425EE9DB44E}" type="presParOf" srcId="{30115480-43C8-48B5-A198-DF37AD2B927C}" destId="{9927089F-563D-46CB-95CE-EE4F90D5B834}" srcOrd="3" destOrd="0" presId="urn:microsoft.com/office/officeart/2018/2/layout/IconVerticalSolidList"/>
    <dgm:cxn modelId="{1EC2D743-6F80-4B33-85A9-F72B9977A1B8}" type="presParOf" srcId="{51C0ACBE-BB07-4840-ADB4-9DCB44182CD9}" destId="{D7F9A34A-A6F2-4788-8CBA-E6D39D2855C8}" srcOrd="3" destOrd="0" presId="urn:microsoft.com/office/officeart/2018/2/layout/IconVerticalSolidList"/>
    <dgm:cxn modelId="{7040C5A3-A742-4E24-9D62-0716DDED5181}" type="presParOf" srcId="{51C0ACBE-BB07-4840-ADB4-9DCB44182CD9}" destId="{CD4B4556-23EE-45F1-ACCF-6D1D1001C8D1}" srcOrd="4" destOrd="0" presId="urn:microsoft.com/office/officeart/2018/2/layout/IconVerticalSolidList"/>
    <dgm:cxn modelId="{294E8091-7DE4-44B7-AB58-4B22748CA4E6}" type="presParOf" srcId="{CD4B4556-23EE-45F1-ACCF-6D1D1001C8D1}" destId="{D2BE26B3-1FED-4166-B412-FDA6724A6787}" srcOrd="0" destOrd="0" presId="urn:microsoft.com/office/officeart/2018/2/layout/IconVerticalSolidList"/>
    <dgm:cxn modelId="{6E5C3125-27EB-43E7-A656-5DFB5F75F694}" type="presParOf" srcId="{CD4B4556-23EE-45F1-ACCF-6D1D1001C8D1}" destId="{F47ED087-B26A-4208-B9FB-9FF3CFC8061E}" srcOrd="1" destOrd="0" presId="urn:microsoft.com/office/officeart/2018/2/layout/IconVerticalSolidList"/>
    <dgm:cxn modelId="{A6F8E9A8-B080-4E17-BE45-D598E76118B5}" type="presParOf" srcId="{CD4B4556-23EE-45F1-ACCF-6D1D1001C8D1}" destId="{B4E16386-40CB-43E4-B066-1F676E8BEF79}" srcOrd="2" destOrd="0" presId="urn:microsoft.com/office/officeart/2018/2/layout/IconVerticalSolidList"/>
    <dgm:cxn modelId="{3266E47F-14DC-4725-AF5B-68D1CAE3923D}" type="presParOf" srcId="{CD4B4556-23EE-45F1-ACCF-6D1D1001C8D1}" destId="{66FEA1D4-2AF2-420C-9C32-1520BDF05A3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E5B79E-4AEA-465F-AD4E-8EA43ACD5177}" type="doc">
      <dgm:prSet loTypeId="urn:microsoft.com/office/officeart/2005/8/layout/default" loCatId="list" qsTypeId="urn:microsoft.com/office/officeart/2005/8/quickstyle/simple1" qsCatId="simple" csTypeId="urn:microsoft.com/office/officeart/2005/8/colors/accent6_3" csCatId="accent6" phldr="1"/>
      <dgm:spPr/>
      <dgm:t>
        <a:bodyPr/>
        <a:lstStyle/>
        <a:p>
          <a:endParaRPr lang="en-US"/>
        </a:p>
      </dgm:t>
    </dgm:pt>
    <dgm:pt modelId="{8462BFCA-A30C-4C0E-8B2A-42DEDB2C7F3D}">
      <dgm:prSet/>
      <dgm:spPr>
        <a:solidFill>
          <a:srgbClr val="C85038"/>
        </a:solidFill>
      </dgm:spPr>
      <dgm:t>
        <a:bodyPr/>
        <a:lstStyle/>
        <a:p>
          <a:r>
            <a:rPr lang="en-US" dirty="0">
              <a:latin typeface="Arial" panose="020B0604020202020204" pitchFamily="34" charset="0"/>
              <a:cs typeface="Arial" panose="020B0604020202020204" pitchFamily="34" charset="0"/>
            </a:rPr>
            <a:t>You are given data with overall frequencies for poverty and substance use in your community and asked to implement a program with limited funding.</a:t>
          </a:r>
        </a:p>
      </dgm:t>
    </dgm:pt>
    <dgm:pt modelId="{6FA6DA8F-F59E-4594-BE7C-369F38A28A10}" type="parTrans" cxnId="{E7B99C6B-BC75-4A58-B8C0-3C4DA080BB6F}">
      <dgm:prSet/>
      <dgm:spPr/>
      <dgm:t>
        <a:bodyPr/>
        <a:lstStyle/>
        <a:p>
          <a:endParaRPr lang="en-US">
            <a:latin typeface="Arial" panose="020B0604020202020204" pitchFamily="34" charset="0"/>
            <a:cs typeface="Arial" panose="020B0604020202020204" pitchFamily="34" charset="0"/>
          </a:endParaRPr>
        </a:p>
      </dgm:t>
    </dgm:pt>
    <dgm:pt modelId="{1A59B2CA-1099-4E06-AE9B-0A63BF9B62ED}" type="sibTrans" cxnId="{E7B99C6B-BC75-4A58-B8C0-3C4DA080BB6F}">
      <dgm:prSet/>
      <dgm:spPr/>
      <dgm:t>
        <a:bodyPr/>
        <a:lstStyle/>
        <a:p>
          <a:endParaRPr lang="en-US">
            <a:latin typeface="Arial" panose="020B0604020202020204" pitchFamily="34" charset="0"/>
            <a:cs typeface="Arial" panose="020B0604020202020204" pitchFamily="34" charset="0"/>
          </a:endParaRPr>
        </a:p>
      </dgm:t>
    </dgm:pt>
    <dgm:pt modelId="{853FBB80-02A6-47DA-ACD3-E7F3FECB69B1}">
      <dgm:prSet/>
      <dgm:spPr>
        <a:solidFill>
          <a:srgbClr val="6A4A62"/>
        </a:solidFill>
      </dgm:spPr>
      <dgm:t>
        <a:bodyPr/>
        <a:lstStyle/>
        <a:p>
          <a:r>
            <a:rPr lang="en-US" dirty="0">
              <a:latin typeface="Arial" panose="020B0604020202020204" pitchFamily="34" charset="0"/>
              <a:cs typeface="Arial" panose="020B0604020202020204" pitchFamily="34" charset="0"/>
            </a:rPr>
            <a:t>You are handed a bar chart displaying prescription drug overdoses by race/ethnicity that has all people of color listed last in a graph.</a:t>
          </a:r>
        </a:p>
      </dgm:t>
    </dgm:pt>
    <dgm:pt modelId="{ACB8B72E-0CCE-4F58-ACBB-4E279AF4FD57}" type="parTrans" cxnId="{C768902C-6E98-4F8B-A0A1-121EC13F389C}">
      <dgm:prSet/>
      <dgm:spPr/>
      <dgm:t>
        <a:bodyPr/>
        <a:lstStyle/>
        <a:p>
          <a:endParaRPr lang="en-US">
            <a:latin typeface="Arial" panose="020B0604020202020204" pitchFamily="34" charset="0"/>
            <a:cs typeface="Arial" panose="020B0604020202020204" pitchFamily="34" charset="0"/>
          </a:endParaRPr>
        </a:p>
      </dgm:t>
    </dgm:pt>
    <dgm:pt modelId="{BC440BAB-3FB2-4DCA-B779-957BC4C5F26A}" type="sibTrans" cxnId="{C768902C-6E98-4F8B-A0A1-121EC13F389C}">
      <dgm:prSet/>
      <dgm:spPr/>
      <dgm:t>
        <a:bodyPr/>
        <a:lstStyle/>
        <a:p>
          <a:endParaRPr lang="en-US">
            <a:latin typeface="Arial" panose="020B0604020202020204" pitchFamily="34" charset="0"/>
            <a:cs typeface="Arial" panose="020B0604020202020204" pitchFamily="34" charset="0"/>
          </a:endParaRPr>
        </a:p>
      </dgm:t>
    </dgm:pt>
    <dgm:pt modelId="{F6D4947F-310B-4903-8DD9-063C230AB226}">
      <dgm:prSet/>
      <dgm:spPr>
        <a:solidFill>
          <a:srgbClr val="94A545"/>
        </a:solidFill>
      </dgm:spPr>
      <dgm:t>
        <a:bodyPr/>
        <a:lstStyle/>
        <a:p>
          <a:r>
            <a:rPr lang="en-US" dirty="0">
              <a:latin typeface="Arial" panose="020B0604020202020204" pitchFamily="34" charset="0"/>
              <a:cs typeface="Arial" panose="020B0604020202020204" pitchFamily="34" charset="0"/>
            </a:rPr>
            <a:t>You are presenting on data equity and a participant says there is no diversity in their community.</a:t>
          </a:r>
        </a:p>
      </dgm:t>
    </dgm:pt>
    <dgm:pt modelId="{2DFD3985-D8CC-4D1B-955C-C7249125ED7F}" type="parTrans" cxnId="{19C99482-6376-47AF-AC2A-5AF54D6F6FC7}">
      <dgm:prSet/>
      <dgm:spPr/>
      <dgm:t>
        <a:bodyPr/>
        <a:lstStyle/>
        <a:p>
          <a:endParaRPr lang="en-US">
            <a:latin typeface="Arial" panose="020B0604020202020204" pitchFamily="34" charset="0"/>
            <a:cs typeface="Arial" panose="020B0604020202020204" pitchFamily="34" charset="0"/>
          </a:endParaRPr>
        </a:p>
      </dgm:t>
    </dgm:pt>
    <dgm:pt modelId="{95EDC6A1-104D-4F20-AB70-78AF912A72D2}" type="sibTrans" cxnId="{19C99482-6376-47AF-AC2A-5AF54D6F6FC7}">
      <dgm:prSet/>
      <dgm:spPr/>
      <dgm:t>
        <a:bodyPr/>
        <a:lstStyle/>
        <a:p>
          <a:endParaRPr lang="en-US">
            <a:latin typeface="Arial" panose="020B0604020202020204" pitchFamily="34" charset="0"/>
            <a:cs typeface="Arial" panose="020B0604020202020204" pitchFamily="34" charset="0"/>
          </a:endParaRPr>
        </a:p>
      </dgm:t>
    </dgm:pt>
    <dgm:pt modelId="{21436383-04C1-4CE7-B193-ADFCCEE6B3B4}">
      <dgm:prSet/>
      <dgm:spPr>
        <a:solidFill>
          <a:schemeClr val="accent1">
            <a:lumMod val="50000"/>
          </a:schemeClr>
        </a:solidFill>
      </dgm:spPr>
      <dgm:t>
        <a:bodyPr/>
        <a:lstStyle/>
        <a:p>
          <a:r>
            <a:rPr lang="en-US" dirty="0">
              <a:latin typeface="Arial" panose="020B0604020202020204" pitchFamily="34" charset="0"/>
              <a:cs typeface="Arial" panose="020B0604020202020204" pitchFamily="34" charset="0"/>
            </a:rPr>
            <a:t>You are part of a diverse workgroup designing a community survey, but a new administrator rewrites the survey without consulting the group.</a:t>
          </a:r>
        </a:p>
      </dgm:t>
    </dgm:pt>
    <dgm:pt modelId="{28DF1A29-DC58-4394-A696-CFF10D722F75}" type="parTrans" cxnId="{A65B88A4-4001-460D-8F77-BDB6F576081E}">
      <dgm:prSet/>
      <dgm:spPr/>
      <dgm:t>
        <a:bodyPr/>
        <a:lstStyle/>
        <a:p>
          <a:endParaRPr lang="en-US">
            <a:latin typeface="Arial" panose="020B0604020202020204" pitchFamily="34" charset="0"/>
            <a:cs typeface="Arial" panose="020B0604020202020204" pitchFamily="34" charset="0"/>
          </a:endParaRPr>
        </a:p>
      </dgm:t>
    </dgm:pt>
    <dgm:pt modelId="{60387614-E2F5-49FD-8A52-6282E69A543D}" type="sibTrans" cxnId="{A65B88A4-4001-460D-8F77-BDB6F576081E}">
      <dgm:prSet/>
      <dgm:spPr/>
      <dgm:t>
        <a:bodyPr/>
        <a:lstStyle/>
        <a:p>
          <a:endParaRPr lang="en-US">
            <a:latin typeface="Arial" panose="020B0604020202020204" pitchFamily="34" charset="0"/>
            <a:cs typeface="Arial" panose="020B0604020202020204" pitchFamily="34" charset="0"/>
          </a:endParaRPr>
        </a:p>
      </dgm:t>
    </dgm:pt>
    <dgm:pt modelId="{C530F74A-3658-454A-A912-296BBD9CB405}" type="pres">
      <dgm:prSet presAssocID="{62E5B79E-4AEA-465F-AD4E-8EA43ACD5177}" presName="diagram" presStyleCnt="0">
        <dgm:presLayoutVars>
          <dgm:dir/>
          <dgm:resizeHandles val="exact"/>
        </dgm:presLayoutVars>
      </dgm:prSet>
      <dgm:spPr/>
    </dgm:pt>
    <dgm:pt modelId="{826EAF33-8C81-4F6B-8910-967358960A41}" type="pres">
      <dgm:prSet presAssocID="{8462BFCA-A30C-4C0E-8B2A-42DEDB2C7F3D}" presName="node" presStyleLbl="node1" presStyleIdx="0" presStyleCnt="4">
        <dgm:presLayoutVars>
          <dgm:bulletEnabled val="1"/>
        </dgm:presLayoutVars>
      </dgm:prSet>
      <dgm:spPr/>
    </dgm:pt>
    <dgm:pt modelId="{A15491AB-02B2-431C-9011-A60496877E44}" type="pres">
      <dgm:prSet presAssocID="{1A59B2CA-1099-4E06-AE9B-0A63BF9B62ED}" presName="sibTrans" presStyleCnt="0"/>
      <dgm:spPr/>
    </dgm:pt>
    <dgm:pt modelId="{9AA85929-90C3-4515-BB84-C1413B24CDF1}" type="pres">
      <dgm:prSet presAssocID="{853FBB80-02A6-47DA-ACD3-E7F3FECB69B1}" presName="node" presStyleLbl="node1" presStyleIdx="1" presStyleCnt="4">
        <dgm:presLayoutVars>
          <dgm:bulletEnabled val="1"/>
        </dgm:presLayoutVars>
      </dgm:prSet>
      <dgm:spPr/>
    </dgm:pt>
    <dgm:pt modelId="{10F119F5-D33F-45CA-8E9F-6AE057DAD5E2}" type="pres">
      <dgm:prSet presAssocID="{BC440BAB-3FB2-4DCA-B779-957BC4C5F26A}" presName="sibTrans" presStyleCnt="0"/>
      <dgm:spPr/>
    </dgm:pt>
    <dgm:pt modelId="{FD4BA79D-7400-441B-A45B-1B3DEFA7F12F}" type="pres">
      <dgm:prSet presAssocID="{F6D4947F-310B-4903-8DD9-063C230AB226}" presName="node" presStyleLbl="node1" presStyleIdx="2" presStyleCnt="4">
        <dgm:presLayoutVars>
          <dgm:bulletEnabled val="1"/>
        </dgm:presLayoutVars>
      </dgm:prSet>
      <dgm:spPr/>
    </dgm:pt>
    <dgm:pt modelId="{70DA4E3D-C9A4-406B-925F-75FE3C61F129}" type="pres">
      <dgm:prSet presAssocID="{95EDC6A1-104D-4F20-AB70-78AF912A72D2}" presName="sibTrans" presStyleCnt="0"/>
      <dgm:spPr/>
    </dgm:pt>
    <dgm:pt modelId="{0A8B44DB-B160-4334-A23F-090CCB82B638}" type="pres">
      <dgm:prSet presAssocID="{21436383-04C1-4CE7-B193-ADFCCEE6B3B4}" presName="node" presStyleLbl="node1" presStyleIdx="3" presStyleCnt="4">
        <dgm:presLayoutVars>
          <dgm:bulletEnabled val="1"/>
        </dgm:presLayoutVars>
      </dgm:prSet>
      <dgm:spPr/>
    </dgm:pt>
  </dgm:ptLst>
  <dgm:cxnLst>
    <dgm:cxn modelId="{4FE13D08-4698-4A7A-AEFF-495819443779}" type="presOf" srcId="{21436383-04C1-4CE7-B193-ADFCCEE6B3B4}" destId="{0A8B44DB-B160-4334-A23F-090CCB82B638}" srcOrd="0" destOrd="0" presId="urn:microsoft.com/office/officeart/2005/8/layout/default"/>
    <dgm:cxn modelId="{C768902C-6E98-4F8B-A0A1-121EC13F389C}" srcId="{62E5B79E-4AEA-465F-AD4E-8EA43ACD5177}" destId="{853FBB80-02A6-47DA-ACD3-E7F3FECB69B1}" srcOrd="1" destOrd="0" parTransId="{ACB8B72E-0CCE-4F58-ACBB-4E279AF4FD57}" sibTransId="{BC440BAB-3FB2-4DCA-B779-957BC4C5F26A}"/>
    <dgm:cxn modelId="{B5E8AF5D-A203-439E-8F7D-A64214C60804}" type="presOf" srcId="{62E5B79E-4AEA-465F-AD4E-8EA43ACD5177}" destId="{C530F74A-3658-454A-A912-296BBD9CB405}" srcOrd="0" destOrd="0" presId="urn:microsoft.com/office/officeart/2005/8/layout/default"/>
    <dgm:cxn modelId="{E7B99C6B-BC75-4A58-B8C0-3C4DA080BB6F}" srcId="{62E5B79E-4AEA-465F-AD4E-8EA43ACD5177}" destId="{8462BFCA-A30C-4C0E-8B2A-42DEDB2C7F3D}" srcOrd="0" destOrd="0" parTransId="{6FA6DA8F-F59E-4594-BE7C-369F38A28A10}" sibTransId="{1A59B2CA-1099-4E06-AE9B-0A63BF9B62ED}"/>
    <dgm:cxn modelId="{BFF2296C-6A13-4721-BF55-51AA672598A7}" type="presOf" srcId="{853FBB80-02A6-47DA-ACD3-E7F3FECB69B1}" destId="{9AA85929-90C3-4515-BB84-C1413B24CDF1}" srcOrd="0" destOrd="0" presId="urn:microsoft.com/office/officeart/2005/8/layout/default"/>
    <dgm:cxn modelId="{19C99482-6376-47AF-AC2A-5AF54D6F6FC7}" srcId="{62E5B79E-4AEA-465F-AD4E-8EA43ACD5177}" destId="{F6D4947F-310B-4903-8DD9-063C230AB226}" srcOrd="2" destOrd="0" parTransId="{2DFD3985-D8CC-4D1B-955C-C7249125ED7F}" sibTransId="{95EDC6A1-104D-4F20-AB70-78AF912A72D2}"/>
    <dgm:cxn modelId="{A65B88A4-4001-460D-8F77-BDB6F576081E}" srcId="{62E5B79E-4AEA-465F-AD4E-8EA43ACD5177}" destId="{21436383-04C1-4CE7-B193-ADFCCEE6B3B4}" srcOrd="3" destOrd="0" parTransId="{28DF1A29-DC58-4394-A696-CFF10D722F75}" sibTransId="{60387614-E2F5-49FD-8A52-6282E69A543D}"/>
    <dgm:cxn modelId="{85685DB0-5F87-402A-9131-7DB04F0B5604}" type="presOf" srcId="{F6D4947F-310B-4903-8DD9-063C230AB226}" destId="{FD4BA79D-7400-441B-A45B-1B3DEFA7F12F}" srcOrd="0" destOrd="0" presId="urn:microsoft.com/office/officeart/2005/8/layout/default"/>
    <dgm:cxn modelId="{C4241AE8-FE07-4A73-A5C2-DD7A53416C60}" type="presOf" srcId="{8462BFCA-A30C-4C0E-8B2A-42DEDB2C7F3D}" destId="{826EAF33-8C81-4F6B-8910-967358960A41}" srcOrd="0" destOrd="0" presId="urn:microsoft.com/office/officeart/2005/8/layout/default"/>
    <dgm:cxn modelId="{FC7683CD-BB76-4F91-B4D0-8ACA091922F7}" type="presParOf" srcId="{C530F74A-3658-454A-A912-296BBD9CB405}" destId="{826EAF33-8C81-4F6B-8910-967358960A41}" srcOrd="0" destOrd="0" presId="urn:microsoft.com/office/officeart/2005/8/layout/default"/>
    <dgm:cxn modelId="{4B212122-6431-44E6-BA3C-524FCB742F99}" type="presParOf" srcId="{C530F74A-3658-454A-A912-296BBD9CB405}" destId="{A15491AB-02B2-431C-9011-A60496877E44}" srcOrd="1" destOrd="0" presId="urn:microsoft.com/office/officeart/2005/8/layout/default"/>
    <dgm:cxn modelId="{64C05300-CD89-4FCE-979C-70EE2FC69E83}" type="presParOf" srcId="{C530F74A-3658-454A-A912-296BBD9CB405}" destId="{9AA85929-90C3-4515-BB84-C1413B24CDF1}" srcOrd="2" destOrd="0" presId="urn:microsoft.com/office/officeart/2005/8/layout/default"/>
    <dgm:cxn modelId="{2AA26D5C-78E9-49FD-BFF3-5F95ACBCA188}" type="presParOf" srcId="{C530F74A-3658-454A-A912-296BBD9CB405}" destId="{10F119F5-D33F-45CA-8E9F-6AE057DAD5E2}" srcOrd="3" destOrd="0" presId="urn:microsoft.com/office/officeart/2005/8/layout/default"/>
    <dgm:cxn modelId="{2656A539-3772-4CFE-8A03-B1AF8CF1477F}" type="presParOf" srcId="{C530F74A-3658-454A-A912-296BBD9CB405}" destId="{FD4BA79D-7400-441B-A45B-1B3DEFA7F12F}" srcOrd="4" destOrd="0" presId="urn:microsoft.com/office/officeart/2005/8/layout/default"/>
    <dgm:cxn modelId="{F4953E6D-2F38-4394-B9C6-802DEAA9336A}" type="presParOf" srcId="{C530F74A-3658-454A-A912-296BBD9CB405}" destId="{70DA4E3D-C9A4-406B-925F-75FE3C61F129}" srcOrd="5" destOrd="0" presId="urn:microsoft.com/office/officeart/2005/8/layout/default"/>
    <dgm:cxn modelId="{49B6CC44-D609-4CAA-8489-4FC07D9D9B89}" type="presParOf" srcId="{C530F74A-3658-454A-A912-296BBD9CB405}" destId="{0A8B44DB-B160-4334-A23F-090CCB82B63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F7C82-ADAB-4240-8706-F9B217A5E161}">
      <dsp:nvSpPr>
        <dsp:cNvPr id="0" name=""/>
        <dsp:cNvSpPr/>
      </dsp:nvSpPr>
      <dsp:spPr>
        <a:xfrm>
          <a:off x="832529" y="43560"/>
          <a:ext cx="870976" cy="870976"/>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47D61A-4228-4B7A-BDD8-8C804A13A913}">
      <dsp:nvSpPr>
        <dsp:cNvPr id="0" name=""/>
        <dsp:cNvSpPr/>
      </dsp:nvSpPr>
      <dsp:spPr>
        <a:xfrm>
          <a:off x="1015434" y="226465"/>
          <a:ext cx="505166" cy="5051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4F0241-1226-443E-8571-67498CB89041}">
      <dsp:nvSpPr>
        <dsp:cNvPr id="0" name=""/>
        <dsp:cNvSpPr/>
      </dsp:nvSpPr>
      <dsp:spPr>
        <a:xfrm>
          <a:off x="1890144" y="43560"/>
          <a:ext cx="2053017" cy="87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Presenting data publicly in ways that protect participants.</a:t>
          </a:r>
        </a:p>
      </dsp:txBody>
      <dsp:txXfrm>
        <a:off x="1890144" y="43560"/>
        <a:ext cx="2053017" cy="870976"/>
      </dsp:txXfrm>
    </dsp:sp>
    <dsp:sp modelId="{2BCCE4D5-95EB-47AF-8506-EA9676BABB5F}">
      <dsp:nvSpPr>
        <dsp:cNvPr id="0" name=""/>
        <dsp:cNvSpPr/>
      </dsp:nvSpPr>
      <dsp:spPr>
        <a:xfrm>
          <a:off x="4300883" y="43560"/>
          <a:ext cx="870976" cy="870976"/>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8A672D-96E0-4201-AD53-6A3B64F35A46}">
      <dsp:nvSpPr>
        <dsp:cNvPr id="0" name=""/>
        <dsp:cNvSpPr/>
      </dsp:nvSpPr>
      <dsp:spPr>
        <a:xfrm>
          <a:off x="4483789" y="226465"/>
          <a:ext cx="505166" cy="5051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5CC193-6ED6-461E-B6CF-2CD8F2D52552}">
      <dsp:nvSpPr>
        <dsp:cNvPr id="0" name=""/>
        <dsp:cNvSpPr/>
      </dsp:nvSpPr>
      <dsp:spPr>
        <a:xfrm>
          <a:off x="5358498" y="43560"/>
          <a:ext cx="2053017" cy="87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Advocating on behalf of the public and the individual’s right to services.</a:t>
          </a:r>
        </a:p>
      </dsp:txBody>
      <dsp:txXfrm>
        <a:off x="5358498" y="43560"/>
        <a:ext cx="2053017" cy="870976"/>
      </dsp:txXfrm>
    </dsp:sp>
    <dsp:sp modelId="{840DFE50-68E0-4A66-9FA6-C0F44A3FA3B3}">
      <dsp:nvSpPr>
        <dsp:cNvPr id="0" name=""/>
        <dsp:cNvSpPr/>
      </dsp:nvSpPr>
      <dsp:spPr>
        <a:xfrm>
          <a:off x="832529" y="1610005"/>
          <a:ext cx="870976" cy="870976"/>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606AE8-2D1B-444F-9EA8-2B9E01310890}">
      <dsp:nvSpPr>
        <dsp:cNvPr id="0" name=""/>
        <dsp:cNvSpPr/>
      </dsp:nvSpPr>
      <dsp:spPr>
        <a:xfrm>
          <a:off x="1015434" y="1792910"/>
          <a:ext cx="505166" cy="5051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986BA8-4AF6-4BB6-9D6B-8FBE3207BE74}">
      <dsp:nvSpPr>
        <dsp:cNvPr id="0" name=""/>
        <dsp:cNvSpPr/>
      </dsp:nvSpPr>
      <dsp:spPr>
        <a:xfrm>
          <a:off x="1890144" y="1610005"/>
          <a:ext cx="2053017" cy="87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Educating the public and policy makers around prevention issues that need attention.</a:t>
          </a:r>
        </a:p>
      </dsp:txBody>
      <dsp:txXfrm>
        <a:off x="1890144" y="1610005"/>
        <a:ext cx="2053017" cy="870976"/>
      </dsp:txXfrm>
    </dsp:sp>
    <dsp:sp modelId="{DF841C1A-29EB-461C-AE07-A7B780341BE7}">
      <dsp:nvSpPr>
        <dsp:cNvPr id="0" name=""/>
        <dsp:cNvSpPr/>
      </dsp:nvSpPr>
      <dsp:spPr>
        <a:xfrm>
          <a:off x="4300883" y="1610005"/>
          <a:ext cx="870976" cy="870976"/>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957A50-8813-4A41-A3A8-38A90440B21B}">
      <dsp:nvSpPr>
        <dsp:cNvPr id="0" name=""/>
        <dsp:cNvSpPr/>
      </dsp:nvSpPr>
      <dsp:spPr>
        <a:xfrm>
          <a:off x="4483789" y="1792910"/>
          <a:ext cx="505166" cy="5051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61A6FC-DCE9-4E53-B8F4-AF15F254ED79}">
      <dsp:nvSpPr>
        <dsp:cNvPr id="0" name=""/>
        <dsp:cNvSpPr/>
      </dsp:nvSpPr>
      <dsp:spPr>
        <a:xfrm>
          <a:off x="5358498" y="1610005"/>
          <a:ext cx="2053017" cy="87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Gathering input from service recipients. </a:t>
          </a:r>
        </a:p>
      </dsp:txBody>
      <dsp:txXfrm>
        <a:off x="5358498" y="1610005"/>
        <a:ext cx="2053017" cy="870976"/>
      </dsp:txXfrm>
    </dsp:sp>
    <dsp:sp modelId="{0DCB237A-BE44-41BE-848E-5246CD86B378}">
      <dsp:nvSpPr>
        <dsp:cNvPr id="0" name=""/>
        <dsp:cNvSpPr/>
      </dsp:nvSpPr>
      <dsp:spPr>
        <a:xfrm>
          <a:off x="832529" y="3176450"/>
          <a:ext cx="870976" cy="870976"/>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67F4B2-13E7-4145-AD74-9A7EC25662FA}">
      <dsp:nvSpPr>
        <dsp:cNvPr id="0" name=""/>
        <dsp:cNvSpPr/>
      </dsp:nvSpPr>
      <dsp:spPr>
        <a:xfrm>
          <a:off x="1015434" y="3359355"/>
          <a:ext cx="505166" cy="5051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D8DD62-D955-458B-ADCC-325586AFE500}">
      <dsp:nvSpPr>
        <dsp:cNvPr id="0" name=""/>
        <dsp:cNvSpPr/>
      </dsp:nvSpPr>
      <dsp:spPr>
        <a:xfrm>
          <a:off x="1890144" y="3176450"/>
          <a:ext cx="2053017" cy="87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Ensuring that data collected is secured. </a:t>
          </a:r>
        </a:p>
      </dsp:txBody>
      <dsp:txXfrm>
        <a:off x="1890144" y="3176450"/>
        <a:ext cx="2053017" cy="870976"/>
      </dsp:txXfrm>
    </dsp:sp>
    <dsp:sp modelId="{316A22F6-EAF2-4E9F-971C-3A1B58D833D9}">
      <dsp:nvSpPr>
        <dsp:cNvPr id="0" name=""/>
        <dsp:cNvSpPr/>
      </dsp:nvSpPr>
      <dsp:spPr>
        <a:xfrm>
          <a:off x="4300883" y="3176450"/>
          <a:ext cx="870976" cy="870976"/>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5C2DB2-9420-45BF-A3F3-C7EBBDE15952}">
      <dsp:nvSpPr>
        <dsp:cNvPr id="0" name=""/>
        <dsp:cNvSpPr/>
      </dsp:nvSpPr>
      <dsp:spPr>
        <a:xfrm>
          <a:off x="4483789" y="3359355"/>
          <a:ext cx="505166" cy="50516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68377A-E369-49F6-870B-C67D69065056}">
      <dsp:nvSpPr>
        <dsp:cNvPr id="0" name=""/>
        <dsp:cNvSpPr/>
      </dsp:nvSpPr>
      <dsp:spPr>
        <a:xfrm>
          <a:off x="5358498" y="3176450"/>
          <a:ext cx="2053017" cy="87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Collecting information that is necessary and relevant.</a:t>
          </a:r>
        </a:p>
      </dsp:txBody>
      <dsp:txXfrm>
        <a:off x="5358498" y="3176450"/>
        <a:ext cx="2053017" cy="8709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86C6D-53E1-4C4B-BA84-FC7C82BAFBCA}">
      <dsp:nvSpPr>
        <dsp:cNvPr id="0" name=""/>
        <dsp:cNvSpPr/>
      </dsp:nvSpPr>
      <dsp:spPr>
        <a:xfrm>
          <a:off x="794267" y="142726"/>
          <a:ext cx="618574" cy="6185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E5A1AE-2008-483C-A0E0-AFE07689BC4A}">
      <dsp:nvSpPr>
        <dsp:cNvPr id="0" name=""/>
        <dsp:cNvSpPr/>
      </dsp:nvSpPr>
      <dsp:spPr>
        <a:xfrm>
          <a:off x="416250" y="979732"/>
          <a:ext cx="1374609" cy="618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Arial" panose="020B0604020202020204" pitchFamily="34" charset="0"/>
              <a:cs typeface="Arial" panose="020B0604020202020204" pitchFamily="34" charset="0"/>
            </a:rPr>
            <a:t>How would you define data equity? </a:t>
          </a:r>
        </a:p>
      </dsp:txBody>
      <dsp:txXfrm>
        <a:off x="416250" y="979732"/>
        <a:ext cx="1374609" cy="618574"/>
      </dsp:txXfrm>
    </dsp:sp>
    <dsp:sp modelId="{2CF19D91-C1D5-46BD-A914-6069D9F4542A}">
      <dsp:nvSpPr>
        <dsp:cNvPr id="0" name=""/>
        <dsp:cNvSpPr/>
      </dsp:nvSpPr>
      <dsp:spPr>
        <a:xfrm>
          <a:off x="794267" y="1941958"/>
          <a:ext cx="618574" cy="6185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BD5E13-2E9F-4116-9D77-00BCD9083931}">
      <dsp:nvSpPr>
        <dsp:cNvPr id="0" name=""/>
        <dsp:cNvSpPr/>
      </dsp:nvSpPr>
      <dsp:spPr>
        <a:xfrm>
          <a:off x="416250" y="2778964"/>
          <a:ext cx="1374609" cy="618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dirty="0">
              <a:latin typeface="Arial" panose="020B0604020202020204" pitchFamily="34" charset="0"/>
              <a:cs typeface="Arial" panose="020B0604020202020204" pitchFamily="34" charset="0"/>
            </a:rPr>
            <a:t>What about data justice?</a:t>
          </a:r>
        </a:p>
      </dsp:txBody>
      <dsp:txXfrm>
        <a:off x="416250" y="2778964"/>
        <a:ext cx="1374609" cy="618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A29AF-F4E8-4050-87C4-F548CEDB6981}">
      <dsp:nvSpPr>
        <dsp:cNvPr id="0" name=""/>
        <dsp:cNvSpPr/>
      </dsp:nvSpPr>
      <dsp:spPr>
        <a:xfrm>
          <a:off x="286826" y="939720"/>
          <a:ext cx="884619" cy="884619"/>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B0ACD40A-3AB5-4764-A975-FB0B94B5E708}">
      <dsp:nvSpPr>
        <dsp:cNvPr id="0" name=""/>
        <dsp:cNvSpPr/>
      </dsp:nvSpPr>
      <dsp:spPr>
        <a:xfrm>
          <a:off x="475351" y="1128245"/>
          <a:ext cx="507568" cy="5075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C23ADD5-818B-4E11-B934-9DC87D218E1D}">
      <dsp:nvSpPr>
        <dsp:cNvPr id="0" name=""/>
        <dsp:cNvSpPr/>
      </dsp:nvSpPr>
      <dsp:spPr>
        <a:xfrm>
          <a:off x="4038" y="2099876"/>
          <a:ext cx="1450195" cy="1051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latin typeface="Arial" panose="020B0604020202020204" pitchFamily="34" charset="0"/>
              <a:cs typeface="Arial" panose="020B0604020202020204" pitchFamily="34" charset="0"/>
            </a:rPr>
            <a:t>Determine an appropriate and feasible scope. </a:t>
          </a:r>
        </a:p>
      </dsp:txBody>
      <dsp:txXfrm>
        <a:off x="4038" y="2099876"/>
        <a:ext cx="1450195" cy="1051391"/>
      </dsp:txXfrm>
    </dsp:sp>
    <dsp:sp modelId="{2FF1DC62-A801-4C6D-8726-45F22208F0C9}">
      <dsp:nvSpPr>
        <dsp:cNvPr id="0" name=""/>
        <dsp:cNvSpPr/>
      </dsp:nvSpPr>
      <dsp:spPr>
        <a:xfrm>
          <a:off x="1990805" y="939720"/>
          <a:ext cx="884619" cy="884619"/>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6861F2CC-B80C-4479-B901-68AA66BD8035}">
      <dsp:nvSpPr>
        <dsp:cNvPr id="0" name=""/>
        <dsp:cNvSpPr/>
      </dsp:nvSpPr>
      <dsp:spPr>
        <a:xfrm>
          <a:off x="2179331" y="1128245"/>
          <a:ext cx="507568" cy="5075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5451493-3440-4D64-8D1B-D8B42F238941}">
      <dsp:nvSpPr>
        <dsp:cNvPr id="0" name=""/>
        <dsp:cNvSpPr/>
      </dsp:nvSpPr>
      <dsp:spPr>
        <a:xfrm>
          <a:off x="1708017" y="2099876"/>
          <a:ext cx="1450195" cy="1051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latin typeface="Arial" panose="020B0604020202020204" pitchFamily="34" charset="0"/>
              <a:cs typeface="Arial" panose="020B0604020202020204" pitchFamily="34" charset="0"/>
            </a:rPr>
            <a:t>Make sure people feel safe! Have cultural humility.</a:t>
          </a:r>
        </a:p>
      </dsp:txBody>
      <dsp:txXfrm>
        <a:off x="1708017" y="2099876"/>
        <a:ext cx="1450195" cy="1051391"/>
      </dsp:txXfrm>
    </dsp:sp>
    <dsp:sp modelId="{19ED7F7A-B271-423C-A166-E71BDD2C0920}">
      <dsp:nvSpPr>
        <dsp:cNvPr id="0" name=""/>
        <dsp:cNvSpPr/>
      </dsp:nvSpPr>
      <dsp:spPr>
        <a:xfrm>
          <a:off x="3694785" y="939720"/>
          <a:ext cx="884619" cy="884619"/>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6E4CE51C-6E76-48EA-9666-8A5DE84149F8}">
      <dsp:nvSpPr>
        <dsp:cNvPr id="0" name=""/>
        <dsp:cNvSpPr/>
      </dsp:nvSpPr>
      <dsp:spPr>
        <a:xfrm>
          <a:off x="3883310" y="1128245"/>
          <a:ext cx="507568" cy="5075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2F75E10-79CC-4725-9448-C184C7378DB7}">
      <dsp:nvSpPr>
        <dsp:cNvPr id="0" name=""/>
        <dsp:cNvSpPr/>
      </dsp:nvSpPr>
      <dsp:spPr>
        <a:xfrm>
          <a:off x="3411997" y="2099876"/>
          <a:ext cx="1450195" cy="1051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latin typeface="Arial" panose="020B0604020202020204" pitchFamily="34" charset="0"/>
              <a:cs typeface="Arial" panose="020B0604020202020204" pitchFamily="34" charset="0"/>
            </a:rPr>
            <a:t>Consider historical context and intersectionality.</a:t>
          </a:r>
        </a:p>
      </dsp:txBody>
      <dsp:txXfrm>
        <a:off x="3411997" y="2099876"/>
        <a:ext cx="1450195" cy="1051391"/>
      </dsp:txXfrm>
    </dsp:sp>
    <dsp:sp modelId="{DEA92402-3DA6-4404-87E5-DB7614126E84}">
      <dsp:nvSpPr>
        <dsp:cNvPr id="0" name=""/>
        <dsp:cNvSpPr/>
      </dsp:nvSpPr>
      <dsp:spPr>
        <a:xfrm>
          <a:off x="5398764" y="939720"/>
          <a:ext cx="884619" cy="884619"/>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1710D08D-9A26-464A-BAE8-6A27CF2BC5A7}">
      <dsp:nvSpPr>
        <dsp:cNvPr id="0" name=""/>
        <dsp:cNvSpPr/>
      </dsp:nvSpPr>
      <dsp:spPr>
        <a:xfrm>
          <a:off x="5587290" y="1128245"/>
          <a:ext cx="507568" cy="5075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885EA6-A30A-4AC4-B325-A8B06E31CCE3}">
      <dsp:nvSpPr>
        <dsp:cNvPr id="0" name=""/>
        <dsp:cNvSpPr/>
      </dsp:nvSpPr>
      <dsp:spPr>
        <a:xfrm>
          <a:off x="5115976" y="2099876"/>
          <a:ext cx="1450195" cy="1051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latin typeface="Arial" panose="020B0604020202020204" pitchFamily="34" charset="0"/>
              <a:cs typeface="Arial" panose="020B0604020202020204" pitchFamily="34" charset="0"/>
            </a:rPr>
            <a:t>Use both qualitative and quantitative data and seek out information from multiple sources when trying to unpack complex social issues. </a:t>
          </a:r>
        </a:p>
      </dsp:txBody>
      <dsp:txXfrm>
        <a:off x="5115976" y="2099876"/>
        <a:ext cx="1450195" cy="1051391"/>
      </dsp:txXfrm>
    </dsp:sp>
    <dsp:sp modelId="{E4FFDD8E-9305-46D7-AF7A-511392D05032}">
      <dsp:nvSpPr>
        <dsp:cNvPr id="0" name=""/>
        <dsp:cNvSpPr/>
      </dsp:nvSpPr>
      <dsp:spPr>
        <a:xfrm>
          <a:off x="7102744" y="939720"/>
          <a:ext cx="884619" cy="884619"/>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7BEC8B1E-33C4-415A-ABCA-4BAED4217153}">
      <dsp:nvSpPr>
        <dsp:cNvPr id="0" name=""/>
        <dsp:cNvSpPr/>
      </dsp:nvSpPr>
      <dsp:spPr>
        <a:xfrm>
          <a:off x="7291269" y="1128245"/>
          <a:ext cx="507568" cy="50756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F90785F-3A48-4E2E-ABDE-A50484082544}">
      <dsp:nvSpPr>
        <dsp:cNvPr id="0" name=""/>
        <dsp:cNvSpPr/>
      </dsp:nvSpPr>
      <dsp:spPr>
        <a:xfrm>
          <a:off x="6819956" y="2099876"/>
          <a:ext cx="1450195" cy="1051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latin typeface="Arial" panose="020B0604020202020204" pitchFamily="34" charset="0"/>
              <a:cs typeface="Arial" panose="020B0604020202020204" pitchFamily="34" charset="0"/>
            </a:rPr>
            <a:t>Involve community members in interpreting data. </a:t>
          </a:r>
        </a:p>
      </dsp:txBody>
      <dsp:txXfrm>
        <a:off x="6819956" y="2099876"/>
        <a:ext cx="1450195" cy="10513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EECDE-80D6-4149-AFD4-5161542B2CC5}">
      <dsp:nvSpPr>
        <dsp:cNvPr id="0" name=""/>
        <dsp:cNvSpPr/>
      </dsp:nvSpPr>
      <dsp:spPr>
        <a:xfrm>
          <a:off x="0" y="3686326"/>
          <a:ext cx="2106228" cy="806478"/>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795" tIns="199136" rIns="149795" bIns="19913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Involve</a:t>
          </a:r>
        </a:p>
      </dsp:txBody>
      <dsp:txXfrm>
        <a:off x="0" y="3686326"/>
        <a:ext cx="2106228" cy="806478"/>
      </dsp:txXfrm>
    </dsp:sp>
    <dsp:sp modelId="{97FFF12F-57D1-4C8A-BA46-7EDBC9C957C3}">
      <dsp:nvSpPr>
        <dsp:cNvPr id="0" name=""/>
        <dsp:cNvSpPr/>
      </dsp:nvSpPr>
      <dsp:spPr>
        <a:xfrm>
          <a:off x="2106228" y="3686326"/>
          <a:ext cx="6318686" cy="80647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173" tIns="190500" rIns="128173" bIns="19050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Involve stakeholders in the design and at each step of the assessment to ensure appropriate methods and communication are used.</a:t>
          </a:r>
        </a:p>
      </dsp:txBody>
      <dsp:txXfrm>
        <a:off x="2106228" y="3686326"/>
        <a:ext cx="6318686" cy="806478"/>
      </dsp:txXfrm>
    </dsp:sp>
    <dsp:sp modelId="{DF296B29-701D-494B-90B9-990C47B42C80}">
      <dsp:nvSpPr>
        <dsp:cNvPr id="0" name=""/>
        <dsp:cNvSpPr/>
      </dsp:nvSpPr>
      <dsp:spPr>
        <a:xfrm rot="10800000">
          <a:off x="0" y="2458060"/>
          <a:ext cx="2106228" cy="1240363"/>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795" tIns="199136" rIns="149795" bIns="19913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Examine</a:t>
          </a:r>
        </a:p>
      </dsp:txBody>
      <dsp:txXfrm rot="-10800000">
        <a:off x="0" y="2458060"/>
        <a:ext cx="2106228" cy="806236"/>
      </dsp:txXfrm>
    </dsp:sp>
    <dsp:sp modelId="{A1C075CE-68B4-4335-A07D-D1F86036715E}">
      <dsp:nvSpPr>
        <dsp:cNvPr id="0" name=""/>
        <dsp:cNvSpPr/>
      </dsp:nvSpPr>
      <dsp:spPr>
        <a:xfrm>
          <a:off x="2106228" y="2458060"/>
          <a:ext cx="6318686" cy="80623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173" tIns="190500" rIns="128173" bIns="19050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Examine data as you go to identify any gaps in reach and brainstorm ways to engage populations where there are gaps.</a:t>
          </a:r>
        </a:p>
      </dsp:txBody>
      <dsp:txXfrm>
        <a:off x="2106228" y="2458060"/>
        <a:ext cx="6318686" cy="806236"/>
      </dsp:txXfrm>
    </dsp:sp>
    <dsp:sp modelId="{6CAF4F2D-9546-4E1C-AF34-5B5C3830F2A1}">
      <dsp:nvSpPr>
        <dsp:cNvPr id="0" name=""/>
        <dsp:cNvSpPr/>
      </dsp:nvSpPr>
      <dsp:spPr>
        <a:xfrm rot="10800000">
          <a:off x="0" y="1229793"/>
          <a:ext cx="2106228" cy="1240363"/>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795" tIns="199136" rIns="149795" bIns="19913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Use</a:t>
          </a:r>
        </a:p>
      </dsp:txBody>
      <dsp:txXfrm rot="-10800000">
        <a:off x="0" y="1229793"/>
        <a:ext cx="2106228" cy="806236"/>
      </dsp:txXfrm>
    </dsp:sp>
    <dsp:sp modelId="{3C936A01-6EF6-4A78-84C6-335CCDF4EB6B}">
      <dsp:nvSpPr>
        <dsp:cNvPr id="0" name=""/>
        <dsp:cNvSpPr/>
      </dsp:nvSpPr>
      <dsp:spPr>
        <a:xfrm>
          <a:off x="2106228" y="1229793"/>
          <a:ext cx="6318686" cy="80623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173" tIns="190500" rIns="128173" bIns="19050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Use multiple modalities, formats, and languages to communicate with stakeholders during an assessment.</a:t>
          </a:r>
        </a:p>
      </dsp:txBody>
      <dsp:txXfrm>
        <a:off x="2106228" y="1229793"/>
        <a:ext cx="6318686" cy="806236"/>
      </dsp:txXfrm>
    </dsp:sp>
    <dsp:sp modelId="{EEAD8849-72E2-44AD-BB6F-CD2F298839F0}">
      <dsp:nvSpPr>
        <dsp:cNvPr id="0" name=""/>
        <dsp:cNvSpPr/>
      </dsp:nvSpPr>
      <dsp:spPr>
        <a:xfrm rot="10800000">
          <a:off x="0" y="1527"/>
          <a:ext cx="2106228" cy="1240363"/>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795" tIns="199136" rIns="149795"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Collect</a:t>
          </a:r>
        </a:p>
      </dsp:txBody>
      <dsp:txXfrm rot="-10800000">
        <a:off x="0" y="1527"/>
        <a:ext cx="2106228" cy="806236"/>
      </dsp:txXfrm>
    </dsp:sp>
    <dsp:sp modelId="{777183B3-4BDA-4C8D-B44D-BCD0DB71A37E}">
      <dsp:nvSpPr>
        <dsp:cNvPr id="0" name=""/>
        <dsp:cNvSpPr/>
      </dsp:nvSpPr>
      <dsp:spPr>
        <a:xfrm>
          <a:off x="2106228" y="1527"/>
          <a:ext cx="6318686" cy="80623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173" tIns="190500" rIns="128173" bIns="19050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Collect data from individuals who reflect the population and employ sampling methods to obtain an adequate number of individuals.</a:t>
          </a:r>
        </a:p>
      </dsp:txBody>
      <dsp:txXfrm>
        <a:off x="2106228" y="1527"/>
        <a:ext cx="6318686" cy="8062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F8347-CA88-4F5B-8B7C-AC387444F2AF}">
      <dsp:nvSpPr>
        <dsp:cNvPr id="0" name=""/>
        <dsp:cNvSpPr/>
      </dsp:nvSpPr>
      <dsp:spPr>
        <a:xfrm>
          <a:off x="2523743" y="1912"/>
          <a:ext cx="2839212" cy="836060"/>
        </a:xfrm>
        <a:prstGeom prst="roundRect">
          <a:avLst/>
        </a:prstGeom>
        <a:solidFill>
          <a:srgbClr val="94A5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Focus Groups</a:t>
          </a:r>
        </a:p>
      </dsp:txBody>
      <dsp:txXfrm>
        <a:off x="2564556" y="42725"/>
        <a:ext cx="2757586" cy="754434"/>
      </dsp:txXfrm>
    </dsp:sp>
    <dsp:sp modelId="{210ACED9-71B9-490A-8E2E-590F8FA26BAB}">
      <dsp:nvSpPr>
        <dsp:cNvPr id="0" name=""/>
        <dsp:cNvSpPr/>
      </dsp:nvSpPr>
      <dsp:spPr>
        <a:xfrm>
          <a:off x="2523743" y="879775"/>
          <a:ext cx="2839212" cy="836060"/>
        </a:xfrm>
        <a:prstGeom prst="roundRect">
          <a:avLst/>
        </a:prstGeom>
        <a:solidFill>
          <a:srgbClr val="6A4A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Key Informant Interviews</a:t>
          </a:r>
        </a:p>
      </dsp:txBody>
      <dsp:txXfrm>
        <a:off x="2564556" y="920588"/>
        <a:ext cx="2757586" cy="754434"/>
      </dsp:txXfrm>
    </dsp:sp>
    <dsp:sp modelId="{957AFF7B-02DB-464B-A1BE-F47328355B4A}">
      <dsp:nvSpPr>
        <dsp:cNvPr id="0" name=""/>
        <dsp:cNvSpPr/>
      </dsp:nvSpPr>
      <dsp:spPr>
        <a:xfrm>
          <a:off x="2523743" y="1757638"/>
          <a:ext cx="2839212" cy="836060"/>
        </a:xfrm>
        <a:prstGeom prst="roundRect">
          <a:avLst/>
        </a:prstGeom>
        <a:solidFill>
          <a:srgbClr val="C85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Observation</a:t>
          </a:r>
        </a:p>
      </dsp:txBody>
      <dsp:txXfrm>
        <a:off x="2564556" y="1798451"/>
        <a:ext cx="2757586" cy="754434"/>
      </dsp:txXfrm>
    </dsp:sp>
    <dsp:sp modelId="{935C2A95-EDF7-44B1-9582-DF378094B49B}">
      <dsp:nvSpPr>
        <dsp:cNvPr id="0" name=""/>
        <dsp:cNvSpPr/>
      </dsp:nvSpPr>
      <dsp:spPr>
        <a:xfrm>
          <a:off x="2523743" y="2635502"/>
          <a:ext cx="2839212" cy="836060"/>
        </a:xfrm>
        <a:prstGeom prst="round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Surveys</a:t>
          </a:r>
        </a:p>
      </dsp:txBody>
      <dsp:txXfrm>
        <a:off x="2564556" y="2676315"/>
        <a:ext cx="2757586" cy="754434"/>
      </dsp:txXfrm>
    </dsp:sp>
    <dsp:sp modelId="{57D105B3-3F4B-41D5-9F43-47CA0D5C5AED}">
      <dsp:nvSpPr>
        <dsp:cNvPr id="0" name=""/>
        <dsp:cNvSpPr/>
      </dsp:nvSpPr>
      <dsp:spPr>
        <a:xfrm>
          <a:off x="2523743" y="3513365"/>
          <a:ext cx="2839212" cy="836060"/>
        </a:xfrm>
        <a:prstGeom prst="roundRect">
          <a:avLst/>
        </a:prstGeom>
        <a:solidFill>
          <a:srgbClr val="B2CEE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Service Records</a:t>
          </a:r>
        </a:p>
      </dsp:txBody>
      <dsp:txXfrm>
        <a:off x="2564556" y="3554178"/>
        <a:ext cx="2757586" cy="7544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E5849-1F2C-449E-AD33-5124661C6730}">
      <dsp:nvSpPr>
        <dsp:cNvPr id="0" name=""/>
        <dsp:cNvSpPr/>
      </dsp:nvSpPr>
      <dsp:spPr>
        <a:xfrm>
          <a:off x="0" y="695"/>
          <a:ext cx="4588002" cy="16272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54416C-0A7E-4E13-8C29-BC3115AA1EEA}">
      <dsp:nvSpPr>
        <dsp:cNvPr id="0" name=""/>
        <dsp:cNvSpPr/>
      </dsp:nvSpPr>
      <dsp:spPr>
        <a:xfrm>
          <a:off x="492238" y="366823"/>
          <a:ext cx="894979" cy="8949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621713-F902-4D79-AE7D-98160D9F63D1}">
      <dsp:nvSpPr>
        <dsp:cNvPr id="0" name=""/>
        <dsp:cNvSpPr/>
      </dsp:nvSpPr>
      <dsp:spPr>
        <a:xfrm>
          <a:off x="1879455" y="695"/>
          <a:ext cx="2708546"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755650">
            <a:lnSpc>
              <a:spcPct val="100000"/>
            </a:lnSpc>
            <a:spcBef>
              <a:spcPct val="0"/>
            </a:spcBef>
            <a:spcAft>
              <a:spcPct val="35000"/>
            </a:spcAft>
            <a:buNone/>
          </a:pPr>
          <a:r>
            <a:rPr lang="en-US" sz="1700" kern="1200" dirty="0">
              <a:latin typeface="Arial" panose="020B0604020202020204" pitchFamily="34" charset="0"/>
              <a:cs typeface="Arial" panose="020B0604020202020204" pitchFamily="34" charset="0"/>
            </a:rPr>
            <a:t>How was the data collected (method, format, etc.)?</a:t>
          </a:r>
        </a:p>
      </dsp:txBody>
      <dsp:txXfrm>
        <a:off x="1879455" y="695"/>
        <a:ext cx="2708546" cy="1627234"/>
      </dsp:txXfrm>
    </dsp:sp>
    <dsp:sp modelId="{8D244232-22E1-450E-8477-CF16576D123D}">
      <dsp:nvSpPr>
        <dsp:cNvPr id="0" name=""/>
        <dsp:cNvSpPr/>
      </dsp:nvSpPr>
      <dsp:spPr>
        <a:xfrm>
          <a:off x="0" y="2034738"/>
          <a:ext cx="4588002" cy="16272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7A452C-134B-41F2-9B4E-05D43EFA67DB}">
      <dsp:nvSpPr>
        <dsp:cNvPr id="0" name=""/>
        <dsp:cNvSpPr/>
      </dsp:nvSpPr>
      <dsp:spPr>
        <a:xfrm>
          <a:off x="492238" y="2400866"/>
          <a:ext cx="894979" cy="8949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27089F-563D-46CB-95CE-EE4F90D5B834}">
      <dsp:nvSpPr>
        <dsp:cNvPr id="0" name=""/>
        <dsp:cNvSpPr/>
      </dsp:nvSpPr>
      <dsp:spPr>
        <a:xfrm>
          <a:off x="1879455" y="2034738"/>
          <a:ext cx="2708546"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755650">
            <a:lnSpc>
              <a:spcPct val="100000"/>
            </a:lnSpc>
            <a:spcBef>
              <a:spcPct val="0"/>
            </a:spcBef>
            <a:spcAft>
              <a:spcPct val="35000"/>
            </a:spcAft>
            <a:buNone/>
          </a:pPr>
          <a:r>
            <a:rPr lang="en-US" sz="1700" kern="1200" dirty="0">
              <a:latin typeface="Arial" panose="020B0604020202020204" pitchFamily="34" charset="0"/>
              <a:cs typeface="Arial" panose="020B0604020202020204" pitchFamily="34" charset="0"/>
            </a:rPr>
            <a:t>What was the original intent of the data?</a:t>
          </a:r>
        </a:p>
      </dsp:txBody>
      <dsp:txXfrm>
        <a:off x="1879455" y="2034738"/>
        <a:ext cx="2708546" cy="1627234"/>
      </dsp:txXfrm>
    </dsp:sp>
    <dsp:sp modelId="{D2BE26B3-1FED-4166-B412-FDA6724A6787}">
      <dsp:nvSpPr>
        <dsp:cNvPr id="0" name=""/>
        <dsp:cNvSpPr/>
      </dsp:nvSpPr>
      <dsp:spPr>
        <a:xfrm>
          <a:off x="0" y="4068781"/>
          <a:ext cx="4588002" cy="16272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7ED087-B26A-4208-B9FB-9FF3CFC8061E}">
      <dsp:nvSpPr>
        <dsp:cNvPr id="0" name=""/>
        <dsp:cNvSpPr/>
      </dsp:nvSpPr>
      <dsp:spPr>
        <a:xfrm>
          <a:off x="492238" y="4434909"/>
          <a:ext cx="894979" cy="8949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FEA1D4-2AF2-420C-9C32-1520BDF05A3B}">
      <dsp:nvSpPr>
        <dsp:cNvPr id="0" name=""/>
        <dsp:cNvSpPr/>
      </dsp:nvSpPr>
      <dsp:spPr>
        <a:xfrm>
          <a:off x="1879455" y="4068781"/>
          <a:ext cx="2708546"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755650">
            <a:lnSpc>
              <a:spcPct val="100000"/>
            </a:lnSpc>
            <a:spcBef>
              <a:spcPct val="0"/>
            </a:spcBef>
            <a:spcAft>
              <a:spcPct val="35000"/>
            </a:spcAft>
            <a:buNone/>
          </a:pPr>
          <a:r>
            <a:rPr lang="en-US" sz="1700" kern="1200" dirty="0">
              <a:latin typeface="Arial" panose="020B0604020202020204" pitchFamily="34" charset="0"/>
              <a:cs typeface="Arial" panose="020B0604020202020204" pitchFamily="34" charset="0"/>
            </a:rPr>
            <a:t>Is the data anonymous? Are there permissions or confidentiality concerns?</a:t>
          </a:r>
        </a:p>
      </dsp:txBody>
      <dsp:txXfrm>
        <a:off x="1879455" y="4068781"/>
        <a:ext cx="2708546" cy="16272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EAF33-8C81-4F6B-8910-967358960A41}">
      <dsp:nvSpPr>
        <dsp:cNvPr id="0" name=""/>
        <dsp:cNvSpPr/>
      </dsp:nvSpPr>
      <dsp:spPr>
        <a:xfrm>
          <a:off x="664967" y="1266"/>
          <a:ext cx="3345235" cy="2007141"/>
        </a:xfrm>
        <a:prstGeom prst="rect">
          <a:avLst/>
        </a:prstGeom>
        <a:solidFill>
          <a:srgbClr val="C850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You are given data with overall frequencies for poverty and substance use in your community and asked to implement a program with limited funding.</a:t>
          </a:r>
        </a:p>
      </dsp:txBody>
      <dsp:txXfrm>
        <a:off x="664967" y="1266"/>
        <a:ext cx="3345235" cy="2007141"/>
      </dsp:txXfrm>
    </dsp:sp>
    <dsp:sp modelId="{9AA85929-90C3-4515-BB84-C1413B24CDF1}">
      <dsp:nvSpPr>
        <dsp:cNvPr id="0" name=""/>
        <dsp:cNvSpPr/>
      </dsp:nvSpPr>
      <dsp:spPr>
        <a:xfrm>
          <a:off x="4344726" y="1266"/>
          <a:ext cx="3345235" cy="2007141"/>
        </a:xfrm>
        <a:prstGeom prst="rect">
          <a:avLst/>
        </a:prstGeom>
        <a:solidFill>
          <a:srgbClr val="6A4A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You are handed a bar chart displaying prescription drug overdoses by race/ethnicity that has all people of color listed last in a graph.</a:t>
          </a:r>
        </a:p>
      </dsp:txBody>
      <dsp:txXfrm>
        <a:off x="4344726" y="1266"/>
        <a:ext cx="3345235" cy="2007141"/>
      </dsp:txXfrm>
    </dsp:sp>
    <dsp:sp modelId="{FD4BA79D-7400-441B-A45B-1B3DEFA7F12F}">
      <dsp:nvSpPr>
        <dsp:cNvPr id="0" name=""/>
        <dsp:cNvSpPr/>
      </dsp:nvSpPr>
      <dsp:spPr>
        <a:xfrm>
          <a:off x="664967" y="2342930"/>
          <a:ext cx="3345235" cy="2007141"/>
        </a:xfrm>
        <a:prstGeom prst="rect">
          <a:avLst/>
        </a:prstGeom>
        <a:solidFill>
          <a:srgbClr val="94A5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You are presenting on data equity and a participant says there is no diversity in their community.</a:t>
          </a:r>
        </a:p>
      </dsp:txBody>
      <dsp:txXfrm>
        <a:off x="664967" y="2342930"/>
        <a:ext cx="3345235" cy="2007141"/>
      </dsp:txXfrm>
    </dsp:sp>
    <dsp:sp modelId="{0A8B44DB-B160-4334-A23F-090CCB82B638}">
      <dsp:nvSpPr>
        <dsp:cNvPr id="0" name=""/>
        <dsp:cNvSpPr/>
      </dsp:nvSpPr>
      <dsp:spPr>
        <a:xfrm>
          <a:off x="4344726" y="2342930"/>
          <a:ext cx="3345235" cy="2007141"/>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You are part of a diverse workgroup designing a community survey, but a new administrator rewrites the survey without consulting the group.</a:t>
          </a:r>
        </a:p>
      </dsp:txBody>
      <dsp:txXfrm>
        <a:off x="4344726" y="2342930"/>
        <a:ext cx="3345235" cy="200714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7/11/2022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dirty="0"/>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mannerofspeaking.org/2009/10/13/making-it-stick-tell-stori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tableau.com/foundation/data-equity/do-no-harm?_ga=2.192065774.597531287.1639505145-1962008467.1639505144"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Poll question (select all that apply)</a:t>
            </a:r>
          </a:p>
          <a:p>
            <a:endParaRPr lang="en-US" dirty="0"/>
          </a:p>
          <a:p>
            <a:pPr marL="0" indent="0">
              <a:buNone/>
            </a:pPr>
            <a:r>
              <a:rPr lang="en-US" sz="2400" dirty="0"/>
              <a:t>What data processes relate to prevention ethics, including equity and social justice?</a:t>
            </a:r>
          </a:p>
          <a:p>
            <a:pPr lvl="1"/>
            <a:r>
              <a:rPr lang="en-US" sz="2200" dirty="0"/>
              <a:t>Data Collection Methods</a:t>
            </a:r>
          </a:p>
          <a:p>
            <a:pPr lvl="1"/>
            <a:r>
              <a:rPr lang="en-US" sz="2200" dirty="0"/>
              <a:t>Sampling</a:t>
            </a:r>
          </a:p>
          <a:p>
            <a:pPr lvl="1"/>
            <a:r>
              <a:rPr lang="en-US" sz="2200" dirty="0"/>
              <a:t>Communication and Presentation</a:t>
            </a:r>
          </a:p>
          <a:p>
            <a:pPr lvl="1"/>
            <a:r>
              <a:rPr lang="en-US" sz="2200" dirty="0"/>
              <a:t>Reporting</a:t>
            </a:r>
          </a:p>
          <a:p>
            <a:pPr lvl="1"/>
            <a:r>
              <a:rPr lang="en-US" sz="2200" dirty="0"/>
              <a:t>Confidentiality and Security</a:t>
            </a:r>
          </a:p>
          <a:p>
            <a:pPr lvl="1"/>
            <a:r>
              <a:rPr lang="en-US" sz="2200" dirty="0"/>
              <a:t>Analysis</a:t>
            </a:r>
          </a:p>
        </p:txBody>
      </p:sp>
      <p:sp>
        <p:nvSpPr>
          <p:cNvPr id="4" name="Slide Number Placeholder 3"/>
          <p:cNvSpPr>
            <a:spLocks noGrp="1"/>
          </p:cNvSpPr>
          <p:nvPr>
            <p:ph type="sldNum" sz="quarter" idx="5"/>
          </p:nvPr>
        </p:nvSpPr>
        <p:spPr/>
        <p:txBody>
          <a:bodyPr/>
          <a:lstStyle/>
          <a:p>
            <a:fld id="{75407F5E-1248-0D41-AA81-B50EA45314DF}" type="slidenum">
              <a:rPr lang="en-US" smtClean="0"/>
              <a:t>1</a:t>
            </a:fld>
            <a:endParaRPr lang="en-US" dirty="0"/>
          </a:p>
        </p:txBody>
      </p:sp>
    </p:spTree>
    <p:extLst>
      <p:ext uri="{BB962C8B-B14F-4D97-AF65-F5344CB8AC3E}">
        <p14:creationId xmlns:p14="http://schemas.microsoft.com/office/powerpoint/2010/main" val="1632431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stock photo</a:t>
            </a:r>
          </a:p>
        </p:txBody>
      </p:sp>
      <p:sp>
        <p:nvSpPr>
          <p:cNvPr id="4" name="Slide Number Placeholder 3"/>
          <p:cNvSpPr>
            <a:spLocks noGrp="1"/>
          </p:cNvSpPr>
          <p:nvPr>
            <p:ph type="sldNum" sz="quarter" idx="5"/>
          </p:nvPr>
        </p:nvSpPr>
        <p:spPr/>
        <p:txBody>
          <a:bodyPr/>
          <a:lstStyle/>
          <a:p>
            <a:fld id="{75407F5E-1248-0D41-AA81-B50EA45314DF}" type="slidenum">
              <a:rPr lang="en-US" smtClean="0"/>
              <a:t>11</a:t>
            </a:fld>
            <a:endParaRPr lang="en-US" dirty="0"/>
          </a:p>
        </p:txBody>
      </p:sp>
    </p:spTree>
    <p:extLst>
      <p:ext uri="{BB962C8B-B14F-4D97-AF65-F5344CB8AC3E}">
        <p14:creationId xmlns:p14="http://schemas.microsoft.com/office/powerpoint/2010/main" val="2273382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01D0350-B13A-4AFE-B913-5CA62FCEF4A8}" type="slidenum">
              <a:rPr lang="en-US" altLang="en-US" smtClean="0">
                <a:latin typeface="Arial" charset="0"/>
              </a:rPr>
              <a:pPr eaLnBrk="1" hangingPunct="1">
                <a:spcBef>
                  <a:spcPct val="0"/>
                </a:spcBef>
              </a:pPr>
              <a:t>12</a:t>
            </a:fld>
            <a:endParaRPr lang="en-US" altLang="en-US" dirty="0">
              <a:latin typeface="Arial"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pPr>
              <a:spcBef>
                <a:spcPts val="0"/>
              </a:spcBef>
              <a:defRPr/>
            </a:pPr>
            <a:endParaRPr lang="en-US" b="1" dirty="0"/>
          </a:p>
          <a:p>
            <a:pPr>
              <a:spcBef>
                <a:spcPts val="0"/>
              </a:spcBef>
              <a:defRPr/>
            </a:pPr>
            <a:r>
              <a:rPr lang="en-US" b="1" dirty="0"/>
              <a:t>CHECK IN TO SEE IF ANYONE HAS ANY QUESTIONS BEFORE MOVING ON.</a:t>
            </a:r>
          </a:p>
          <a:p>
            <a:pPr>
              <a:spcBef>
                <a:spcPts val="0"/>
              </a:spcBef>
              <a:defRPr/>
            </a:pPr>
            <a:endParaRPr lang="en-US" b="1" dirty="0"/>
          </a:p>
          <a:p>
            <a:pPr>
              <a:spcBef>
                <a:spcPts val="0"/>
              </a:spcBef>
              <a:defRPr/>
            </a:pPr>
            <a:r>
              <a:rPr lang="en-US" dirty="0"/>
              <a:t>So, our next step is working with the data. Sometimes this is the most time-consuming part of data literacy. Creating databases, tools, surveys, etc, collecting the data or getting permission to use it from someone . . .</a:t>
            </a:r>
          </a:p>
          <a:p>
            <a:pPr>
              <a:spcBef>
                <a:spcPts val="0"/>
              </a:spcBef>
              <a:defRPr/>
            </a:pPr>
            <a:endParaRPr lang="en-US" dirty="0"/>
          </a:p>
          <a:p>
            <a:pPr>
              <a:spcBef>
                <a:spcPts val="0"/>
              </a:spcBef>
              <a:defRPr/>
            </a:pPr>
            <a:r>
              <a:rPr lang="en-US" dirty="0"/>
              <a:t>Then, guess what? Often after you have received it from someone else (secondary data) or you collect it yourself (primary data), it is not in the best shape– we have to clean it. </a:t>
            </a:r>
          </a:p>
          <a:p>
            <a:pPr>
              <a:spcBef>
                <a:spcPts val="0"/>
              </a:spcBef>
              <a:defRPr/>
            </a:pPr>
            <a:endParaRPr lang="en-US" dirty="0"/>
          </a:p>
          <a:p>
            <a:pPr marL="0" marR="0">
              <a:lnSpc>
                <a:spcPct val="120000"/>
              </a:lnSpc>
              <a:spcBef>
                <a:spcPts val="600"/>
              </a:spcBef>
              <a:spcAft>
                <a:spcPts val="600"/>
              </a:spcAft>
            </a:pPr>
            <a:r>
              <a:rPr lang="en-US" dirty="0"/>
              <a:t>Cleaning your data can take a lot of time, but it is well worth the effort. Every heard the expression “Garbage in, garbage out!” That’s what happens when you do not clean the data. </a:t>
            </a: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When  you access this data, you notice patient addresses are in multiple fields and different formats. In the name column, some have the first, middle, and last, and some have just the first, middle initial, and last name. Some of the birthdates </a:t>
            </a:r>
            <a:r>
              <a:rPr lang="en-US" sz="1800" strike="sngStrike"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are not in</a:t>
            </a: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 in the same format. Some have the format “mm/dd/yy” and some “month day, year.” This makes analysis very difficult. Computers cannot analyze data when formats do not match up! </a:t>
            </a:r>
          </a:p>
          <a:p>
            <a:pPr>
              <a:spcBef>
                <a:spcPts val="0"/>
              </a:spcBef>
              <a:defRPr/>
            </a:pPr>
            <a:endParaRPr lang="en-US" dirty="0"/>
          </a:p>
          <a:p>
            <a:pPr>
              <a:spcBef>
                <a:spcPts val="0"/>
              </a:spcBef>
              <a:defRPr/>
            </a:pPr>
            <a:r>
              <a:rPr lang="en-US" dirty="0"/>
              <a:t>You also have to figure out ways to manage all this data you are collecting, proper storage, etc.</a:t>
            </a:r>
          </a:p>
          <a:p>
            <a:pPr>
              <a:spcBef>
                <a:spcPts val="0"/>
              </a:spcBef>
              <a:defRPr/>
            </a:pPr>
            <a:endParaRPr lang="en-US" dirty="0"/>
          </a:p>
          <a:p>
            <a:pPr>
              <a:spcBef>
                <a:spcPts val="0"/>
              </a:spcBef>
              <a:defRPr/>
            </a:pPr>
            <a:r>
              <a:rPr lang="en-US" dirty="0"/>
              <a:t>Before we move, let’s see what experience you have with some types of data management software.</a:t>
            </a:r>
          </a:p>
          <a:p>
            <a:pPr>
              <a:spcBef>
                <a:spcPts val="0"/>
              </a:spcBef>
              <a:defRPr/>
            </a:pPr>
            <a:endParaRPr lang="en-US" dirty="0"/>
          </a:p>
          <a:p>
            <a:pPr>
              <a:spcBef>
                <a:spcPts val="0"/>
              </a:spcBef>
              <a:defRPr/>
            </a:pPr>
            <a:r>
              <a:rPr lang="en-US" b="1" dirty="0"/>
              <a:t>POLL: </a:t>
            </a:r>
            <a:r>
              <a:rPr lang="en-US" dirty="0"/>
              <a:t>Select the software programs you have experience with using for data management.</a:t>
            </a:r>
          </a:p>
          <a:p>
            <a:pPr marL="228600" indent="-228600">
              <a:spcBef>
                <a:spcPts val="0"/>
              </a:spcBef>
              <a:buAutoNum type="arabicPeriod"/>
              <a:defRPr/>
            </a:pPr>
            <a:r>
              <a:rPr lang="en-US" dirty="0"/>
              <a:t>Excel</a:t>
            </a:r>
          </a:p>
          <a:p>
            <a:pPr marL="228600" indent="-228600">
              <a:spcBef>
                <a:spcPts val="0"/>
              </a:spcBef>
              <a:buAutoNum type="arabicPeriod"/>
              <a:defRPr/>
            </a:pPr>
            <a:r>
              <a:rPr lang="en-US" dirty="0"/>
              <a:t>Access</a:t>
            </a:r>
          </a:p>
          <a:p>
            <a:pPr marL="228600" indent="-228600">
              <a:spcBef>
                <a:spcPts val="0"/>
              </a:spcBef>
              <a:buAutoNum type="arabicPeriod"/>
              <a:defRPr/>
            </a:pPr>
            <a:r>
              <a:rPr lang="en-US" dirty="0"/>
              <a:t>SPSS</a:t>
            </a:r>
          </a:p>
          <a:p>
            <a:pPr marL="228600" indent="-228600">
              <a:spcBef>
                <a:spcPts val="0"/>
              </a:spcBef>
              <a:buAutoNum type="arabicPeriod"/>
              <a:defRPr/>
            </a:pPr>
            <a:r>
              <a:rPr lang="en-US" dirty="0"/>
              <a:t>SAS</a:t>
            </a:r>
          </a:p>
          <a:p>
            <a:pPr marL="228600" indent="-228600">
              <a:spcBef>
                <a:spcPts val="0"/>
              </a:spcBef>
              <a:buAutoNum type="arabicPeriod"/>
              <a:defRPr/>
            </a:pPr>
            <a:r>
              <a:rPr lang="en-US" dirty="0"/>
              <a:t>I do not have experience using any of these to manage data.</a:t>
            </a:r>
          </a:p>
        </p:txBody>
      </p:sp>
    </p:spTree>
    <p:extLst>
      <p:ext uri="{BB962C8B-B14F-4D97-AF65-F5344CB8AC3E}">
        <p14:creationId xmlns:p14="http://schemas.microsoft.com/office/powerpoint/2010/main" val="3843599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13</a:t>
            </a:fld>
            <a:endParaRPr lang="en-US" dirty="0"/>
          </a:p>
        </p:txBody>
      </p:sp>
    </p:spTree>
    <p:extLst>
      <p:ext uri="{BB962C8B-B14F-4D97-AF65-F5344CB8AC3E}">
        <p14:creationId xmlns:p14="http://schemas.microsoft.com/office/powerpoint/2010/main" val="1784935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learn more about which sociodemographic variables are meaningful to understand any given situation, a good researcher will do the following:</a:t>
            </a:r>
          </a:p>
          <a:p>
            <a:endParaRPr lang="en-US" dirty="0"/>
          </a:p>
          <a:p>
            <a:pPr marL="171450" indent="-171450">
              <a:buFont typeface="Arial" panose="020B0604020202020204" pitchFamily="34" charset="0"/>
              <a:buChar char="•"/>
            </a:pPr>
            <a:r>
              <a:rPr lang="en-US" dirty="0"/>
              <a:t>Determine an appropriate and feasible scope. Will the extra effort required to accurately gather more nuanced data actually help you to answer your key questions? Make sure the categories and sub-categories you use align with what you want to explain or understand.</a:t>
            </a:r>
          </a:p>
          <a:p>
            <a:pPr marL="171450" indent="-171450">
              <a:buFont typeface="Arial" panose="020B0604020202020204" pitchFamily="34" charset="0"/>
              <a:buChar char="•"/>
            </a:pPr>
            <a:r>
              <a:rPr lang="en-US" dirty="0"/>
              <a:t>Make sure people feel safe! We acknowledge the difficult political climate in which people may feel unsafe to disclose information about their ethnic origins, immigration status, and related topics. In addition, this fear among certain groups about disclosing their information is related to their fear of accessing services they need, which contributes to even greater disparities and worse health outcomes among these groups.</a:t>
            </a:r>
          </a:p>
          <a:p>
            <a:pPr marL="171450" indent="-171450">
              <a:buFont typeface="Arial" panose="020B0604020202020204" pitchFamily="34" charset="0"/>
              <a:buChar char="•"/>
            </a:pPr>
            <a:r>
              <a:rPr lang="en-US" dirty="0"/>
              <a:t>Consider historical context and intersectionality, which refers to the interaction of multiple identities. (For example, it may not be enough to understand the experience of being a woman without further considering how womanhood is experienced differently by race, ethnicity, nativity, class, sexual orientation, or other identities.) We accomplish this, in part, by using culturally relevant methods and doing our background research. Minnesota Compass is one source of background information you can use to get a better sense of a community before you dive in to your new research project.</a:t>
            </a:r>
          </a:p>
          <a:p>
            <a:pPr marL="171450" indent="-171450">
              <a:buFont typeface="Arial" panose="020B0604020202020204" pitchFamily="34" charset="0"/>
              <a:buChar char="•"/>
            </a:pPr>
            <a:r>
              <a:rPr lang="en-US" dirty="0"/>
              <a:t>Use both qualitative and quantitative data and seek out information from multiple sources when trying to unpack complex social issues. One source of data rarely tells us enough about an individual or group experience to make major decisions. This includes incorporating the perspectives of those who are directly affected by the issue, as they are the experts about their own circumstances and experiences.</a:t>
            </a:r>
          </a:p>
          <a:p>
            <a:pPr marL="171450" indent="-171450">
              <a:buFont typeface="Arial" panose="020B0604020202020204" pitchFamily="34" charset="0"/>
              <a:buChar char="•"/>
            </a:pPr>
            <a:r>
              <a:rPr lang="en-US" dirty="0"/>
              <a:t>Similarly, involve community members in interpreting data. Determine how to disaggregate by getting input from people who are directly affected by the issue. Involving community members in interpreting data, making meaning, and generating recommendations are critical steps to getting disaggregation right.</a:t>
            </a:r>
          </a:p>
          <a:p>
            <a:endParaRPr lang="en-US" dirty="0"/>
          </a:p>
        </p:txBody>
      </p:sp>
      <p:sp>
        <p:nvSpPr>
          <p:cNvPr id="4" name="Slide Number Placeholder 3"/>
          <p:cNvSpPr>
            <a:spLocks noGrp="1"/>
          </p:cNvSpPr>
          <p:nvPr>
            <p:ph type="sldNum" sz="quarter" idx="5"/>
          </p:nvPr>
        </p:nvSpPr>
        <p:spPr/>
        <p:txBody>
          <a:bodyPr/>
          <a:lstStyle/>
          <a:p>
            <a:fld id="{8678C353-B7D9-432F-BD77-2D12329A0361}" type="slidenum">
              <a:rPr lang="en-US" smtClean="0"/>
              <a:t>14</a:t>
            </a:fld>
            <a:endParaRPr lang="en-US" dirty="0"/>
          </a:p>
        </p:txBody>
      </p:sp>
    </p:spTree>
    <p:extLst>
      <p:ext uri="{BB962C8B-B14F-4D97-AF65-F5344CB8AC3E}">
        <p14:creationId xmlns:p14="http://schemas.microsoft.com/office/powerpoint/2010/main" val="3885266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885B100-0AE6-4E84-981E-A6603E4187F9}" type="slidenum">
              <a:rPr lang="en-US" altLang="en-US" smtClean="0">
                <a:latin typeface="Arial" charset="0"/>
              </a:rPr>
              <a:pPr eaLnBrk="1" hangingPunct="1">
                <a:spcBef>
                  <a:spcPct val="0"/>
                </a:spcBef>
              </a:pPr>
              <a:t>16</a:t>
            </a:fld>
            <a:endParaRPr lang="en-US" altLang="en-US" dirty="0">
              <a:latin typeface="Arial" charset="0"/>
            </a:endParaRPr>
          </a:p>
        </p:txBody>
      </p:sp>
      <p:sp>
        <p:nvSpPr>
          <p:cNvPr id="61443" name="Rectangle 2"/>
          <p:cNvSpPr>
            <a:spLocks noGrp="1" noRot="1" noChangeAspect="1" noChangeArrowheads="1" noTextEdit="1"/>
          </p:cNvSpPr>
          <p:nvPr>
            <p:ph type="sldImg"/>
          </p:nvPr>
        </p:nvSpPr>
        <p:spPr bwMode="auto">
          <a:xfrm>
            <a:off x="1787525" y="720725"/>
            <a:ext cx="3025775" cy="2270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xfrm>
            <a:off x="317500" y="3148013"/>
            <a:ext cx="6759575" cy="43195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lnSpc>
                <a:spcPct val="120000"/>
              </a:lnSpc>
              <a:spcBef>
                <a:spcPts val="0"/>
              </a:spcBef>
              <a:defRPr/>
            </a:pP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Microsoft Stock Photo</a:t>
            </a:r>
          </a:p>
          <a:p>
            <a:pPr>
              <a:lnSpc>
                <a:spcPct val="120000"/>
              </a:lnSpc>
              <a:spcBef>
                <a:spcPts val="0"/>
              </a:spcBef>
              <a:defRPr/>
            </a:pPr>
            <a:endPar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20000"/>
              </a:lnSpc>
              <a:spcBef>
                <a:spcPts val="0"/>
              </a:spcBef>
              <a:defRPr/>
            </a:pP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Data are facts used as a basis for reasoning, discussion, or calculation. </a:t>
            </a:r>
          </a:p>
          <a:p>
            <a:pPr>
              <a:lnSpc>
                <a:spcPct val="120000"/>
              </a:lnSpc>
              <a:spcBef>
                <a:spcPts val="0"/>
              </a:spcBef>
              <a:defRPr/>
            </a:pP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Raw data is the base level of information gathered before applying any analysis or interpretation. </a:t>
            </a:r>
          </a:p>
          <a:p>
            <a:pPr>
              <a:lnSpc>
                <a:spcPct val="120000"/>
              </a:lnSpc>
              <a:spcBef>
                <a:spcPts val="0"/>
              </a:spcBef>
              <a:defRPr/>
            </a:pP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With the right skills, raw data can be analyzed and interpreted to help make the information meaningful. </a:t>
            </a:r>
          </a:p>
          <a:p>
            <a:pPr>
              <a:lnSpc>
                <a:spcPct val="120000"/>
              </a:lnSpc>
              <a:spcBef>
                <a:spcPts val="0"/>
              </a:spcBef>
              <a:defRPr/>
            </a:pP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The analysis and interpretation  then become</a:t>
            </a:r>
            <a:r>
              <a:rPr lang="en-US" sz="1800" b="1" strike="sngStrike"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s</a:t>
            </a: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 information that can be used to make better-informed decisions about public or behavioral health issues that are useful to the communities you serve.</a:t>
            </a:r>
          </a:p>
          <a:p>
            <a:pPr>
              <a:lnSpc>
                <a:spcPct val="120000"/>
              </a:lnSpc>
              <a:spcBef>
                <a:spcPts val="0"/>
              </a:spcBef>
              <a:defRPr/>
            </a:pPr>
            <a:endPar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20000"/>
              </a:lnSpc>
              <a:spcBef>
                <a:spcPts val="0"/>
              </a:spcBef>
              <a:defRPr/>
            </a:pP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Survey questions-how are the responses broken down– are they broken into enough categories to make comparisons later?</a:t>
            </a:r>
          </a:p>
          <a:p>
            <a:pPr>
              <a:lnSpc>
                <a:spcPct val="120000"/>
              </a:lnSpc>
              <a:spcBef>
                <a:spcPts val="0"/>
              </a:spcBef>
              <a:defRPr/>
            </a:pPr>
            <a:endParaRPr lang="en-US" sz="1800" b="1" dirty="0">
              <a:solidFill>
                <a:srgbClr val="595959"/>
              </a:solidFill>
              <a:effectLst/>
              <a:latin typeface="Arial" panose="020B0604020202020204" pitchFamily="34" charset="0"/>
              <a:cs typeface="Times New Roman" panose="02020603050405020304" pitchFamily="18" charset="0"/>
            </a:endParaRPr>
          </a:p>
          <a:p>
            <a:pPr>
              <a:lnSpc>
                <a:spcPct val="120000"/>
              </a:lnSpc>
              <a:spcBef>
                <a:spcPts val="0"/>
              </a:spcBef>
              <a:defRPr/>
            </a:pPr>
            <a:r>
              <a:rPr lang="en-US" sz="1200" dirty="0"/>
              <a:t>Example--Who is not appearing as robustly in early data collection (for example, young LGBTQ+ people experiencing housing instability)? Who is not being heard?</a:t>
            </a:r>
            <a:endParaRPr lang="en-US" sz="1000" dirty="0"/>
          </a:p>
        </p:txBody>
      </p:sp>
    </p:spTree>
    <p:extLst>
      <p:ext uri="{BB962C8B-B14F-4D97-AF65-F5344CB8AC3E}">
        <p14:creationId xmlns:p14="http://schemas.microsoft.com/office/powerpoint/2010/main" val="2115071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609725" y="720725"/>
            <a:ext cx="3778250" cy="2833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xfrm>
            <a:off x="238125" y="3778250"/>
            <a:ext cx="6723063" cy="4319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altLang="en-US" sz="1200" dirty="0"/>
              <a:t>Now, I’d like to spend a little more time discussing types of data and how they are especially relevant to you as a prevention professional.</a:t>
            </a:r>
          </a:p>
          <a:p>
            <a:pPr>
              <a:spcBef>
                <a:spcPts val="0"/>
              </a:spcBef>
            </a:pPr>
            <a:endParaRPr lang="en-US" altLang="en-US" sz="1200" dirty="0"/>
          </a:p>
          <a:p>
            <a:pPr>
              <a:spcBef>
                <a:spcPts val="0"/>
              </a:spcBef>
            </a:pPr>
            <a:r>
              <a:rPr lang="en-US" altLang="en-US" sz="1200" dirty="0"/>
              <a:t>Go over the chart– </a:t>
            </a:r>
          </a:p>
          <a:p>
            <a:pPr>
              <a:spcBef>
                <a:spcPts val="0"/>
              </a:spcBef>
            </a:pPr>
            <a:endParaRPr lang="en-US" altLang="en-US" sz="1200" dirty="0"/>
          </a:p>
          <a:p>
            <a:pPr>
              <a:spcBef>
                <a:spcPts val="0"/>
              </a:spcBef>
            </a:pPr>
            <a:r>
              <a:rPr lang="en-US" altLang="en-US" sz="1200" dirty="0"/>
              <a:t>Chat: Why would you want to use both qualitative and quantitative to improve equity?</a:t>
            </a:r>
          </a:p>
          <a:p>
            <a:pPr>
              <a:spcBef>
                <a:spcPts val="0"/>
              </a:spcBef>
            </a:pPr>
            <a:endParaRPr lang="en-US" altLang="en-US" sz="1200" dirty="0"/>
          </a:p>
          <a:p>
            <a:pPr>
              <a:spcBef>
                <a:spcPts val="0"/>
              </a:spcBef>
            </a:pPr>
            <a:endParaRPr lang="en-US" altLang="en-US" sz="1200" dirty="0"/>
          </a:p>
          <a:p>
            <a:pPr>
              <a:spcBef>
                <a:spcPts val="0"/>
              </a:spcBef>
            </a:pPr>
            <a:endParaRPr lang="en-US" altLang="en-US" sz="1200" dirty="0"/>
          </a:p>
          <a:p>
            <a:pPr>
              <a:spcBef>
                <a:spcPts val="0"/>
              </a:spcBef>
            </a:pP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quantitative, qualitative, or mixed methods</a:t>
            </a:r>
          </a:p>
          <a:p>
            <a:pPr>
              <a:spcBef>
                <a:spcPts val="0"/>
              </a:spcBef>
            </a:pPr>
            <a:endParaRPr lang="en-US" altLang="en-US" sz="1800" b="1" dirty="0">
              <a:solidFill>
                <a:srgbClr val="595959"/>
              </a:solidFill>
              <a:effectLst/>
              <a:latin typeface="Arial" panose="020B0604020202020204" pitchFamily="34" charset="0"/>
              <a:cs typeface="Times New Roman" panose="02020603050405020304" pitchFamily="18" charset="0"/>
            </a:endParaRPr>
          </a:p>
          <a:p>
            <a:pPr marL="742950" marR="0" lvl="1" indent="-285750">
              <a:lnSpc>
                <a:spcPct val="115000"/>
              </a:lnSpc>
              <a:spcBef>
                <a:spcPts val="0"/>
              </a:spcBef>
              <a:spcAft>
                <a:spcPts val="1000"/>
              </a:spcAft>
              <a:buFont typeface="Symbol" panose="05050102010706020507" pitchFamily="18" charset="2"/>
              <a:buChar char=""/>
            </a:pPr>
            <a:r>
              <a:rPr lang="en-US" sz="12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Quantitative Tips.</a:t>
            </a:r>
            <a:r>
              <a:rPr lang="en-US" sz="12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 When an article uses quantitative methods, you will see some of the following key words or clues: </a:t>
            </a:r>
            <a:r>
              <a:rPr lang="en-US" sz="1200" i="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statistical significance, hypothesis, survey, control, larger number of participants</a:t>
            </a:r>
            <a:r>
              <a:rPr lang="en-US" sz="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a:t>
            </a:r>
          </a:p>
          <a:p>
            <a:pPr marL="742950" marR="0" lvl="1" indent="-285750">
              <a:lnSpc>
                <a:spcPct val="115000"/>
              </a:lnSpc>
              <a:spcBef>
                <a:spcPts val="0"/>
              </a:spcBef>
              <a:spcAft>
                <a:spcPts val="1000"/>
              </a:spcAft>
              <a:buFont typeface="Symbol" panose="05050102010706020507" pitchFamily="18" charset="2"/>
              <a:buChar char=""/>
            </a:pPr>
            <a:r>
              <a:rPr lang="en-US" sz="12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Qualitative</a:t>
            </a:r>
            <a:r>
              <a:rPr lang="en-US" sz="12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 </a:t>
            </a:r>
            <a:r>
              <a:rPr lang="en-US" sz="12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Tips</a:t>
            </a:r>
            <a:r>
              <a:rPr lang="en-US" sz="12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 When an article uses qualitative methods, you will see some of the following key words or clues: </a:t>
            </a:r>
            <a:r>
              <a:rPr lang="en-US" sz="1200" i="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explore, interviews, focus groups, grounded theory, smaller number of participants</a:t>
            </a:r>
            <a:r>
              <a:rPr lang="en-US" sz="12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a:t>
            </a:r>
          </a:p>
          <a:p>
            <a:pPr marL="742950" marR="0" lvl="1" indent="-285750">
              <a:lnSpc>
                <a:spcPct val="115000"/>
              </a:lnSpc>
              <a:spcBef>
                <a:spcPts val="0"/>
              </a:spcBef>
              <a:spcAft>
                <a:spcPts val="1000"/>
              </a:spcAft>
              <a:buFont typeface="Symbol" panose="05050102010706020507" pitchFamily="18" charset="2"/>
              <a:buChar char=""/>
            </a:pPr>
            <a:r>
              <a:rPr lang="en-US" sz="12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Mixed Methods Tips.</a:t>
            </a:r>
            <a:r>
              <a:rPr lang="en-US" sz="12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 Often in the social sciences and public health world, researchers employ more than one method for a well-rounded study. Social scientists, public health practitioners, and educators typically view research not as quantitative or qualitative, but on a continuum from one to the other. Some studies lean more toward quantitative, some more toward qualitative. There are compelling arguments for the view that </a:t>
            </a:r>
            <a:r>
              <a:rPr lang="en-US" sz="12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mixed methods</a:t>
            </a:r>
            <a:r>
              <a:rPr lang="en-US" sz="12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 (i.e., the integration of both quantitative and qualitative data and analytical techniques) are essential for solving complex problems that involve policy, vulnerable groups, and research methods that are tailored and culturally appropriate. You may see these tips or clues: </a:t>
            </a:r>
            <a:r>
              <a:rPr lang="en-US" sz="1200" i="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data triangulation, mixed method, mixed methodology, multimethod, integrating methods, qualitative</a:t>
            </a:r>
            <a:r>
              <a:rPr lang="en-US" sz="1200" i="1" u="sng" dirty="0">
                <a:solidFill>
                  <a:srgbClr val="008080"/>
                </a:solidFill>
                <a:effectLst/>
                <a:latin typeface="Arial" panose="020B0604020202020204" pitchFamily="34" charset="0"/>
                <a:ea typeface="Arial" panose="020B0604020202020204" pitchFamily="34" charset="0"/>
                <a:cs typeface="Times New Roman" panose="02020603050405020304" pitchFamily="18" charset="0"/>
              </a:rPr>
              <a:t>,</a:t>
            </a:r>
            <a:r>
              <a:rPr lang="en-US" sz="1200" i="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 and quantitative</a:t>
            </a:r>
            <a:r>
              <a:rPr lang="en-US" sz="12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a:t>
            </a:r>
          </a:p>
          <a:p>
            <a:pPr marL="742950" marR="0" lvl="1" indent="-285750">
              <a:lnSpc>
                <a:spcPct val="115000"/>
              </a:lnSpc>
              <a:spcBef>
                <a:spcPts val="0"/>
              </a:spcBef>
              <a:spcAft>
                <a:spcPts val="1000"/>
              </a:spcAft>
              <a:buFont typeface="Symbol" panose="05050102010706020507" pitchFamily="18" charset="2"/>
              <a:buChar char=""/>
            </a:pPr>
            <a:endParaRPr lang="en-US" sz="12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dirty="0">
                <a:solidFill>
                  <a:srgbClr val="595959"/>
                </a:solidFill>
                <a:effectLst/>
                <a:latin typeface="Arial" panose="020B0604020202020204" pitchFamily="34" charset="0"/>
                <a:ea typeface="Arial" panose="020B0604020202020204" pitchFamily="34" charset="0"/>
                <a:cs typeface="Arial" panose="020B0604020202020204" pitchFamily="34" charset="0"/>
              </a:rPr>
              <a:t>Gomez, A. (2014). New developments in mixed methods with vulnerable groups. </a:t>
            </a:r>
            <a:r>
              <a:rPr lang="en-US" sz="1000" i="1" dirty="0">
                <a:solidFill>
                  <a:srgbClr val="595959"/>
                </a:solidFill>
                <a:effectLst/>
                <a:latin typeface="Arial" panose="020B0604020202020204" pitchFamily="34" charset="0"/>
                <a:ea typeface="Arial" panose="020B0604020202020204" pitchFamily="34" charset="0"/>
                <a:cs typeface="Arial" panose="020B0604020202020204" pitchFamily="34" charset="0"/>
              </a:rPr>
              <a:t>Journal of Mixed Methods Research, 8</a:t>
            </a:r>
            <a:r>
              <a:rPr lang="en-US" sz="1000" dirty="0">
                <a:solidFill>
                  <a:srgbClr val="595959"/>
                </a:solidFill>
                <a:effectLst/>
                <a:latin typeface="Arial" panose="020B0604020202020204" pitchFamily="34" charset="0"/>
                <a:ea typeface="Arial" panose="020B0604020202020204" pitchFamily="34" charset="0"/>
                <a:cs typeface="Arial" panose="020B0604020202020204" pitchFamily="34" charset="0"/>
              </a:rPr>
              <a:t>(3), 317-320.</a:t>
            </a:r>
            <a:endParaRPr lang="en-US" sz="10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dirty="0">
                <a:solidFill>
                  <a:srgbClr val="595959"/>
                </a:solidFill>
                <a:effectLst/>
                <a:latin typeface="Arial" panose="020B0604020202020204" pitchFamily="34" charset="0"/>
                <a:ea typeface="Arial" panose="020B0604020202020204" pitchFamily="34" charset="0"/>
                <a:cs typeface="Arial" panose="020B0604020202020204" pitchFamily="34" charset="0"/>
              </a:rPr>
              <a:t> </a:t>
            </a:r>
            <a:endParaRPr lang="en-US" sz="10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600"/>
              </a:spcBef>
              <a:spcAft>
                <a:spcPts val="600"/>
              </a:spcAft>
            </a:pPr>
            <a:r>
              <a:rPr lang="en-US" sz="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 </a:t>
            </a:r>
            <a:endParaRPr lang="en-US" altLang="en-US" sz="1200"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3A75A1B-5C42-45DA-84E9-3BD9CEB1EE3E}" type="slidenum">
              <a:rPr lang="en-US" altLang="en-US" smtClean="0">
                <a:latin typeface="Arial" charset="0"/>
              </a:rPr>
              <a:pPr eaLnBrk="1" hangingPunct="1">
                <a:spcBef>
                  <a:spcPct val="0"/>
                </a:spcBef>
              </a:pPr>
              <a:t>18</a:t>
            </a:fld>
            <a:endParaRPr lang="en-US" altLang="en-US" dirty="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BE1DBE3-0BEF-4383-BA30-BFBDDCB42765}" type="slidenum">
              <a:rPr lang="en-US" altLang="en-US" smtClean="0">
                <a:latin typeface="Arial" charset="0"/>
              </a:rPr>
              <a:pPr eaLnBrk="1" hangingPunct="1">
                <a:spcBef>
                  <a:spcPct val="0"/>
                </a:spcBef>
              </a:pPr>
              <a:t>19</a:t>
            </a:fld>
            <a:endParaRPr lang="en-US" altLang="en-US" dirty="0">
              <a:latin typeface="Arial"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pPr marL="0" marR="0" indent="0" algn="l" defTabSz="914400" rtl="0" eaLnBrk="0" fontAlgn="base" latinLnBrk="0" hangingPunct="0">
              <a:lnSpc>
                <a:spcPct val="100000"/>
              </a:lnSpc>
              <a:spcBef>
                <a:spcPts val="0"/>
              </a:spcBef>
              <a:spcAft>
                <a:spcPct val="0"/>
              </a:spcAft>
              <a:buClrTx/>
              <a:buSzTx/>
              <a:buFontTx/>
              <a:buNone/>
              <a:tabLst/>
              <a:defRPr/>
            </a:pPr>
            <a:endParaRPr lang="en-US" dirty="0"/>
          </a:p>
          <a:p>
            <a:pPr marL="0" marR="0">
              <a:lnSpc>
                <a:spcPct val="120000"/>
              </a:lnSpc>
              <a:spcBef>
                <a:spcPts val="600"/>
              </a:spcBef>
              <a:spcAft>
                <a:spcPts val="600"/>
              </a:spcAft>
            </a:pP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a:t>
            </a: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Focus Groups</a:t>
            </a:r>
          </a:p>
          <a:p>
            <a:pPr marL="0" marR="0">
              <a:lnSpc>
                <a:spcPct val="120000"/>
              </a:lnSpc>
              <a:spcBef>
                <a:spcPts val="600"/>
              </a:spcBef>
              <a:spcAft>
                <a:spcPts val="600"/>
              </a:spcAft>
            </a:pP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In a focus group, you engage members on a specific discussion or topic. Focus groups are qualitative in nature and strategically designed with the intent of encouraging members to speak openly. You use a discussion guide to obtain detailed information from participants. It is helpful to work with a trained facilitator and evaluator to effectively conduct the focus group and analyze the data. You can also use an external evaluator (outside your organization) to help elicit full and honest responses from participants.</a:t>
            </a:r>
          </a:p>
          <a:p>
            <a:pPr marL="0" marR="0">
              <a:lnSpc>
                <a:spcPct val="120000"/>
              </a:lnSpc>
              <a:spcBef>
                <a:spcPts val="600"/>
              </a:spcBef>
              <a:spcAft>
                <a:spcPts val="600"/>
              </a:spcAft>
            </a:pP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a:t>
            </a: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Key Informant Interviews</a:t>
            </a:r>
          </a:p>
          <a:p>
            <a:pPr marL="0" marR="0">
              <a:lnSpc>
                <a:spcPct val="120000"/>
              </a:lnSpc>
              <a:spcBef>
                <a:spcPts val="600"/>
              </a:spcBef>
              <a:spcAft>
                <a:spcPts val="600"/>
              </a:spcAft>
            </a:pP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Interviews, also a qualitative method, can be thought of as a conversation with a purpose. If you need more information in your community about the perceptions of key informants (community experts), this is a great way to collect data. The researcher works one on one with the key informant or expert to garner in-depth information on a particular topic.</a:t>
            </a:r>
          </a:p>
          <a:p>
            <a:pPr marL="0" marR="0">
              <a:lnSpc>
                <a:spcPct val="120000"/>
              </a:lnSpc>
              <a:spcBef>
                <a:spcPts val="600"/>
              </a:spcBef>
              <a:spcAft>
                <a:spcPts val="600"/>
              </a:spcAft>
            </a:pP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a:t>
            </a: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Observation</a:t>
            </a:r>
          </a:p>
          <a:p>
            <a:pPr marL="0" marR="0">
              <a:lnSpc>
                <a:spcPct val="120000"/>
              </a:lnSpc>
              <a:spcBef>
                <a:spcPts val="600"/>
              </a:spcBef>
              <a:spcAft>
                <a:spcPts val="600"/>
              </a:spcAft>
            </a:pP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During observation, you watch or participate in the activities of people, places, or conditions where they exist. Observation is also qualitative in nature.</a:t>
            </a:r>
          </a:p>
          <a:p>
            <a:pPr marL="0" marR="0">
              <a:lnSpc>
                <a:spcPct val="120000"/>
              </a:lnSpc>
              <a:spcBef>
                <a:spcPts val="600"/>
              </a:spcBef>
              <a:spcAft>
                <a:spcPts val="600"/>
              </a:spcAft>
            </a:pP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a:t>
            </a: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Surveys</a:t>
            </a:r>
          </a:p>
          <a:p>
            <a:pPr marL="0" marR="0">
              <a:lnSpc>
                <a:spcPct val="120000"/>
              </a:lnSpc>
              <a:spcBef>
                <a:spcPts val="600"/>
              </a:spcBef>
              <a:spcAft>
                <a:spcPts val="600"/>
              </a:spcAft>
            </a:pP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A survey is typically a questionnaire that asks about a community’s needs. You analyze the results and then use the data to guide further action on a problem. You collect mostly quantitative data on a survey, but you can include a few open-ended responses to collect qualitative data.</a:t>
            </a:r>
          </a:p>
          <a:p>
            <a:pPr marL="0" marR="0">
              <a:lnSpc>
                <a:spcPct val="120000"/>
              </a:lnSpc>
              <a:spcBef>
                <a:spcPts val="600"/>
              </a:spcBef>
              <a:spcAft>
                <a:spcPts val="600"/>
              </a:spcAft>
            </a:pP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a:t>
            </a: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Service Records</a:t>
            </a:r>
          </a:p>
          <a:p>
            <a:pPr marL="0" marR="0">
              <a:lnSpc>
                <a:spcPct val="120000"/>
              </a:lnSpc>
              <a:spcBef>
                <a:spcPts val="600"/>
              </a:spcBef>
              <a:spcAft>
                <a:spcPts val="600"/>
              </a:spcAft>
            </a:pP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You can also collect data on access to services, depending on the problem you are exploring. For example, if you are starting a new syringe exchange program, you will want to collect data on who (demographics such as race, age, gender, education level, etc.) is accessing the program, where, when, and how often. This method is mostly quantitative in nature.</a:t>
            </a:r>
          </a:p>
          <a:p>
            <a:pPr marL="0" marR="0">
              <a:spcBef>
                <a:spcPts val="600"/>
              </a:spcBef>
              <a:spcAft>
                <a:spcPts val="600"/>
              </a:spcAft>
            </a:pP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 </a:t>
            </a:r>
          </a:p>
          <a:p>
            <a:pPr marL="0" marR="0">
              <a:spcBef>
                <a:spcPts val="600"/>
              </a:spcBef>
              <a:spcAft>
                <a:spcPts val="600"/>
              </a:spcAft>
            </a:pPr>
            <a:r>
              <a:rPr lang="en-US" sz="1800" dirty="0">
                <a:solidFill>
                  <a:srgbClr val="595959"/>
                </a:solidFill>
                <a:effectLst/>
                <a:latin typeface="Arial" panose="020B0604020202020204" pitchFamily="34" charset="0"/>
                <a:cs typeface="Times New Roman" panose="02020603050405020304" pitchFamily="18" charset="0"/>
              </a:rPr>
              <a:t>Thick vs. Thin Descriptions</a:t>
            </a:r>
          </a:p>
          <a:p>
            <a:pPr marL="0" marR="0">
              <a:spcBef>
                <a:spcPts val="600"/>
              </a:spcBef>
              <a:spcAft>
                <a:spcPts val="600"/>
              </a:spcAft>
            </a:pPr>
            <a:r>
              <a:rPr lang="en-US" b="1" i="0" dirty="0">
                <a:solidFill>
                  <a:srgbClr val="3A3A3A"/>
                </a:solidFill>
                <a:effectLst/>
                <a:latin typeface="Arial" panose="020B0604020202020204" pitchFamily="34" charset="0"/>
              </a:rPr>
              <a:t>Thick description is a social sciences qualitative research technique that gives detailed descriptions </a:t>
            </a:r>
            <a:r>
              <a:rPr lang="en-US" b="1" i="1" dirty="0">
                <a:solidFill>
                  <a:srgbClr val="3A3A3A"/>
                </a:solidFill>
                <a:effectLst/>
                <a:latin typeface="Arial" panose="020B0604020202020204" pitchFamily="34" charset="0"/>
              </a:rPr>
              <a:t>and</a:t>
            </a:r>
            <a:r>
              <a:rPr lang="en-US" b="0" i="0" dirty="0">
                <a:solidFill>
                  <a:srgbClr val="3A3A3A"/>
                </a:solidFill>
                <a:effectLst/>
                <a:latin typeface="Arial" panose="020B0604020202020204" pitchFamily="34" charset="0"/>
              </a:rPr>
              <a:t> </a:t>
            </a:r>
            <a:r>
              <a:rPr lang="en-US" b="1" i="1" dirty="0">
                <a:solidFill>
                  <a:srgbClr val="3A3A3A"/>
                </a:solidFill>
                <a:effectLst/>
                <a:latin typeface="Arial" panose="020B0604020202020204" pitchFamily="34" charset="0"/>
              </a:rPr>
              <a:t>interpretations</a:t>
            </a:r>
            <a:r>
              <a:rPr lang="en-US" b="1" i="0" dirty="0">
                <a:solidFill>
                  <a:srgbClr val="3A3A3A"/>
                </a:solidFill>
                <a:effectLst/>
                <a:latin typeface="Arial" panose="020B0604020202020204" pitchFamily="34" charset="0"/>
              </a:rPr>
              <a:t> of situations observed by a researcher.</a:t>
            </a:r>
            <a:r>
              <a:rPr lang="en-US" sz="1800" b="1" i="0" dirty="0">
                <a:solidFill>
                  <a:srgbClr val="595959"/>
                </a:solidFill>
                <a:effectLst/>
                <a:latin typeface="Arial" panose="020B0604020202020204" pitchFamily="34" charset="0"/>
                <a:cs typeface="Times New Roman" panose="02020603050405020304" pitchFamily="18" charset="0"/>
              </a:rPr>
              <a:t> </a:t>
            </a:r>
            <a:r>
              <a:rPr lang="en-US" b="0" i="0" dirty="0">
                <a:solidFill>
                  <a:srgbClr val="3A3A3A"/>
                </a:solidFill>
                <a:effectLst/>
                <a:latin typeface="Arial" panose="020B0604020202020204" pitchFamily="34" charset="0"/>
              </a:rPr>
              <a:t>Thick description involves writing detailed narratives or ‘vignettes’ explaining situations and their background ‘context’.</a:t>
            </a:r>
            <a:r>
              <a:rPr lang="en-US" sz="1800" b="0" i="0" dirty="0">
                <a:solidFill>
                  <a:srgbClr val="595959"/>
                </a:solidFill>
                <a:effectLst/>
                <a:latin typeface="Arial" panose="020B0604020202020204" pitchFamily="34" charset="0"/>
                <a:cs typeface="Times New Roman" panose="02020603050405020304" pitchFamily="18" charset="0"/>
              </a:rPr>
              <a:t> It’s not enough to note that a participant paused, or  winked. These observations need to be described and analyzed in the context of culture, the history between participants, etc. </a:t>
            </a:r>
            <a:r>
              <a:rPr lang="en-US" b="0" i="0" dirty="0">
                <a:solidFill>
                  <a:srgbClr val="3A3A3A"/>
                </a:solidFill>
                <a:effectLst/>
                <a:latin typeface="Arial" panose="020B0604020202020204" pitchFamily="34" charset="0"/>
              </a:rPr>
              <a:t>It involves providing the background information necessary for understanding the relevance, meanings and intentions that underpin social interactions.</a:t>
            </a:r>
            <a:endParaRPr lang="en-US" dirty="0"/>
          </a:p>
        </p:txBody>
      </p:sp>
    </p:spTree>
    <p:extLst>
      <p:ext uri="{BB962C8B-B14F-4D97-AF65-F5344CB8AC3E}">
        <p14:creationId xmlns:p14="http://schemas.microsoft.com/office/powerpoint/2010/main" val="2207244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BE1DBE3-0BEF-4383-BA30-BFBDDCB42765}" type="slidenum">
              <a:rPr lang="en-US" altLang="en-US" smtClean="0">
                <a:latin typeface="Arial" charset="0"/>
              </a:rPr>
              <a:pPr eaLnBrk="1" hangingPunct="1">
                <a:spcBef>
                  <a:spcPct val="0"/>
                </a:spcBef>
              </a:pPr>
              <a:t>20</a:t>
            </a:fld>
            <a:endParaRPr lang="en-US" altLang="en-US" dirty="0">
              <a:latin typeface="Arial"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32500" lnSpcReduction="20000"/>
          </a:bodyPr>
          <a:lstStyle/>
          <a:p>
            <a:pPr marL="0" marR="0" indent="0" algn="l" defTabSz="914400" rtl="0" eaLnBrk="0" fontAlgn="base" latinLnBrk="0" hangingPunct="0">
              <a:lnSpc>
                <a:spcPct val="100000"/>
              </a:lnSpc>
              <a:spcBef>
                <a:spcPts val="0"/>
              </a:spcBef>
              <a:spcAft>
                <a:spcPct val="0"/>
              </a:spcAft>
              <a:buClrTx/>
              <a:buSzTx/>
              <a:buFontTx/>
              <a:buNone/>
              <a:tabLst/>
              <a:defRPr/>
            </a:pPr>
            <a:endParaRPr lang="en-US" dirty="0"/>
          </a:p>
          <a:p>
            <a:pPr marL="0" marR="0">
              <a:spcBef>
                <a:spcPts val="600"/>
              </a:spcBef>
              <a:spcAft>
                <a:spcPts val="600"/>
              </a:spcAft>
            </a:pP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Poll</a:t>
            </a: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 How many of you have had to request data from an existing source at some point in your work?  </a:t>
            </a: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Chat Q: </a:t>
            </a: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What were some of the challenges with the data in terms of equity and social justice?</a:t>
            </a:r>
          </a:p>
          <a:p>
            <a:pPr marL="0" marR="0">
              <a:spcBef>
                <a:spcPts val="600"/>
              </a:spcBef>
              <a:spcAft>
                <a:spcPts val="600"/>
              </a:spcAft>
            </a:pPr>
            <a:endParaRPr lang="en-US" sz="1800" dirty="0">
              <a:solidFill>
                <a:srgbClr val="595959"/>
              </a:solidFill>
              <a:effectLst/>
              <a:latin typeface="Arial" panose="020B0604020202020204" pitchFamily="34" charset="0"/>
              <a:cs typeface="Times New Roman" panose="02020603050405020304" pitchFamily="18" charset="0"/>
            </a:endParaRPr>
          </a:p>
          <a:p>
            <a:pPr marL="0" marR="0">
              <a:lnSpc>
                <a:spcPct val="120000"/>
              </a:lnSpc>
              <a:spcBef>
                <a:spcPts val="600"/>
              </a:spcBef>
              <a:spcAft>
                <a:spcPts val="600"/>
              </a:spcAft>
            </a:pP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Prevention professionals often work with existing data. When you work with existing data, you do not directly collect the data yourself. However, it can be just as complicated to work with existing data in other ways. Even if you acquire only secondary data, or data someone else collected, it is important to be aware of the primary data collectors’ motivations—why they wanted the data and how they collected them—before you plan and conduct your analysis.</a:t>
            </a:r>
          </a:p>
          <a:p>
            <a:pPr marL="0" marR="0">
              <a:lnSpc>
                <a:spcPct val="120000"/>
              </a:lnSpc>
              <a:spcBef>
                <a:spcPts val="600"/>
              </a:spcBef>
              <a:spcAft>
                <a:spcPts val="600"/>
              </a:spcAft>
            </a:pPr>
            <a:endPar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20000"/>
              </a:lnSpc>
              <a:spcBef>
                <a:spcPts val="600"/>
              </a:spcBef>
              <a:spcAft>
                <a:spcPts val="600"/>
              </a:spcAft>
            </a:pPr>
            <a:endPar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20000"/>
              </a:lnSpc>
              <a:spcBef>
                <a:spcPts val="600"/>
              </a:spcBef>
              <a:spcAft>
                <a:spcPts val="600"/>
              </a:spcAft>
            </a:pP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You will need to know information about how the data was collected, the intent of the data, the steps to request data, and how to respect the data confidentiality concerns of other organizations. </a:t>
            </a:r>
          </a:p>
          <a:p>
            <a:pPr marL="0" marR="0">
              <a:lnSpc>
                <a:spcPct val="120000"/>
              </a:lnSpc>
              <a:spcBef>
                <a:spcPts val="600"/>
              </a:spcBef>
              <a:spcAft>
                <a:spcPts val="600"/>
              </a:spcAft>
            </a:pPr>
            <a:endParaRPr lang="en-US" sz="1800" dirty="0">
              <a:solidFill>
                <a:srgbClr val="595959"/>
              </a:solidFill>
              <a:effectLst/>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20000"/>
              </a:lnSpc>
              <a:spcBef>
                <a:spcPts val="600"/>
              </a:spcBef>
              <a:spcAft>
                <a:spcPts val="600"/>
              </a:spcAft>
              <a:buClrTx/>
              <a:buSzTx/>
              <a:buFontTx/>
              <a:buNone/>
              <a:tabLst/>
              <a:defRPr/>
            </a:pP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Using existing data is usually more cost-effective, but it does involve a certain level of expertise in negotiating with other organizations</a:t>
            </a:r>
            <a:r>
              <a:rPr lang="en-US" sz="1800" u="sng" dirty="0">
                <a:solidFill>
                  <a:srgbClr val="008080"/>
                </a:solidFill>
                <a:effectLst/>
                <a:latin typeface="Arial" panose="020B0604020202020204" pitchFamily="34" charset="0"/>
                <a:ea typeface="Arial" panose="020B0604020202020204" pitchFamily="34" charset="0"/>
                <a:cs typeface="Times New Roman" panose="02020603050405020304" pitchFamily="18" charset="0"/>
              </a:rPr>
              <a:t>,</a:t>
            </a: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 as well as some statistical expertise to analyze the data for the issue you are addressing. </a:t>
            </a:r>
          </a:p>
          <a:p>
            <a:pPr marL="0" marR="0" lvl="0" indent="0" algn="l" defTabSz="914400" rtl="0" eaLnBrk="1" fontAlgn="auto" latinLnBrk="0" hangingPunct="1">
              <a:lnSpc>
                <a:spcPct val="120000"/>
              </a:lnSpc>
              <a:spcBef>
                <a:spcPts val="600"/>
              </a:spcBef>
              <a:spcAft>
                <a:spcPts val="600"/>
              </a:spcAft>
              <a:buClrTx/>
              <a:buSzTx/>
              <a:buFontTx/>
              <a:buNone/>
              <a:tabLst/>
              <a:defRPr/>
            </a:pPr>
            <a:endPar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20000"/>
              </a:lnSpc>
              <a:spcBef>
                <a:spcPts val="600"/>
              </a:spcBef>
              <a:spcAft>
                <a:spcPts val="600"/>
              </a:spcAft>
              <a:buClrTx/>
              <a:buSzTx/>
              <a:buFontTx/>
              <a:buNone/>
              <a:tabLst/>
              <a:defRPr/>
            </a:pP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*Be aware that </a:t>
            </a:r>
            <a:r>
              <a:rPr lang="en-US" sz="1800" dirty="0">
                <a:solidFill>
                  <a:srgbClr val="595959"/>
                </a:solidFill>
                <a:effectLst/>
                <a:latin typeface="Arial" panose="020B0604020202020204" pitchFamily="34" charset="0"/>
                <a:ea typeface="Arial" panose="020B0604020202020204" pitchFamily="34" charset="0"/>
                <a:cs typeface="Arial" panose="020B0604020202020204" pitchFamily="34" charset="0"/>
              </a:rPr>
              <a:t>m</a:t>
            </a:r>
            <a:r>
              <a:rPr lang="en-US" sz="1800" dirty="0">
                <a:latin typeface="Arial" panose="020B0604020202020204" pitchFamily="34" charset="0"/>
                <a:cs typeface="Arial" panose="020B0604020202020204" pitchFamily="34" charset="0"/>
              </a:rPr>
              <a:t>any Federal datasets are not disaggregated by race, ethnicity, gender, disability, income, veteran status, or other key demographic variables.  This lack of data has cascading effects and impedes efforts to measure and advance equity.* </a:t>
            </a:r>
          </a:p>
          <a:p>
            <a:pPr marL="0" marR="0" lvl="0" indent="0" algn="l" defTabSz="914400" rtl="0" eaLnBrk="1" fontAlgn="auto" latinLnBrk="0" hangingPunct="1">
              <a:lnSpc>
                <a:spcPct val="120000"/>
              </a:lnSpc>
              <a:spcBef>
                <a:spcPts val="600"/>
              </a:spcBef>
              <a:spcAft>
                <a:spcPts val="600"/>
              </a:spcAft>
              <a:buClrTx/>
              <a:buSzTx/>
              <a:buFontTx/>
              <a:buNone/>
              <a:tabLst/>
              <a:defRPr/>
            </a:pPr>
            <a:endPar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endPar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20000"/>
              </a:lnSpc>
              <a:spcBef>
                <a:spcPts val="600"/>
              </a:spcBef>
              <a:spcAft>
                <a:spcPts val="600"/>
              </a:spcAft>
            </a:pPr>
            <a:endParaRPr lang="en-US" dirty="0"/>
          </a:p>
        </p:txBody>
      </p:sp>
    </p:spTree>
    <p:extLst>
      <p:ext uri="{BB962C8B-B14F-4D97-AF65-F5344CB8AC3E}">
        <p14:creationId xmlns:p14="http://schemas.microsoft.com/office/powerpoint/2010/main" val="2865049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BE1DBE3-0BEF-4383-BA30-BFBDDCB42765}" type="slidenum">
              <a:rPr lang="en-US" altLang="en-US" smtClean="0">
                <a:latin typeface="Arial" charset="0"/>
              </a:rPr>
              <a:pPr eaLnBrk="1" hangingPunct="1">
                <a:spcBef>
                  <a:spcPct val="0"/>
                </a:spcBef>
              </a:pPr>
              <a:t>21</a:t>
            </a:fld>
            <a:endParaRPr lang="en-US" altLang="en-US" dirty="0">
              <a:latin typeface="Arial"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dirty="0"/>
              <a:t>Photo: https://pngtree.com/freepng/business-woman-working-on-computer-and-analyzing-data-charts_5500251.html</a:t>
            </a:r>
          </a:p>
          <a:p>
            <a:pPr marL="0" marR="0" indent="0" algn="l" defTabSz="914400" rtl="0" eaLnBrk="0" fontAlgn="base" latinLnBrk="0" hangingPunct="0">
              <a:lnSpc>
                <a:spcPct val="100000"/>
              </a:lnSpc>
              <a:spcBef>
                <a:spcPts val="0"/>
              </a:spcBef>
              <a:spcAft>
                <a:spcPct val="0"/>
              </a:spcAft>
              <a:buClrTx/>
              <a:buSzTx/>
              <a:buFontTx/>
              <a:buNone/>
              <a:tabLst/>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BE1DBE3-0BEF-4383-BA30-BFBDDCB42765}" type="slidenum">
              <a:rPr lang="en-US" altLang="en-US" smtClean="0">
                <a:latin typeface="Arial" charset="0"/>
              </a:rPr>
              <a:pPr eaLnBrk="1" hangingPunct="1">
                <a:spcBef>
                  <a:spcPct val="0"/>
                </a:spcBef>
              </a:pPr>
              <a:t>22</a:t>
            </a:fld>
            <a:endParaRPr lang="en-US" altLang="en-US" dirty="0">
              <a:latin typeface="Arial"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marL="0" marR="0" indent="0" algn="l" defTabSz="914400" rtl="0" eaLnBrk="0" fontAlgn="base" latinLnBrk="0" hangingPunct="0">
              <a:lnSpc>
                <a:spcPct val="100000"/>
              </a:lnSpc>
              <a:spcBef>
                <a:spcPts val="0"/>
              </a:spcBef>
              <a:spcAft>
                <a:spcPct val="0"/>
              </a:spcAft>
              <a:buClrTx/>
              <a:buSzTx/>
              <a:buFontTx/>
              <a:buNone/>
              <a:tabLst/>
              <a:defRPr/>
            </a:pPr>
            <a:endParaRPr lang="en-US" dirty="0"/>
          </a:p>
          <a:p>
            <a:pPr marL="0" marR="0">
              <a:spcBef>
                <a:spcPts val="0"/>
              </a:spcBef>
              <a:spcAft>
                <a:spcPts val="0"/>
              </a:spcAft>
            </a:pP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20000"/>
              </a:lnSpc>
              <a:spcBef>
                <a:spcPts val="600"/>
              </a:spcBef>
              <a:spcAft>
                <a:spcPts val="600"/>
              </a:spcAft>
            </a:pP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 </a:t>
            </a: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As you go through the steps of data analysis, ask yourself</a:t>
            </a: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 </a:t>
            </a: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a:t>
            </a:r>
            <a:endPar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320040" marR="0" indent="-228600">
              <a:lnSpc>
                <a:spcPct val="120000"/>
              </a:lnSpc>
              <a:spcBef>
                <a:spcPts val="0"/>
              </a:spcBef>
              <a:spcAft>
                <a:spcPts val="600"/>
              </a:spcAft>
            </a:pPr>
            <a:r>
              <a:rPr lang="en-US" sz="1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As you analyze data . . .</a:t>
            </a:r>
            <a:endPar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320040" marR="0" indent="-228600">
              <a:lnSpc>
                <a:spcPct val="120000"/>
              </a:lnSpc>
              <a:spcBef>
                <a:spcPts val="0"/>
              </a:spcBef>
              <a:spcAft>
                <a:spcPts val="600"/>
              </a:spcAft>
            </a:pPr>
            <a:r>
              <a:rPr lang="en-US" sz="1800" b="1" i="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ASK</a:t>
            </a:r>
            <a:endPar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20000"/>
              </a:lnSpc>
              <a:spcBef>
                <a:spcPts val="0"/>
              </a:spcBef>
              <a:spcAft>
                <a:spcPts val="0"/>
              </a:spcAft>
              <a:buFont typeface="+mj-lt"/>
              <a:buAutoNum type="arabicPeriod"/>
            </a:pPr>
            <a:r>
              <a:rPr lang="en-US" b="1" dirty="0">
                <a:effectLst/>
              </a:rPr>
              <a:t>Am I being </a:t>
            </a:r>
            <a:r>
              <a:rPr lang="en-US" b="1" i="1" dirty="0">
                <a:effectLst/>
              </a:rPr>
              <a:t>systematic</a:t>
            </a:r>
            <a:r>
              <a:rPr lang="en-US" b="0" dirty="0">
                <a:effectLst/>
              </a:rPr>
              <a:t>? Make sure you are documenting your analysis procedures so that someone can else can replicate the procedures. From the beginning, make a plan for how you will analyze the data. </a:t>
            </a:r>
            <a:r>
              <a:rPr lang="en-US" sz="1800" b="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Is this </a:t>
            </a:r>
            <a:r>
              <a:rPr lang="en-US" sz="1800" b="0" i="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useful</a:t>
            </a:r>
            <a:r>
              <a:rPr lang="en-US" sz="1800" b="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 Think about how others can utilize the results. Use analysis procedures that will have practical application for stakeholders.</a:t>
            </a:r>
          </a:p>
          <a:p>
            <a:pPr marL="342900" marR="0" lvl="0" indent="-342900">
              <a:lnSpc>
                <a:spcPct val="120000"/>
              </a:lnSpc>
              <a:spcBef>
                <a:spcPts val="0"/>
              </a:spcBef>
              <a:spcAft>
                <a:spcPts val="0"/>
              </a:spcAft>
              <a:buFont typeface="+mj-lt"/>
              <a:buAutoNum type="arabicPeriod"/>
            </a:pP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Does it have </a:t>
            </a:r>
            <a:r>
              <a:rPr lang="en-US" sz="1800" b="1" i="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impact</a:t>
            </a: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a:t>
            </a:r>
            <a:r>
              <a:rPr lang="en-US" sz="1800" b="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 Consider how findings may influence public policy or programs. The way you report results can have both positive and negative impacts on programs.</a:t>
            </a:r>
          </a:p>
          <a:p>
            <a:pPr marL="342900" marR="0" lvl="0" indent="-342900">
              <a:lnSpc>
                <a:spcPct val="120000"/>
              </a:lnSpc>
              <a:spcBef>
                <a:spcPts val="0"/>
              </a:spcBef>
              <a:spcAft>
                <a:spcPts val="0"/>
              </a:spcAft>
              <a:buFont typeface="+mj-lt"/>
              <a:buAutoNum type="arabicPeriod"/>
            </a:pP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Does it affect the </a:t>
            </a:r>
            <a:r>
              <a:rPr lang="en-US" sz="1800" b="1" i="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quality</a:t>
            </a: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 of a program or strategy? </a:t>
            </a:r>
            <a:r>
              <a:rPr lang="en-US" sz="1800" b="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Assess how results might influence the quality of public health or prevention programming—what improvements might be needed?</a:t>
            </a:r>
          </a:p>
          <a:p>
            <a:pPr marL="342900" marR="0" lvl="0" indent="-342900">
              <a:lnSpc>
                <a:spcPct val="120000"/>
              </a:lnSpc>
              <a:spcBef>
                <a:spcPts val="0"/>
              </a:spcBef>
              <a:spcAft>
                <a:spcPts val="600"/>
              </a:spcAft>
              <a:buFont typeface="+mj-lt"/>
              <a:buAutoNum type="arabicPeriod"/>
            </a:pP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Can it be effectively </a:t>
            </a:r>
            <a:r>
              <a:rPr lang="en-US" sz="1800" b="1" i="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communicated</a:t>
            </a: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 to stakeholders? </a:t>
            </a:r>
            <a:r>
              <a:rPr lang="en-US" sz="1800" b="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Examine how you might communicate the data analysis methods and results to stakeholders in advance to help guide your decisions.</a:t>
            </a:r>
          </a:p>
          <a:p>
            <a:pPr marL="0" marR="0" lvl="0" indent="0">
              <a:lnSpc>
                <a:spcPct val="120000"/>
              </a:lnSpc>
              <a:spcBef>
                <a:spcPts val="0"/>
              </a:spcBef>
              <a:spcAft>
                <a:spcPts val="600"/>
              </a:spcAft>
              <a:buFont typeface="+mj-lt"/>
              <a:buNone/>
            </a:pPr>
            <a:endParaRPr lang="en-US" sz="1800" b="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20000"/>
              </a:lnSpc>
              <a:spcBef>
                <a:spcPts val="600"/>
              </a:spcBef>
              <a:spcAft>
                <a:spcPts val="600"/>
              </a:spcAft>
            </a:pP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With these questions in mind, you can begin your data analysis process!</a:t>
            </a:r>
            <a:endPar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600"/>
              </a:spcBef>
              <a:spcAft>
                <a:spcPts val="600"/>
              </a:spcAft>
            </a:pPr>
            <a:endParaRPr lang="en-US" dirty="0"/>
          </a:p>
        </p:txBody>
      </p:sp>
    </p:spTree>
    <p:extLst>
      <p:ext uri="{BB962C8B-B14F-4D97-AF65-F5344CB8AC3E}">
        <p14:creationId xmlns:p14="http://schemas.microsoft.com/office/powerpoint/2010/main" val="1872493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0" indent="0">
              <a:buNone/>
            </a:pPr>
            <a:r>
              <a:rPr lang="en-US" dirty="0"/>
              <a:t>Introductions: Name, Where from</a:t>
            </a:r>
          </a:p>
        </p:txBody>
      </p:sp>
      <p:sp>
        <p:nvSpPr>
          <p:cNvPr id="4" name="Slide Number Placeholder 3"/>
          <p:cNvSpPr>
            <a:spLocks noGrp="1"/>
          </p:cNvSpPr>
          <p:nvPr>
            <p:ph type="sldNum" sz="quarter" idx="5"/>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797647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BE1DBE3-0BEF-4383-BA30-BFBDDCB42765}" type="slidenum">
              <a:rPr lang="en-US" altLang="en-US" smtClean="0">
                <a:latin typeface="Arial" charset="0"/>
              </a:rPr>
              <a:pPr eaLnBrk="1" hangingPunct="1">
                <a:spcBef>
                  <a:spcPct val="0"/>
                </a:spcBef>
              </a:pPr>
              <a:t>23</a:t>
            </a:fld>
            <a:endParaRPr lang="en-US" altLang="en-US" dirty="0">
              <a:latin typeface="Arial"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0" marR="0" indent="0" algn="l" defTabSz="914400" rtl="0" eaLnBrk="0" fontAlgn="base" latinLnBrk="0" hangingPunct="0">
              <a:lnSpc>
                <a:spcPct val="100000"/>
              </a:lnSpc>
              <a:spcBef>
                <a:spcPts val="0"/>
              </a:spcBef>
              <a:spcAft>
                <a:spcPct val="0"/>
              </a:spcAft>
              <a:buClrTx/>
              <a:buSzTx/>
              <a:buFontTx/>
              <a:buNone/>
              <a:tabLst/>
              <a:defRPr/>
            </a:pPr>
            <a:endParaRPr lang="en-US" dirty="0"/>
          </a:p>
          <a:p>
            <a:pPr marL="0" marR="0">
              <a:spcBef>
                <a:spcPts val="0"/>
              </a:spcBef>
              <a:spcAft>
                <a:spcPts val="0"/>
              </a:spcAft>
            </a:pP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 Ratio</a:t>
            </a:r>
          </a:p>
          <a:p>
            <a:pPr marL="0" marR="0">
              <a:spcBef>
                <a:spcPts val="0"/>
              </a:spcBef>
              <a:spcAft>
                <a:spcPts val="0"/>
              </a:spcAft>
            </a:pP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Proportion—mention percentages are proportions</a:t>
            </a:r>
          </a:p>
          <a:p>
            <a:pPr marL="0" marR="0">
              <a:lnSpc>
                <a:spcPct val="120000"/>
              </a:lnSpc>
              <a:spcBef>
                <a:spcPts val="600"/>
              </a:spcBef>
              <a:spcAft>
                <a:spcPts val="600"/>
              </a:spcAft>
            </a:pP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 Rates</a:t>
            </a:r>
          </a:p>
          <a:p>
            <a:pPr marL="0" marR="0">
              <a:lnSpc>
                <a:spcPct val="120000"/>
              </a:lnSpc>
              <a:spcBef>
                <a:spcPts val="600"/>
              </a:spcBef>
              <a:spcAft>
                <a:spcPts val="600"/>
              </a:spcAft>
            </a:pP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Epidemiology uses rates to standardize data in order to be able to compare data across populations that are different sizes. A rate  is a measure of the frequency with which a health event occurs in a defined population over a period of time . </a:t>
            </a:r>
          </a:p>
          <a:p>
            <a:pPr marL="0" marR="0">
              <a:lnSpc>
                <a:spcPct val="120000"/>
              </a:lnSpc>
              <a:spcBef>
                <a:spcPts val="600"/>
              </a:spcBef>
              <a:spcAft>
                <a:spcPts val="600"/>
              </a:spcAft>
            </a:pPr>
            <a:r>
              <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For example, if a town with a population of 30,000 has 500 arrests in a given year for driving under the influence (DUIs), you can divide 500 by 30,000 to get a rate of .017 arrests per person per year. To make the rate easier to understand, you can multiply by 1,000 and say that the rate of DUIs for the town is 17 per 1,000 people per year</a:t>
            </a:r>
            <a:endParaRPr lang="en-US" dirty="0"/>
          </a:p>
        </p:txBody>
      </p:sp>
    </p:spTree>
    <p:extLst>
      <p:ext uri="{BB962C8B-B14F-4D97-AF65-F5344CB8AC3E}">
        <p14:creationId xmlns:p14="http://schemas.microsoft.com/office/powerpoint/2010/main" val="1942132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885B100-0AE6-4E84-981E-A6603E4187F9}" type="slidenum">
              <a:rPr lang="en-US" altLang="en-US" smtClean="0">
                <a:latin typeface="Arial" charset="0"/>
              </a:rPr>
              <a:pPr eaLnBrk="1" hangingPunct="1">
                <a:spcBef>
                  <a:spcPct val="0"/>
                </a:spcBef>
              </a:pPr>
              <a:t>24</a:t>
            </a:fld>
            <a:endParaRPr lang="en-US" altLang="en-US" dirty="0">
              <a:latin typeface="Arial" charset="0"/>
            </a:endParaRPr>
          </a:p>
        </p:txBody>
      </p:sp>
      <p:sp>
        <p:nvSpPr>
          <p:cNvPr id="61443" name="Rectangle 2"/>
          <p:cNvSpPr>
            <a:spLocks noGrp="1" noRot="1" noChangeAspect="1" noChangeArrowheads="1" noTextEdit="1"/>
          </p:cNvSpPr>
          <p:nvPr>
            <p:ph type="sldImg"/>
          </p:nvPr>
        </p:nvSpPr>
        <p:spPr bwMode="auto">
          <a:xfrm>
            <a:off x="1787525" y="720725"/>
            <a:ext cx="3025775" cy="2270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xfrm>
            <a:off x="317500" y="3148013"/>
            <a:ext cx="6759575" cy="43195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lnSpc>
                <a:spcPct val="120000"/>
              </a:lnSpc>
              <a:spcBef>
                <a:spcPts val="0"/>
              </a:spcBef>
              <a:defRPr/>
            </a:pP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Data are facts used as a basis for reasoning, discussion, or calculation. </a:t>
            </a:r>
          </a:p>
          <a:p>
            <a:pPr>
              <a:lnSpc>
                <a:spcPct val="120000"/>
              </a:lnSpc>
              <a:spcBef>
                <a:spcPts val="0"/>
              </a:spcBef>
              <a:defRPr/>
            </a:pP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Raw data is the base level of information gathered before applying any analysis or interpretation. </a:t>
            </a:r>
          </a:p>
          <a:p>
            <a:pPr>
              <a:lnSpc>
                <a:spcPct val="120000"/>
              </a:lnSpc>
              <a:spcBef>
                <a:spcPts val="0"/>
              </a:spcBef>
              <a:defRPr/>
            </a:pP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With the right skills, raw data can be analyzed and interpreted to help make the information meaningful. </a:t>
            </a:r>
          </a:p>
          <a:p>
            <a:pPr>
              <a:lnSpc>
                <a:spcPct val="120000"/>
              </a:lnSpc>
              <a:spcBef>
                <a:spcPts val="0"/>
              </a:spcBef>
              <a:defRPr/>
            </a:pP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The analysis and interpretation  then become</a:t>
            </a:r>
            <a:r>
              <a:rPr lang="en-US" sz="1800" b="1" strike="sngStrike"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s</a:t>
            </a:r>
            <a:r>
              <a:rPr lang="en-US" sz="18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rPr>
              <a:t> information that can be used to make better-informed decisions about public or behavioral health issues that are useful to the communities you serve.</a:t>
            </a:r>
          </a:p>
          <a:p>
            <a:pPr>
              <a:lnSpc>
                <a:spcPct val="120000"/>
              </a:lnSpc>
              <a:spcBef>
                <a:spcPts val="0"/>
              </a:spcBef>
              <a:defRPr/>
            </a:pPr>
            <a:endParaRPr lang="en-US" sz="1800" b="1" dirty="0">
              <a:solidFill>
                <a:srgbClr val="595959"/>
              </a:solidFill>
              <a:effectLst/>
              <a:latin typeface="Arial" panose="020B0604020202020204" pitchFamily="34" charset="0"/>
              <a:cs typeface="Times New Roman" panose="02020603050405020304" pitchFamily="18" charset="0"/>
            </a:endParaRPr>
          </a:p>
          <a:p>
            <a:pPr>
              <a:lnSpc>
                <a:spcPct val="120000"/>
              </a:lnSpc>
              <a:spcBef>
                <a:spcPts val="0"/>
              </a:spcBef>
              <a:defRPr/>
            </a:pPr>
            <a:r>
              <a:rPr lang="en-US" sz="1800" b="1" dirty="0">
                <a:solidFill>
                  <a:srgbClr val="595959"/>
                </a:solidFill>
                <a:effectLst/>
                <a:latin typeface="Arial" panose="020B0604020202020204" pitchFamily="34" charset="0"/>
                <a:cs typeface="Times New Roman" panose="02020603050405020304" pitchFamily="18" charset="0"/>
              </a:rPr>
              <a:t>Explain graph- If you just look at all youth in 2013—looks like around 100/1,000 had detention, but then when you disaggregate by race you see that Black people had a rate of almost 400 per 1,000 people. Additionally, within people of color, the rate looks similar to all youth, but when you disaggregate youth of color you see Black youth are most at risk.</a:t>
            </a:r>
            <a:endParaRPr lang="en-US" sz="10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kern="0" dirty="0">
                <a:latin typeface="Arial"/>
                <a:cs typeface="Arial"/>
              </a:rPr>
              <a:t>“Using data to support a larger narrative intended to communicate some message to a particular audience.”</a:t>
            </a:r>
            <a:endParaRPr lang="en-US" altLang="en-US" sz="1200" kern="0" baseline="30000" dirty="0">
              <a:latin typeface="Arial" panose="020B0604020202020204" pitchFamily="34" charset="0"/>
              <a:cs typeface="Arial" panose="020B0604020202020204" pitchFamily="34" charset="0"/>
            </a:endParaRPr>
          </a:p>
          <a:p>
            <a:pPr>
              <a:spcBef>
                <a:spcPts val="0"/>
              </a:spcBef>
            </a:pPr>
            <a:endParaRPr lang="en-US" altLang="en-US" b="1" dirty="0"/>
          </a:p>
          <a:p>
            <a:pPr>
              <a:spcBef>
                <a:spcPts val="0"/>
              </a:spcBef>
            </a:pPr>
            <a:r>
              <a:rPr lang="en-US" altLang="en-US" b="1" dirty="0"/>
              <a:t>Chat: </a:t>
            </a:r>
            <a:r>
              <a:rPr lang="en-US" altLang="en-US" dirty="0"/>
              <a:t>What stands out to you on this graphic? What makes it easier to see the main points? What is the story behind this infographic just at a glance? How does this infographic use equity principles?</a:t>
            </a:r>
            <a:endParaRPr lang="en-US" altLang="en-US" dirty="0">
              <a:cs typeface="Calibri"/>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ED528CA-2087-4BFE-9722-1195B644EF73}" type="slidenum">
              <a:rPr lang="en-US" altLang="en-US" smtClean="0">
                <a:latin typeface="Arial" charset="0"/>
              </a:rPr>
              <a:pPr eaLnBrk="1" hangingPunct="1">
                <a:spcBef>
                  <a:spcPct val="0"/>
                </a:spcBef>
              </a:pPr>
              <a:t>25</a:t>
            </a:fld>
            <a:endParaRPr lang="en-US" altLang="en-US" dirty="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altLang="en-US" b="1" i="1" dirty="0"/>
              <a:t>Now that you have explored your data, analyzed it, and interpreted it, you can begin to share your findings. You might find this to be the most challenging part of becoming data literate, but also the most meaningful. You will learn how to disseminate evidence-based information to make positive change in the community. You need to think critically, not just about the data itself, but about the stakeholders who will be using it—their communication styles, characteristics, needs, and values. Learning how to promote and communicate your findings is an art, as well as a science. If you can master this skill, you will be a powerful asset to your community. You are about to gain some higher-level skills on your data citizen journey, but it is a realistic goal with the tips and tools you will cover in this chapter. Stories are powerful, and when you tell a story using data, that is extremely powerful! Although you can think of communicating results as sharing a story, remember that the story is based on facts and science.  </a:t>
            </a:r>
          </a:p>
          <a:p>
            <a:pPr>
              <a:spcBef>
                <a:spcPts val="0"/>
              </a:spcBef>
            </a:pPr>
            <a:r>
              <a:rPr lang="en-US" altLang="en-US" b="1" i="1" dirty="0"/>
              <a:t>For data citizens to be effective storytellers, your communication of the results must be:</a:t>
            </a:r>
          </a:p>
          <a:p>
            <a:pPr>
              <a:spcBef>
                <a:spcPts val="0"/>
              </a:spcBef>
            </a:pPr>
            <a:r>
              <a:rPr lang="en-US" altLang="en-US" b="1" i="1" dirty="0"/>
              <a:t>•	Intentional. </a:t>
            </a:r>
          </a:p>
          <a:p>
            <a:pPr>
              <a:spcBef>
                <a:spcPts val="0"/>
              </a:spcBef>
            </a:pPr>
            <a:r>
              <a:rPr lang="en-US" altLang="en-US" b="1" i="1" dirty="0"/>
              <a:t>•	Purposeful. </a:t>
            </a:r>
          </a:p>
          <a:p>
            <a:pPr>
              <a:spcBef>
                <a:spcPts val="0"/>
              </a:spcBef>
            </a:pPr>
            <a:r>
              <a:rPr lang="en-US" altLang="en-US" b="1" i="1" dirty="0"/>
              <a:t>•	Visually pleasing. </a:t>
            </a:r>
          </a:p>
          <a:p>
            <a:pPr>
              <a:spcBef>
                <a:spcPts val="0"/>
              </a:spcBef>
            </a:pPr>
            <a:r>
              <a:rPr lang="en-US" altLang="en-US" b="1" i="1" dirty="0"/>
              <a:t>•	Independently interpretable. </a:t>
            </a:r>
          </a:p>
          <a:p>
            <a:pPr>
              <a:spcBef>
                <a:spcPts val="0"/>
              </a:spcBef>
            </a:pPr>
            <a:endParaRPr lang="en-US" altLang="en-US" b="1" i="1" dirty="0"/>
          </a:p>
          <a:p>
            <a:pPr>
              <a:spcBef>
                <a:spcPts val="0"/>
              </a:spcBef>
            </a:pPr>
            <a:r>
              <a:rPr lang="en-US" b="0" i="0" dirty="0">
                <a:solidFill>
                  <a:srgbClr val="333333"/>
                </a:solidFill>
                <a:effectLst/>
                <a:latin typeface="Georgia" panose="02040502050405020303" pitchFamily="18" charset="0"/>
              </a:rPr>
              <a:t>The phrase “data storytelling” has been associated with many things—data visualizations, infographics, dashboards, data presentations, and so on. Too often data storytelling is interpreted as just visualizing data effectively, however, it is much more than just creating visually-appealing data charts. Data storytelling is a structured approach for communicating data insights, and it involves a combination of three key elements: </a:t>
            </a:r>
            <a:r>
              <a:rPr lang="en-US" b="0" i="1" dirty="0">
                <a:solidFill>
                  <a:srgbClr val="333333"/>
                </a:solidFill>
                <a:effectLst/>
                <a:latin typeface="Georgia" panose="02040502050405020303" pitchFamily="18" charset="0"/>
              </a:rPr>
              <a:t>data</a:t>
            </a:r>
            <a:r>
              <a:rPr lang="en-US" b="0" i="0" dirty="0">
                <a:solidFill>
                  <a:srgbClr val="333333"/>
                </a:solidFill>
                <a:effectLst/>
                <a:latin typeface="Georgia" panose="02040502050405020303" pitchFamily="18" charset="0"/>
              </a:rPr>
              <a:t>, </a:t>
            </a:r>
            <a:r>
              <a:rPr lang="en-US" b="0" i="1" dirty="0">
                <a:solidFill>
                  <a:srgbClr val="333333"/>
                </a:solidFill>
                <a:effectLst/>
                <a:latin typeface="Georgia" panose="02040502050405020303" pitchFamily="18" charset="0"/>
              </a:rPr>
              <a:t>visuals</a:t>
            </a:r>
            <a:r>
              <a:rPr lang="en-US" b="0" i="0" dirty="0">
                <a:solidFill>
                  <a:srgbClr val="333333"/>
                </a:solidFill>
                <a:effectLst/>
                <a:latin typeface="Georgia" panose="02040502050405020303" pitchFamily="18" charset="0"/>
              </a:rPr>
              <a:t>, and </a:t>
            </a:r>
            <a:r>
              <a:rPr lang="en-US" b="0" i="1" dirty="0">
                <a:solidFill>
                  <a:srgbClr val="333333"/>
                </a:solidFill>
                <a:effectLst/>
                <a:latin typeface="Georgia" panose="02040502050405020303" pitchFamily="18" charset="0"/>
              </a:rPr>
              <a:t>narrative</a:t>
            </a:r>
            <a:r>
              <a:rPr lang="en-US" b="0" i="0" dirty="0">
                <a:solidFill>
                  <a:srgbClr val="333333"/>
                </a:solidFill>
                <a:effectLst/>
                <a:latin typeface="Georgia" panose="02040502050405020303" pitchFamily="18" charset="0"/>
              </a:rPr>
              <a:t>.</a:t>
            </a:r>
            <a:endParaRPr lang="en-US" b="1" i="1" dirty="0">
              <a:solidFill>
                <a:srgbClr val="333333"/>
              </a:solidFill>
              <a:effectLst/>
              <a:latin typeface="Georgia" panose="02040502050405020303" pitchFamily="18" charset="0"/>
            </a:endParaRPr>
          </a:p>
          <a:p>
            <a:pPr>
              <a:spcBef>
                <a:spcPts val="0"/>
              </a:spcBef>
            </a:pPr>
            <a:endParaRPr lang="en-US" altLang="en-US" b="1" i="1" dirty="0">
              <a:solidFill>
                <a:srgbClr val="333333"/>
              </a:solidFill>
              <a:effectLst/>
              <a:latin typeface="Georgia" panose="02040502050405020303" pitchFamily="18" charset="0"/>
            </a:endParaRPr>
          </a:p>
          <a:p>
            <a:pPr>
              <a:spcBef>
                <a:spcPts val="0"/>
              </a:spcBef>
            </a:pPr>
            <a:r>
              <a:rPr lang="en-US" b="0" i="0" dirty="0">
                <a:solidFill>
                  <a:srgbClr val="333333"/>
                </a:solidFill>
                <a:effectLst/>
                <a:latin typeface="Georgia" panose="02040502050405020303" pitchFamily="18" charset="0"/>
              </a:rPr>
              <a:t> When you combine the right visuals and narrative with the right data, you have a data story that can influence and drive </a:t>
            </a:r>
            <a:r>
              <a:rPr lang="en-US" b="1" i="1" dirty="0">
                <a:solidFill>
                  <a:srgbClr val="333333"/>
                </a:solidFill>
                <a:effectLst/>
                <a:latin typeface="Georgia" panose="02040502050405020303" pitchFamily="18" charset="0"/>
              </a:rPr>
              <a:t>change</a:t>
            </a:r>
            <a:r>
              <a:rPr lang="en-US" b="0" i="0" dirty="0">
                <a:solidFill>
                  <a:srgbClr val="333333"/>
                </a:solidFill>
                <a:effectLst/>
                <a:latin typeface="Georgia" panose="02040502050405020303" pitchFamily="18" charset="0"/>
              </a:rPr>
              <a:t>.</a:t>
            </a:r>
            <a:endParaRPr lang="en-US" b="1" i="1" dirty="0">
              <a:solidFill>
                <a:srgbClr val="333333"/>
              </a:solidFill>
              <a:effectLst/>
              <a:latin typeface="Georgia" panose="02040502050405020303" pitchFamily="18" charset="0"/>
            </a:endParaRPr>
          </a:p>
          <a:p>
            <a:pPr>
              <a:spcBef>
                <a:spcPts val="0"/>
              </a:spcBef>
            </a:pPr>
            <a:endParaRPr lang="en-US" altLang="en-US" b="1" i="1" dirty="0">
              <a:solidFill>
                <a:srgbClr val="333333"/>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33333"/>
                </a:solidFill>
                <a:effectLst/>
                <a:latin typeface="Georgia" panose="02040502050405020303" pitchFamily="18" charset="0"/>
              </a:rPr>
              <a:t>Memorability:</a:t>
            </a:r>
            <a:r>
              <a:rPr lang="en-US" b="0" i="0" dirty="0">
                <a:solidFill>
                  <a:srgbClr val="333333"/>
                </a:solidFill>
                <a:effectLst/>
                <a:latin typeface="Georgia" panose="02040502050405020303" pitchFamily="18" charset="0"/>
              </a:rPr>
              <a:t> A study by Stanford professor Chip Heath (</a:t>
            </a:r>
            <a:r>
              <a:rPr lang="en-US" b="0" i="1" dirty="0">
                <a:solidFill>
                  <a:srgbClr val="333333"/>
                </a:solidFill>
                <a:effectLst/>
                <a:latin typeface="Georgia" panose="02040502050405020303" pitchFamily="18" charset="0"/>
              </a:rPr>
              <a:t>Made to Stick</a:t>
            </a:r>
            <a:r>
              <a:rPr lang="en-US" b="0" i="0" dirty="0">
                <a:solidFill>
                  <a:srgbClr val="333333"/>
                </a:solidFill>
                <a:effectLst/>
                <a:latin typeface="Georgia" panose="02040502050405020303" pitchFamily="18" charset="0"/>
              </a:rPr>
              <a:t> author) found </a:t>
            </a:r>
            <a:r>
              <a:rPr lang="en-US" b="0" i="0" u="none" strike="noStrike" dirty="0">
                <a:solidFill>
                  <a:srgbClr val="003891"/>
                </a:solidFill>
                <a:effectLst/>
                <a:latin typeface="Georgia" panose="02040502050405020303" pitchFamily="18" charset="0"/>
                <a:hlinkClick r:id="rId3"/>
              </a:rPr>
              <a:t>63% could remember stories</a:t>
            </a:r>
            <a:r>
              <a:rPr lang="en-US" b="0" i="0" dirty="0">
                <a:solidFill>
                  <a:srgbClr val="333333"/>
                </a:solidFill>
                <a:effectLst/>
                <a:latin typeface="Georgia" panose="02040502050405020303" pitchFamily="18" charset="0"/>
              </a:rPr>
              <a:t>, but only 5% could remember a single statistic. While 2.5 statistics were used on average in the exercise and only 10% of the participants incorporated a story, the stories are what caught people’s attention.</a:t>
            </a:r>
          </a:p>
          <a:p>
            <a:pPr>
              <a:spcBef>
                <a:spcPts val="0"/>
              </a:spcBef>
            </a:pPr>
            <a:endParaRPr lang="en-US" altLang="en-US" b="1" i="1" dirty="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5B7093A-6DC3-4FC7-93BC-8A58EB6A4E49}" type="slidenum">
              <a:rPr lang="en-US" altLang="en-US" smtClean="0">
                <a:latin typeface="Arial" charset="0"/>
              </a:rPr>
              <a:pPr eaLnBrk="1" hangingPunct="1">
                <a:spcBef>
                  <a:spcPct val="0"/>
                </a:spcBef>
              </a:pPr>
              <a:t>26</a:t>
            </a:fld>
            <a:endParaRPr lang="en-US" altLang="en-US" dirty="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altLang="en-US" b="1" i="1" dirty="0"/>
              <a:t>If possible, watch video live.</a:t>
            </a:r>
          </a:p>
          <a:p>
            <a:r>
              <a:rPr lang="en-US" b="0" i="0" dirty="0">
                <a:solidFill>
                  <a:srgbClr val="333333"/>
                </a:solidFill>
                <a:effectLst/>
                <a:latin typeface="Benton Sans Book"/>
              </a:rPr>
              <a:t>This video provides a quick overview of recommendations to help you understand how to present data through a more diverse, equitable, and inclusive lens.</a:t>
            </a:r>
          </a:p>
          <a:p>
            <a:pPr marL="0" indent="0">
              <a:buNone/>
            </a:pPr>
            <a:endParaRPr lang="en-US" dirty="0">
              <a:solidFill>
                <a:srgbClr val="333333"/>
              </a:solidFill>
              <a:latin typeface="Benton Sans 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33333"/>
                </a:solidFill>
                <a:latin typeface="Benton Sans Book"/>
                <a:hlinkClick r:id="rId3"/>
              </a:rPr>
              <a:t>https://www.tableau.com/foundation/data-equity/do-no-harm?_ga=2.192065774.597531287.1639505145-1962008467.1639505144</a:t>
            </a:r>
            <a:endParaRPr lang="en-US" dirty="0">
              <a:solidFill>
                <a:srgbClr val="333333"/>
              </a:solidFill>
              <a:latin typeface="Benton Sans Book"/>
            </a:endParaRPr>
          </a:p>
          <a:p>
            <a:pPr algn="l"/>
            <a:endParaRPr lang="en-US" altLang="en-US" b="1" i="1" dirty="0"/>
          </a:p>
          <a:p>
            <a:pPr algn="l"/>
            <a:endParaRPr lang="en-US" altLang="en-US" b="1" i="1" dirty="0"/>
          </a:p>
          <a:p>
            <a:pPr algn="l"/>
            <a:r>
              <a:rPr lang="en-US" altLang="en-US" b="1" i="1" dirty="0"/>
              <a:t>Chat: What stands out to you after watching the video?</a:t>
            </a:r>
          </a:p>
          <a:p>
            <a:pPr algn="l"/>
            <a:endParaRPr lang="en-US" alt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An example of contextualizing the data would be good here. An example is black women have the highest rate of maternal mortality. Black immigrant women have the same rate of maternal mortality as white women. given the poor access to equitable healthcare black women have the highest rate of maternal mortality is a more accurate way to share this data. I provides the why and does not blame black women for this circumstance. </a:t>
            </a:r>
            <a:endParaRPr lang="en-US" sz="1800" dirty="0">
              <a:effectLst/>
              <a:latin typeface="Arial" panose="020B0604020202020204" pitchFamily="34" charset="0"/>
            </a:endParaRPr>
          </a:p>
          <a:p>
            <a:pPr algn="l"/>
            <a:endParaRPr lang="en-US" altLang="en-US" b="1" i="1" dirty="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5B7093A-6DC3-4FC7-93BC-8A58EB6A4E49}" type="slidenum">
              <a:rPr lang="en-US" altLang="en-US" smtClean="0">
                <a:latin typeface="Arial" charset="0"/>
              </a:rPr>
              <a:pPr eaLnBrk="1" hangingPunct="1">
                <a:spcBef>
                  <a:spcPct val="0"/>
                </a:spcBef>
              </a:pPr>
              <a:t>27</a:t>
            </a:fld>
            <a:endParaRPr lang="en-US" altLang="en-US" dirty="0">
              <a:latin typeface="Arial" charset="0"/>
            </a:endParaRPr>
          </a:p>
        </p:txBody>
      </p:sp>
    </p:spTree>
    <p:extLst>
      <p:ext uri="{BB962C8B-B14F-4D97-AF65-F5344CB8AC3E}">
        <p14:creationId xmlns:p14="http://schemas.microsoft.com/office/powerpoint/2010/main" val="2679172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l">
              <a:buNone/>
            </a:pPr>
            <a:r>
              <a:rPr lang="en-US" altLang="en-US" b="1" i="1" dirty="0"/>
              <a:t>Discuss scenarios and some approaches in the chat</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5B7093A-6DC3-4FC7-93BC-8A58EB6A4E49}" type="slidenum">
              <a:rPr lang="en-US" altLang="en-US" smtClean="0">
                <a:latin typeface="Arial" charset="0"/>
              </a:rPr>
              <a:pPr eaLnBrk="1" hangingPunct="1">
                <a:spcBef>
                  <a:spcPct val="0"/>
                </a:spcBef>
              </a:pPr>
              <a:t>28</a:t>
            </a:fld>
            <a:endParaRPr lang="en-US" altLang="en-US" dirty="0">
              <a:latin typeface="Arial" charset="0"/>
            </a:endParaRPr>
          </a:p>
        </p:txBody>
      </p:sp>
    </p:spTree>
    <p:extLst>
      <p:ext uri="{BB962C8B-B14F-4D97-AF65-F5344CB8AC3E}">
        <p14:creationId xmlns:p14="http://schemas.microsoft.com/office/powerpoint/2010/main" val="2446739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15000"/>
              </a:lnSpc>
              <a:spcBef>
                <a:spcPts val="0"/>
              </a:spcBef>
              <a:spcAft>
                <a:spcPts val="1000"/>
              </a:spcAft>
            </a:pPr>
            <a:endParaRPr lang="en-US" sz="18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20000"/>
              </a:lnSpc>
              <a:spcBef>
                <a:spcPts val="600"/>
              </a:spcBef>
              <a:spcAft>
                <a:spcPts val="0"/>
              </a:spcAft>
            </a:pPr>
            <a:r>
              <a:rPr lang="en-US" sz="2800" dirty="0"/>
              <a:t>We call for the inclusion of community voices and power sharing at every stage of data design, use, and implementation. We call for relationship building among those represented in the data and those using the data. Without a deliberate effort to address structural racism, institutional racism, and unrecognized bias, data integration will inevitably reproduce and exacerbate existing harm. To avoid this, we must embed questions of racial equity throughout the data life cycle: </a:t>
            </a:r>
          </a:p>
          <a:p>
            <a:pPr marL="0" marR="0">
              <a:lnSpc>
                <a:spcPct val="120000"/>
              </a:lnSpc>
              <a:spcBef>
                <a:spcPts val="600"/>
              </a:spcBef>
              <a:spcAft>
                <a:spcPts val="0"/>
              </a:spcAft>
            </a:pPr>
            <a:r>
              <a:rPr lang="en-US" sz="2800" dirty="0"/>
              <a:t>In planning </a:t>
            </a:r>
          </a:p>
          <a:p>
            <a:pPr marL="0" marR="0">
              <a:lnSpc>
                <a:spcPct val="120000"/>
              </a:lnSpc>
              <a:spcBef>
                <a:spcPts val="600"/>
              </a:spcBef>
              <a:spcAft>
                <a:spcPts val="0"/>
              </a:spcAft>
            </a:pPr>
            <a:r>
              <a:rPr lang="en-US" sz="2800" dirty="0"/>
              <a:t>In data collection </a:t>
            </a:r>
          </a:p>
          <a:p>
            <a:pPr marL="0" marR="0">
              <a:lnSpc>
                <a:spcPct val="120000"/>
              </a:lnSpc>
              <a:spcBef>
                <a:spcPts val="600"/>
              </a:spcBef>
              <a:spcAft>
                <a:spcPts val="0"/>
              </a:spcAft>
            </a:pPr>
            <a:r>
              <a:rPr lang="en-US" sz="2800" dirty="0"/>
              <a:t>In data access </a:t>
            </a:r>
          </a:p>
          <a:p>
            <a:pPr marL="0" marR="0">
              <a:lnSpc>
                <a:spcPct val="120000"/>
              </a:lnSpc>
              <a:spcBef>
                <a:spcPts val="600"/>
              </a:spcBef>
              <a:spcAft>
                <a:spcPts val="0"/>
              </a:spcAft>
            </a:pPr>
            <a:r>
              <a:rPr lang="en-US" sz="2800" dirty="0"/>
              <a:t>In algorithms/use of statistical tools </a:t>
            </a:r>
          </a:p>
          <a:p>
            <a:pPr marL="0" marR="0">
              <a:lnSpc>
                <a:spcPct val="120000"/>
              </a:lnSpc>
              <a:spcBef>
                <a:spcPts val="600"/>
              </a:spcBef>
              <a:spcAft>
                <a:spcPts val="0"/>
              </a:spcAft>
            </a:pPr>
            <a:r>
              <a:rPr lang="en-US" sz="2800" dirty="0"/>
              <a:t>In data analysis </a:t>
            </a:r>
          </a:p>
          <a:p>
            <a:pPr marL="0" marR="0">
              <a:lnSpc>
                <a:spcPct val="120000"/>
              </a:lnSpc>
              <a:spcBef>
                <a:spcPts val="600"/>
              </a:spcBef>
              <a:spcAft>
                <a:spcPts val="0"/>
              </a:spcAft>
            </a:pPr>
            <a:r>
              <a:rPr lang="en-US" sz="2800" dirty="0"/>
              <a:t>In reporting and dissemination</a:t>
            </a:r>
            <a:endParaRPr lang="en-US" dirty="0"/>
          </a:p>
        </p:txBody>
      </p:sp>
      <p:sp>
        <p:nvSpPr>
          <p:cNvPr id="4" name="Slide Number Placeholder 3"/>
          <p:cNvSpPr>
            <a:spLocks noGrp="1"/>
          </p:cNvSpPr>
          <p:nvPr>
            <p:ph type="sldNum" sz="quarter" idx="5"/>
          </p:nvPr>
        </p:nvSpPr>
        <p:spPr/>
        <p:txBody>
          <a:bodyPr/>
          <a:lstStyle/>
          <a:p>
            <a:fld id="{8678C353-B7D9-432F-BD77-2D12329A0361}" type="slidenum">
              <a:rPr lang="en-US" smtClean="0"/>
              <a:t>29</a:t>
            </a:fld>
            <a:endParaRPr lang="en-US" dirty="0"/>
          </a:p>
        </p:txBody>
      </p:sp>
    </p:spTree>
    <p:extLst>
      <p:ext uri="{BB962C8B-B14F-4D97-AF65-F5344CB8AC3E}">
        <p14:creationId xmlns:p14="http://schemas.microsoft.com/office/powerpoint/2010/main" val="2567954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Building your skills in these areas will help you become a data-driven and informed prevention professional using both data equity and data justice as a guide, and help you effectively implement the SPF in your communities and effectively focus efforts and honor the individuals and communities we serve. The benefits you bring will be to your community and the profession as a whole. These skills help bring about changes in policy for healthier communities. When we take data-driven approaches that have data equity and justice as their foundation, outcomes are more likely to be achieved, and these help the public and policymakers see the “data stories” of our communities. Build on your strengths as an advocate, and continue learning and practicing with data ethics as your guide.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Many Federal datasets are not disaggregated by race, ethnicity, gender, disability, income, veteran status, or other key demographic variables.  This lack of data has cascading effects and impedes efforts to measure and advance equity.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r>
              <a:rPr lang="en-US" b="1" dirty="0"/>
              <a:t>Chat: Take aways</a:t>
            </a:r>
          </a:p>
          <a:p>
            <a:r>
              <a:rPr lang="en-US" sz="1200" dirty="0">
                <a:latin typeface="Arial" panose="020B0604020202020204" pitchFamily="34" charset="0"/>
                <a:cs typeface="Arial" panose="020B0604020202020204" pitchFamily="34" charset="0"/>
              </a:rPr>
              <a:t>What is one way you will incorporate data equity and justice into your prevention work after today’s presentation?</a:t>
            </a:r>
          </a:p>
          <a:p>
            <a:pPr marL="0" indent="0">
              <a:buNone/>
            </a:pP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What is one thing you can do to build your capacity with data equity and justice in the next 30 days? Who do you need to reach out to?</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311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2886155-B519-43D7-B225-4597BEEFEB00}" type="slidenum">
              <a:rPr lang="en-US" altLang="en-US" smtClean="0">
                <a:latin typeface="Arial" charset="0"/>
              </a:rPr>
              <a:pPr eaLnBrk="1" hangingPunct="1">
                <a:spcBef>
                  <a:spcPct val="0"/>
                </a:spcBef>
              </a:pPr>
              <a:t>32</a:t>
            </a:fld>
            <a:endParaRPr lang="en-US" altLang="en-US"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a:t>
            </a:r>
          </a:p>
        </p:txBody>
      </p:sp>
      <p:sp>
        <p:nvSpPr>
          <p:cNvPr id="4" name="Slide Number Placeholder 3"/>
          <p:cNvSpPr>
            <a:spLocks noGrp="1"/>
          </p:cNvSpPr>
          <p:nvPr>
            <p:ph type="sldNum" sz="quarter" idx="10"/>
          </p:nvPr>
        </p:nvSpPr>
        <p:spPr/>
        <p:txBody>
          <a:bodyPr/>
          <a:lstStyle/>
          <a:p>
            <a:fld id="{DDA46A5A-EDDA-4F67-B67D-E15206E62E56}" type="slidenum">
              <a:rPr lang="en-US" smtClean="0"/>
              <a:t>4</a:t>
            </a:fld>
            <a:endParaRPr lang="en-US"/>
          </a:p>
        </p:txBody>
      </p:sp>
    </p:spTree>
    <p:extLst>
      <p:ext uri="{BB962C8B-B14F-4D97-AF65-F5344CB8AC3E}">
        <p14:creationId xmlns:p14="http://schemas.microsoft.com/office/powerpoint/2010/main" val="1709368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https://pixabay.com/photos/woods-trees-pathway-forest-green-945405/</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5</a:t>
            </a:fld>
            <a:endParaRPr lang="en-US" dirty="0"/>
          </a:p>
        </p:txBody>
      </p:sp>
    </p:spTree>
    <p:extLst>
      <p:ext uri="{BB962C8B-B14F-4D97-AF65-F5344CB8AC3E}">
        <p14:creationId xmlns:p14="http://schemas.microsoft.com/office/powerpoint/2010/main" val="4261842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altLang="en-US" dirty="0">
                <a:latin typeface="Arial" charset="0"/>
              </a:rPr>
              <a:t>How many are familiar with the SPF (Raise hands)</a:t>
            </a:r>
          </a:p>
          <a:p>
            <a:pPr>
              <a:spcBef>
                <a:spcPts val="0"/>
              </a:spcBef>
            </a:pPr>
            <a:endParaRPr lang="en-US" altLang="en-US" dirty="0">
              <a:latin typeface="Arial" charset="0"/>
            </a:endParaRPr>
          </a:p>
          <a:p>
            <a:pPr>
              <a:spcBef>
                <a:spcPts val="0"/>
              </a:spcBef>
            </a:pPr>
            <a:r>
              <a:rPr lang="en-US" altLang="en-US" dirty="0">
                <a:latin typeface="Arial" charset="0"/>
              </a:rPr>
              <a:t>Brief overview if many are not familiar.</a:t>
            </a:r>
          </a:p>
          <a:p>
            <a:pPr>
              <a:spcBef>
                <a:spcPts val="0"/>
              </a:spcBef>
            </a:pPr>
            <a:endParaRPr lang="en-US" altLang="en-US" dirty="0">
              <a:latin typeface="Arial" charset="0"/>
            </a:endParaRPr>
          </a:p>
          <a:p>
            <a:pPr>
              <a:spcBef>
                <a:spcPts val="0"/>
              </a:spcBef>
            </a:pPr>
            <a:r>
              <a:rPr lang="en-US" altLang="en-US" b="1" dirty="0">
                <a:latin typeface="Arial" charset="0"/>
              </a:rPr>
              <a:t>Chat questions:</a:t>
            </a:r>
          </a:p>
          <a:p>
            <a:pPr marL="228600" indent="-228600">
              <a:spcBef>
                <a:spcPts val="0"/>
              </a:spcBef>
              <a:buAutoNum type="arabicPeriod"/>
            </a:pPr>
            <a:r>
              <a:rPr lang="en-US" altLang="en-US" dirty="0">
                <a:latin typeface="Arial" charset="0"/>
              </a:rPr>
              <a:t>What areas of the SPF do you feel data plays a role? </a:t>
            </a:r>
          </a:p>
          <a:p>
            <a:pPr marL="228600" indent="-228600">
              <a:spcBef>
                <a:spcPts val="0"/>
              </a:spcBef>
              <a:buAutoNum type="arabicPeriod"/>
            </a:pPr>
            <a:r>
              <a:rPr lang="en-US" altLang="en-US" dirty="0">
                <a:latin typeface="Arial" charset="0"/>
              </a:rPr>
              <a:t>How have you used it in your work? How?</a:t>
            </a:r>
          </a:p>
          <a:p>
            <a:pPr marL="228600" indent="-228600">
              <a:spcBef>
                <a:spcPts val="0"/>
              </a:spcBef>
              <a:buAutoNum type="arabicPeriod"/>
            </a:pPr>
            <a:r>
              <a:rPr lang="en-US" altLang="en-US" dirty="0">
                <a:latin typeface="Arial" charset="0"/>
              </a:rPr>
              <a:t>What are the benefits?</a:t>
            </a:r>
          </a:p>
          <a:p>
            <a:pPr marL="0" indent="0">
              <a:spcBef>
                <a:spcPts val="0"/>
              </a:spcBef>
              <a:buNone/>
            </a:pPr>
            <a:endParaRPr lang="en-US" altLang="en-US" dirty="0">
              <a:latin typeface="Arial" charset="0"/>
            </a:endParaRPr>
          </a:p>
          <a:p>
            <a:pPr marL="0" indent="0">
              <a:spcBef>
                <a:spcPts val="0"/>
              </a:spcBef>
              <a:buNone/>
            </a:pPr>
            <a:r>
              <a:rPr lang="en-US" altLang="en-US" dirty="0">
                <a:latin typeface="Arial" charset="0"/>
              </a:rPr>
              <a:t>https://www.samhsa.gov/sites/default/files/20190620-samhsa-strategic-prevention-framework-guide.pdf</a:t>
            </a:r>
          </a:p>
          <a:p>
            <a:pPr marL="0" indent="0">
              <a:spcBef>
                <a:spcPts val="0"/>
              </a:spcBef>
              <a:buNone/>
            </a:pPr>
            <a:endParaRPr lang="en-US" altLang="en-US" dirty="0">
              <a:latin typeface="Arial" charset="0"/>
            </a:endParaRPr>
          </a:p>
          <a:p>
            <a:pPr marL="0" indent="0">
              <a:spcBef>
                <a:spcPts val="0"/>
              </a:spcBef>
              <a:buNone/>
            </a:pPr>
            <a:r>
              <a:rPr lang="en-US" altLang="en-US" dirty="0">
                <a:latin typeface="Arial" charset="0"/>
              </a:rPr>
              <a:t> Data-driven. The SPF is designed to help planners gather and use data to guide all prevention</a:t>
            </a:r>
          </a:p>
          <a:p>
            <a:pPr marL="0" indent="0">
              <a:spcBef>
                <a:spcPts val="0"/>
              </a:spcBef>
              <a:buNone/>
            </a:pPr>
            <a:r>
              <a:rPr lang="en-US" altLang="en-US" dirty="0">
                <a:latin typeface="Arial" charset="0"/>
              </a:rPr>
              <a:t>decisions—from identifying which substance misuse problems to address in their communities,</a:t>
            </a:r>
          </a:p>
          <a:p>
            <a:pPr marL="0" indent="0">
              <a:spcBef>
                <a:spcPts val="0"/>
              </a:spcBef>
              <a:buNone/>
            </a:pPr>
            <a:r>
              <a:rPr lang="en-US" altLang="en-US" dirty="0">
                <a:latin typeface="Arial" charset="0"/>
              </a:rPr>
              <a:t>to choosing the most appropriate ways to address these problems, to determining whether</a:t>
            </a:r>
          </a:p>
          <a:p>
            <a:pPr marL="0" indent="0">
              <a:spcBef>
                <a:spcPts val="0"/>
              </a:spcBef>
              <a:buNone/>
            </a:pPr>
            <a:r>
              <a:rPr lang="en-US" altLang="en-US" dirty="0">
                <a:latin typeface="Arial" charset="0"/>
              </a:rPr>
              <a:t>communities are making progress.</a:t>
            </a:r>
          </a:p>
          <a:p>
            <a:pPr marL="0" indent="0">
              <a:spcBef>
                <a:spcPts val="0"/>
              </a:spcBef>
              <a:buNone/>
            </a:pPr>
            <a:endParaRPr lang="en-US" altLang="en-US" dirty="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policy of collecting data to determine a priority problem seems neutral, but that data collection is not. It is fraught with pit falls to disadvantage people. Pitfalls such as where, who, how, what data are collected.</a:t>
            </a:r>
            <a:endParaRPr lang="en-US" sz="1800" dirty="0">
              <a:effectLst/>
              <a:latin typeface="Arial" panose="020B0604020202020204" pitchFamily="34" charset="0"/>
            </a:endParaRPr>
          </a:p>
          <a:p>
            <a:pPr marL="0" indent="0">
              <a:spcBef>
                <a:spcPts val="0"/>
              </a:spcBef>
              <a:buNone/>
            </a:pPr>
            <a:endParaRPr lang="en-US" altLang="en-US" dirty="0">
              <a:latin typeface="Arial" charset="0"/>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6</a:t>
            </a:fld>
            <a:endParaRPr lang="en-US" dirty="0"/>
          </a:p>
        </p:txBody>
      </p:sp>
    </p:spTree>
    <p:extLst>
      <p:ext uri="{BB962C8B-B14F-4D97-AF65-F5344CB8AC3E}">
        <p14:creationId xmlns:p14="http://schemas.microsoft.com/office/powerpoint/2010/main" val="2785614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27C8D3A-0558-4C74-BED9-71004FA7B149}" type="slidenum">
              <a:rPr lang="en-US" altLang="en-US" smtClean="0">
                <a:latin typeface="Arial" charset="0"/>
              </a:rPr>
              <a:pPr eaLnBrk="1" hangingPunct="1">
                <a:spcBef>
                  <a:spcPct val="0"/>
                </a:spcBef>
              </a:pPr>
              <a:t>7</a:t>
            </a:fld>
            <a:endParaRPr lang="en-US" altLang="en-US" dirty="0">
              <a:latin typeface="Arial"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lnSpc>
                <a:spcPct val="100000"/>
              </a:lnSpc>
              <a:spcBef>
                <a:spcPts val="0"/>
              </a:spcBef>
              <a:defRPr/>
            </a:pPr>
            <a:r>
              <a:rPr lang="en-US" dirty="0"/>
              <a:t>Few people—other than evaluators and epidemiologists—relish the idea of working with data. But there are many good reasons for understanding data and how it applies to prevention ethics. And this is where we have some commonalities with our goals as prevention professionals --using data in an ethical manner creates positive change in the communities you serve.</a:t>
            </a:r>
          </a:p>
          <a:p>
            <a:pPr>
              <a:lnSpc>
                <a:spcPct val="100000"/>
              </a:lnSpc>
              <a:spcBef>
                <a:spcPts val="0"/>
              </a:spcBef>
              <a:defRPr/>
            </a:pPr>
            <a:endParaRPr lang="en-US" dirty="0"/>
          </a:p>
          <a:p>
            <a:pPr>
              <a:lnSpc>
                <a:spcPct val="100000"/>
              </a:lnSpc>
              <a:spcBef>
                <a:spcPts val="0"/>
              </a:spcBef>
              <a:defRPr/>
            </a:pPr>
            <a:endParaRPr lang="en-US" dirty="0"/>
          </a:p>
          <a:p>
            <a:pPr marL="177845" indent="-177845">
              <a:lnSpc>
                <a:spcPct val="100000"/>
              </a:lnSpc>
              <a:spcBef>
                <a:spcPts val="0"/>
              </a:spcBef>
              <a:buFont typeface="Arial" pitchFamily="34" charset="0"/>
              <a:buChar char="•"/>
              <a:defRPr/>
            </a:pPr>
            <a:r>
              <a:rPr lang="en-US" dirty="0"/>
              <a:t>Gathering input from service recipients in the development, implementation, and evaluation of prevention services. </a:t>
            </a:r>
          </a:p>
          <a:p>
            <a:pPr marL="177845" indent="-177845">
              <a:lnSpc>
                <a:spcPct val="100000"/>
              </a:lnSpc>
              <a:spcBef>
                <a:spcPts val="0"/>
              </a:spcBef>
              <a:buFont typeface="Arial" pitchFamily="34" charset="0"/>
              <a:buChar char="•"/>
              <a:defRPr/>
            </a:pPr>
            <a:r>
              <a:rPr lang="en-US" dirty="0"/>
              <a:t>Ensuring that data collected is secured. </a:t>
            </a:r>
          </a:p>
          <a:p>
            <a:pPr marL="177845" indent="-177845">
              <a:lnSpc>
                <a:spcPct val="100000"/>
              </a:lnSpc>
              <a:spcBef>
                <a:spcPts val="0"/>
              </a:spcBef>
              <a:buFont typeface="Arial" pitchFamily="34" charset="0"/>
              <a:buChar char="•"/>
              <a:defRPr/>
            </a:pPr>
            <a:r>
              <a:rPr lang="en-US" dirty="0"/>
              <a:t>Collecting information that is necessary and relevant, and accessible only to appropriate personnel.</a:t>
            </a:r>
          </a:p>
          <a:p>
            <a:pPr marL="177845" indent="-177845">
              <a:lnSpc>
                <a:spcPct val="100000"/>
              </a:lnSpc>
              <a:spcBef>
                <a:spcPts val="0"/>
              </a:spcBef>
              <a:buFont typeface="Arial" pitchFamily="34" charset="0"/>
              <a:buChar char="•"/>
              <a:defRPr/>
            </a:pPr>
            <a:r>
              <a:rPr lang="en-US" dirty="0"/>
              <a:t>Presenting data publicly in ways that protect the confidentiality of individual participants.</a:t>
            </a:r>
          </a:p>
          <a:p>
            <a:pPr marL="177845" indent="-177845">
              <a:lnSpc>
                <a:spcPct val="100000"/>
              </a:lnSpc>
              <a:spcBef>
                <a:spcPts val="0"/>
              </a:spcBef>
              <a:buFont typeface="Arial" pitchFamily="34" charset="0"/>
              <a:buChar char="•"/>
              <a:defRPr/>
            </a:pPr>
            <a:r>
              <a:rPr lang="en-US" dirty="0"/>
              <a:t>Using data to advocate on behalf of the public and the individual’s right to services, educating the general public, and policy makers, around prevention issues that need attention.</a:t>
            </a:r>
          </a:p>
          <a:p>
            <a:pPr>
              <a:lnSpc>
                <a:spcPct val="100000"/>
              </a:lnSpc>
              <a:spcBef>
                <a:spcPts val="0"/>
              </a:spcBef>
              <a:buFont typeface="Arial" pitchFamily="34" charset="0"/>
              <a:buNone/>
              <a:defRPr/>
            </a:pPr>
            <a:endParaRPr lang="en-US" dirty="0"/>
          </a:p>
          <a:p>
            <a:pPr marL="177845" indent="-177845">
              <a:lnSpc>
                <a:spcPct val="100000"/>
              </a:lnSpc>
              <a:spcBef>
                <a:spcPts val="0"/>
              </a:spcBef>
              <a:buFont typeface="Arial" pitchFamily="34" charset="0"/>
              <a:buChar char="•"/>
              <a:defRPr/>
            </a:pPr>
            <a:endParaRPr lang="en-US" dirty="0"/>
          </a:p>
          <a:p>
            <a:pPr marL="177845" indent="-177845">
              <a:lnSpc>
                <a:spcPct val="100000"/>
              </a:lnSpc>
              <a:spcBef>
                <a:spcPts val="0"/>
              </a:spcBef>
              <a:buFont typeface="Arial" pitchFamily="34" charset="0"/>
              <a:buChar char="•"/>
              <a:defRPr/>
            </a:pPr>
            <a:r>
              <a:rPr lang="en-US" dirty="0"/>
              <a:t>Using data effectively helps facilitate project reporting and grant requirements.</a:t>
            </a:r>
          </a:p>
          <a:p>
            <a:pPr marL="177845" indent="-177845">
              <a:lnSpc>
                <a:spcPct val="100000"/>
              </a:lnSpc>
              <a:spcBef>
                <a:spcPts val="0"/>
              </a:spcBef>
              <a:buFont typeface="Arial" pitchFamily="34" charset="0"/>
              <a:buChar char="•"/>
              <a:defRPr/>
            </a:pPr>
            <a:endParaRPr lang="en-US" dirty="0"/>
          </a:p>
          <a:p>
            <a:pPr marL="177845" indent="-177845">
              <a:lnSpc>
                <a:spcPct val="100000"/>
              </a:lnSpc>
              <a:spcBef>
                <a:spcPts val="0"/>
              </a:spcBef>
              <a:buFont typeface="Arial" pitchFamily="34" charset="0"/>
              <a:buChar char="•"/>
              <a:defRPr/>
            </a:pPr>
            <a:r>
              <a:rPr lang="en-US" dirty="0"/>
              <a:t>Additionally, data  can serve as a communication tool to some of your identified stakeholders around policies or priorities in your community. </a:t>
            </a:r>
            <a:r>
              <a:rPr lang="en-US" strike="noStrike" dirty="0"/>
              <a:t>Data </a:t>
            </a:r>
            <a:r>
              <a:rPr lang="en-US" dirty="0"/>
              <a:t>helps illustrate where your program is going and why.</a:t>
            </a:r>
          </a:p>
          <a:p>
            <a:pPr>
              <a:lnSpc>
                <a:spcPct val="100000"/>
              </a:lnSpc>
              <a:spcBef>
                <a:spcPts val="0"/>
              </a:spcBef>
              <a:buFont typeface="Arial" pitchFamily="34" charset="0"/>
              <a:buNone/>
              <a:defRPr/>
            </a:pPr>
            <a:endParaRPr lang="en-US" b="1" dirty="0"/>
          </a:p>
          <a:p>
            <a:pPr marL="171450" indent="-171450">
              <a:lnSpc>
                <a:spcPct val="100000"/>
              </a:lnSpc>
              <a:spcBef>
                <a:spcPts val="0"/>
              </a:spcBef>
              <a:buFont typeface="Arial" panose="020B0604020202020204" pitchFamily="34" charset="0"/>
              <a:buChar char="•"/>
              <a:defRPr/>
            </a:pPr>
            <a:r>
              <a:rPr lang="en-US" dirty="0"/>
              <a:t>Finally– data is key to assessment and evaluation, steps in the SPF. It helps us identify what we want to see change and what we want to measure. </a:t>
            </a:r>
          </a:p>
          <a:p>
            <a:pPr marL="177845" indent="-177845">
              <a:lnSpc>
                <a:spcPct val="100000"/>
              </a:lnSpc>
              <a:spcBef>
                <a:spcPts val="0"/>
              </a:spcBef>
              <a:buFont typeface="Arial" pitchFamily="34" charset="0"/>
              <a:buChar char="•"/>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689100" y="471488"/>
            <a:ext cx="3698875" cy="2774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xfrm>
            <a:off x="238125" y="3305175"/>
            <a:ext cx="6838950" cy="527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altLang="en-US" sz="1200" b="1" i="1" dirty="0"/>
              <a:t>Microsoft Stock Photo</a:t>
            </a:r>
          </a:p>
          <a:p>
            <a:pPr marL="0" marR="0" indent="0" algn="l" defTabSz="914400" rtl="0" eaLnBrk="0" fontAlgn="base" latinLnBrk="0" hangingPunct="0">
              <a:lnSpc>
                <a:spcPct val="100000"/>
              </a:lnSpc>
              <a:spcBef>
                <a:spcPct val="0"/>
              </a:spcBef>
              <a:spcAft>
                <a:spcPct val="0"/>
              </a:spcAft>
              <a:buClrTx/>
              <a:buSzTx/>
              <a:buFontTx/>
              <a:buNone/>
              <a:tabLst/>
              <a:defRPr/>
            </a:pPr>
            <a:endParaRPr lang="en-US" altLang="en-US" sz="1200" b="1" i="1" dirty="0"/>
          </a:p>
          <a:p>
            <a:pPr marL="0" marR="0" indent="0" algn="l" defTabSz="914400" rtl="0" eaLnBrk="0" fontAlgn="base" latinLnBrk="0" hangingPunct="0">
              <a:lnSpc>
                <a:spcPct val="100000"/>
              </a:lnSpc>
              <a:spcBef>
                <a:spcPct val="0"/>
              </a:spcBef>
              <a:spcAft>
                <a:spcPct val="0"/>
              </a:spcAft>
              <a:buClrTx/>
              <a:buSzTx/>
              <a:buFontTx/>
              <a:buNone/>
              <a:tabLst/>
              <a:defRPr/>
            </a:pPr>
            <a:r>
              <a:rPr lang="en-US" altLang="en-US" sz="1200" b="1" i="1" dirty="0"/>
              <a:t>Chat: How would you define data equity?</a:t>
            </a:r>
          </a:p>
          <a:p>
            <a:pPr marL="0" marR="0" indent="0" algn="l" defTabSz="914400" rtl="0" eaLnBrk="0" fontAlgn="base" latinLnBrk="0" hangingPunct="0">
              <a:lnSpc>
                <a:spcPct val="100000"/>
              </a:lnSpc>
              <a:spcBef>
                <a:spcPct val="0"/>
              </a:spcBef>
              <a:spcAft>
                <a:spcPct val="0"/>
              </a:spcAft>
              <a:buClrTx/>
              <a:buSzTx/>
              <a:buFontTx/>
              <a:buNone/>
              <a:tabLst/>
              <a:defRPr/>
            </a:pPr>
            <a:endParaRPr lang="en-US" altLang="en-US" sz="1200" b="1" i="1" dirty="0"/>
          </a:p>
          <a:p>
            <a:pPr marL="0" marR="0" indent="0" algn="l" defTabSz="914400" rtl="0" eaLnBrk="0" fontAlgn="base" latinLnBrk="0" hangingPunct="0">
              <a:lnSpc>
                <a:spcPct val="100000"/>
              </a:lnSpc>
              <a:spcBef>
                <a:spcPct val="0"/>
              </a:spcBef>
              <a:spcAft>
                <a:spcPct val="0"/>
              </a:spcAft>
              <a:buClrTx/>
              <a:buSzTx/>
              <a:buFontTx/>
              <a:buNone/>
              <a:tabLst/>
              <a:defRPr/>
            </a:pPr>
            <a:r>
              <a:rPr lang="en-US" altLang="en-US" sz="1200" b="1" i="1" dirty="0"/>
              <a:t>What about data justice?</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592769D-8FA3-4C9B-B369-695FE95DDFA7}" type="slidenum">
              <a:rPr lang="en-US" altLang="en-US" smtClean="0">
                <a:latin typeface="Arial" charset="0"/>
              </a:rPr>
              <a:pPr eaLnBrk="1" hangingPunct="1">
                <a:spcBef>
                  <a:spcPct val="0"/>
                </a:spcBef>
              </a:pPr>
              <a:t>8</a:t>
            </a:fld>
            <a:endParaRPr lang="en-US" altLang="en-US"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“data equity” captures a complex and multi-faceted set of ideas. It refers to the consideration, through an equity lens, of the ways in which data is collected, analyzed, interpreted, and distributed. It underscores marginalized communities’ unequal opportunities to access data and, at times, their harm from data’s misuse. It raises the issue of data sovereignty, and the democratization of data. And data equity pushes us to consider the ways that data can reinforce stereotypes, exacerbate problems like racial bias, or otherwise undermine social justice.</a:t>
            </a:r>
          </a:p>
          <a:p>
            <a:endParaRPr lang="en-US" dirty="0"/>
          </a:p>
        </p:txBody>
      </p:sp>
      <p:sp>
        <p:nvSpPr>
          <p:cNvPr id="4" name="Slide Number Placeholder 3"/>
          <p:cNvSpPr>
            <a:spLocks noGrp="1"/>
          </p:cNvSpPr>
          <p:nvPr>
            <p:ph type="sldNum" sz="quarter" idx="5"/>
          </p:nvPr>
        </p:nvSpPr>
        <p:spPr/>
        <p:txBody>
          <a:bodyPr/>
          <a:lstStyle/>
          <a:p>
            <a:fld id="{8678C353-B7D9-432F-BD77-2D12329A0361}" type="slidenum">
              <a:rPr lang="en-US" smtClean="0"/>
              <a:t>9</a:t>
            </a:fld>
            <a:endParaRPr lang="en-US" dirty="0"/>
          </a:p>
        </p:txBody>
      </p:sp>
    </p:spTree>
    <p:extLst>
      <p:ext uri="{BB962C8B-B14F-4D97-AF65-F5344CB8AC3E}">
        <p14:creationId xmlns:p14="http://schemas.microsoft.com/office/powerpoint/2010/main" val="3935926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justice,” a term that at times is used interchangeably or in close relation to “data equity,” has been tied to the ethics of personal data privacy, big data, and decision making that results from the “datafication” of modern society. But it is also used to encompass the complex meanings that data equity captures, including concerns regarding power and privilege, knowledge equity, and the ways that harmful decision making may be justified or maintained through data.</a:t>
            </a:r>
          </a:p>
          <a:p>
            <a:endParaRPr lang="en-US" dirty="0"/>
          </a:p>
          <a:p>
            <a:r>
              <a:rPr lang="en-US" dirty="0"/>
              <a:t>Chat Question: How have you seen data used in a harmful way to maintain power and privilege?</a:t>
            </a:r>
          </a:p>
        </p:txBody>
      </p:sp>
      <p:sp>
        <p:nvSpPr>
          <p:cNvPr id="4" name="Slide Number Placeholder 3"/>
          <p:cNvSpPr>
            <a:spLocks noGrp="1"/>
          </p:cNvSpPr>
          <p:nvPr>
            <p:ph type="sldNum" sz="quarter" idx="5"/>
          </p:nvPr>
        </p:nvSpPr>
        <p:spPr/>
        <p:txBody>
          <a:bodyPr/>
          <a:lstStyle/>
          <a:p>
            <a:fld id="{8678C353-B7D9-432F-BD77-2D12329A0361}" type="slidenum">
              <a:rPr lang="en-US" smtClean="0"/>
              <a:t>10</a:t>
            </a:fld>
            <a:endParaRPr lang="en-US" dirty="0"/>
          </a:p>
        </p:txBody>
      </p:sp>
    </p:spTree>
    <p:extLst>
      <p:ext uri="{BB962C8B-B14F-4D97-AF65-F5344CB8AC3E}">
        <p14:creationId xmlns:p14="http://schemas.microsoft.com/office/powerpoint/2010/main" val="1668804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CA7D5E-8745-1846-81FD-26AD914C4D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1116" y="6116991"/>
            <a:ext cx="3021874" cy="629016"/>
          </a:xfrm>
          <a:prstGeom prst="rect">
            <a:avLst/>
          </a:prstGeom>
        </p:spPr>
      </p:pic>
      <p:sp>
        <p:nvSpPr>
          <p:cNvPr id="8" name="Rectangle 7">
            <a:extLst>
              <a:ext uri="{FF2B5EF4-FFF2-40B4-BE49-F238E27FC236}">
                <a16:creationId xmlns:a16="http://schemas.microsoft.com/office/drawing/2014/main" id="{0FF5406E-B8C1-4040-993A-BC0B09586385}"/>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itle 1"/>
          <p:cNvSpPr>
            <a:spLocks noGrp="1"/>
          </p:cNvSpPr>
          <p:nvPr>
            <p:ph type="ctrTitle"/>
          </p:nvPr>
        </p:nvSpPr>
        <p:spPr>
          <a:xfrm>
            <a:off x="614916" y="180752"/>
            <a:ext cx="7772400" cy="1278771"/>
          </a:xfrm>
        </p:spPr>
        <p:txBody>
          <a:bodyPr anchor="b">
            <a:normAutofit/>
          </a:bodyPr>
          <a:lstStyle>
            <a:lvl1pPr algn="ctr">
              <a:lnSpc>
                <a:spcPct val="100000"/>
              </a:lnSpc>
              <a:defRPr sz="44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1733816"/>
            <a:ext cx="6858000" cy="633046"/>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Rectangle 7">
            <a:extLst>
              <a:ext uri="{FF2B5EF4-FFF2-40B4-BE49-F238E27FC236}">
                <a16:creationId xmlns:a16="http://schemas.microsoft.com/office/drawing/2014/main" id="{41F719E8-F0D6-0140-882E-E096AABE372B}"/>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Picture 9">
            <a:extLst>
              <a:ext uri="{FF2B5EF4-FFF2-40B4-BE49-F238E27FC236}">
                <a16:creationId xmlns:a16="http://schemas.microsoft.com/office/drawing/2014/main" id="{4A63CBC9-E20A-8245-99BD-DB605651B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6929" y="6374013"/>
            <a:ext cx="1156949" cy="389412"/>
          </a:xfrm>
          <a:prstGeom prst="rect">
            <a:avLst/>
          </a:prstGeom>
        </p:spPr>
      </p:pic>
      <p:pic>
        <p:nvPicPr>
          <p:cNvPr id="9" name="Picture 8">
            <a:extLst>
              <a:ext uri="{FF2B5EF4-FFF2-40B4-BE49-F238E27FC236}">
                <a16:creationId xmlns:a16="http://schemas.microsoft.com/office/drawing/2014/main" id="{E44A5ACE-9C0F-2B4A-8CC3-93D68996E4C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200000" flipV="1">
            <a:off x="-847504" y="5613446"/>
            <a:ext cx="2057355" cy="41238"/>
          </a:xfrm>
          <a:prstGeom prst="rect">
            <a:avLst/>
          </a:prstGeom>
        </p:spPr>
      </p:pic>
    </p:spTree>
    <p:extLst>
      <p:ext uri="{BB962C8B-B14F-4D97-AF65-F5344CB8AC3E}">
        <p14:creationId xmlns:p14="http://schemas.microsoft.com/office/powerpoint/2010/main" val="1361976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76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077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077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0243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ntent w foote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8648" y="1553213"/>
            <a:ext cx="7886700" cy="4351338"/>
          </a:xfrm>
        </p:spPr>
        <p:txBody>
          <a:bodyPr/>
          <a:lstStyle>
            <a:lvl1pPr algn="l">
              <a:buFont typeface="Arial" panose="020B0604020202020204" pitchFamily="34" charset="0"/>
              <a:buChar char="•"/>
              <a:defRPr>
                <a:solidFill>
                  <a:srgbClr val="61616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Content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5" name="Picture 4">
            <a:extLst>
              <a:ext uri="{FF2B5EF4-FFF2-40B4-BE49-F238E27FC236}">
                <a16:creationId xmlns:a16="http://schemas.microsoft.com/office/drawing/2014/main" id="{955B4AA5-3390-46E5-8AD9-296197BC59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843" y="1079822"/>
            <a:ext cx="7364313" cy="94637"/>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92A4959C-FAA5-41BB-A69C-51F8C0CAEA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30642" y="6156975"/>
            <a:ext cx="2013358" cy="701025"/>
          </a:xfrm>
          <a:prstGeom prst="rect">
            <a:avLst/>
          </a:prstGeom>
        </p:spPr>
      </p:pic>
      <p:sp>
        <p:nvSpPr>
          <p:cNvPr id="26" name="Title 25">
            <a:extLst>
              <a:ext uri="{FF2B5EF4-FFF2-40B4-BE49-F238E27FC236}">
                <a16:creationId xmlns:a16="http://schemas.microsoft.com/office/drawing/2014/main" id="{BF34AC58-8D1C-4218-95C3-F7B5AB65E69C}"/>
              </a:ext>
            </a:extLst>
          </p:cNvPr>
          <p:cNvSpPr>
            <a:spLocks noGrp="1"/>
          </p:cNvSpPr>
          <p:nvPr>
            <p:ph type="title" hasCustomPrompt="1"/>
          </p:nvPr>
        </p:nvSpPr>
        <p:spPr>
          <a:xfrm>
            <a:off x="628648" y="252585"/>
            <a:ext cx="7886700" cy="701025"/>
          </a:xfrm>
        </p:spPr>
        <p:txBody>
          <a:bodyPr/>
          <a:lstStyle>
            <a:lvl1pPr algn="ctr">
              <a:defRPr sz="4000">
                <a:solidFill>
                  <a:srgbClr val="616161"/>
                </a:solidFill>
                <a:latin typeface="Arial" panose="020B0604020202020204" pitchFamily="34" charset="0"/>
                <a:cs typeface="Arial" panose="020B0604020202020204" pitchFamily="34" charset="0"/>
              </a:defRPr>
            </a:lvl1pPr>
          </a:lstStyle>
          <a:p>
            <a:r>
              <a:rPr lang="en-US"/>
              <a:t>Content</a:t>
            </a:r>
          </a:p>
        </p:txBody>
      </p:sp>
    </p:spTree>
    <p:extLst>
      <p:ext uri="{BB962C8B-B14F-4D97-AF65-F5344CB8AC3E}">
        <p14:creationId xmlns:p14="http://schemas.microsoft.com/office/powerpoint/2010/main" val="561917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6925" y="524656"/>
            <a:ext cx="7911055" cy="1156507"/>
          </a:xfrm>
        </p:spPr>
        <p:txBody>
          <a:bodyPr/>
          <a:lstStyle/>
          <a:p>
            <a:r>
              <a:rPr lang="en-US" dirty="0"/>
              <a:t>Click to edit Master title style</a:t>
            </a:r>
          </a:p>
        </p:txBody>
      </p:sp>
      <p:sp>
        <p:nvSpPr>
          <p:cNvPr id="12" name="Rectangle 7">
            <a:extLst>
              <a:ext uri="{FF2B5EF4-FFF2-40B4-BE49-F238E27FC236}">
                <a16:creationId xmlns:a16="http://schemas.microsoft.com/office/drawing/2014/main" id="{FAF0C2A5-96A4-5642-B32C-D2B5DC963239}"/>
              </a:ext>
            </a:extLst>
          </p:cNvPr>
          <p:cNvSpPr/>
          <p:nvPr userDrawn="1"/>
        </p:nvSpPr>
        <p:spPr>
          <a:xfrm flipH="1">
            <a:off x="-5898" y="641526"/>
            <a:ext cx="827293" cy="441299"/>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Rectangle 7">
            <a:extLst>
              <a:ext uri="{FF2B5EF4-FFF2-40B4-BE49-F238E27FC236}">
                <a16:creationId xmlns:a16="http://schemas.microsoft.com/office/drawing/2014/main" id="{D0C9A630-8116-5A4D-9FDA-548F13957760}"/>
              </a:ext>
            </a:extLst>
          </p:cNvPr>
          <p:cNvSpPr/>
          <p:nvPr userDrawn="1"/>
        </p:nvSpPr>
        <p:spPr>
          <a:xfrm>
            <a:off x="0" y="0"/>
            <a:ext cx="1762943" cy="1082827"/>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8" name="Picture 17">
            <a:extLst>
              <a:ext uri="{FF2B5EF4-FFF2-40B4-BE49-F238E27FC236}">
                <a16:creationId xmlns:a16="http://schemas.microsoft.com/office/drawing/2014/main" id="{035A460B-2094-D84C-BE08-A67E6CDAF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7965572" y="1082290"/>
            <a:ext cx="2057355" cy="41238"/>
          </a:xfrm>
          <a:prstGeom prst="rect">
            <a:avLst/>
          </a:prstGeom>
        </p:spPr>
      </p:pic>
      <p:pic>
        <p:nvPicPr>
          <p:cNvPr id="5" name="Picture 4">
            <a:extLst>
              <a:ext uri="{FF2B5EF4-FFF2-40B4-BE49-F238E27FC236}">
                <a16:creationId xmlns:a16="http://schemas.microsoft.com/office/drawing/2014/main" id="{22498C2C-11AB-49A3-9401-9992A26F8E12}"/>
              </a:ext>
            </a:extLst>
          </p:cNvPr>
          <p:cNvPicPr>
            <a:picLocks noChangeAspect="1"/>
          </p:cNvPicPr>
          <p:nvPr userDrawn="1"/>
        </p:nvPicPr>
        <p:blipFill>
          <a:blip r:embed="rId3"/>
          <a:stretch>
            <a:fillRect/>
          </a:stretch>
        </p:blipFill>
        <p:spPr>
          <a:xfrm>
            <a:off x="4911905" y="5997317"/>
            <a:ext cx="4102964" cy="786452"/>
          </a:xfrm>
          <a:prstGeom prst="rect">
            <a:avLst/>
          </a:prstGeom>
        </p:spPr>
      </p:pic>
      <p:sp>
        <p:nvSpPr>
          <p:cNvPr id="11" name="Text Placeholder 10">
            <a:extLst>
              <a:ext uri="{FF2B5EF4-FFF2-40B4-BE49-F238E27FC236}">
                <a16:creationId xmlns:a16="http://schemas.microsoft.com/office/drawing/2014/main" id="{277D84B8-4EB7-4182-94A8-C4AC0069E7A0}"/>
              </a:ext>
            </a:extLst>
          </p:cNvPr>
          <p:cNvSpPr>
            <a:spLocks noGrp="1"/>
          </p:cNvSpPr>
          <p:nvPr>
            <p:ph type="body" sz="quarter" idx="10"/>
          </p:nvPr>
        </p:nvSpPr>
        <p:spPr>
          <a:xfrm>
            <a:off x="876299" y="2131587"/>
            <a:ext cx="7911055" cy="38657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9707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866275"/>
            <a:ext cx="7886700" cy="409139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F7201674-A195-4645-8BC3-78418DA9B604}"/>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Rectangle 7">
            <a:extLst>
              <a:ext uri="{FF2B5EF4-FFF2-40B4-BE49-F238E27FC236}">
                <a16:creationId xmlns:a16="http://schemas.microsoft.com/office/drawing/2014/main" id="{9EA24D1F-E10B-5945-96DD-C244DFC0DA42}"/>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4" name="Picture 13">
            <a:extLst>
              <a:ext uri="{FF2B5EF4-FFF2-40B4-BE49-F238E27FC236}">
                <a16:creationId xmlns:a16="http://schemas.microsoft.com/office/drawing/2014/main" id="{60AFBD62-916B-EA4A-9376-3074B9EE0C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847504" y="5613446"/>
            <a:ext cx="2057355" cy="41238"/>
          </a:xfrm>
          <a:prstGeom prst="rect">
            <a:avLst/>
          </a:prstGeom>
        </p:spPr>
      </p:pic>
    </p:spTree>
    <p:extLst>
      <p:ext uri="{BB962C8B-B14F-4D97-AF65-F5344CB8AC3E}">
        <p14:creationId xmlns:p14="http://schemas.microsoft.com/office/powerpoint/2010/main" val="362566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5702" y="3142319"/>
            <a:ext cx="7886700" cy="1039937"/>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288220" y="4182257"/>
            <a:ext cx="4224182" cy="2675744"/>
          </a:xfr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7">
            <a:extLst>
              <a:ext uri="{FF2B5EF4-FFF2-40B4-BE49-F238E27FC236}">
                <a16:creationId xmlns:a16="http://schemas.microsoft.com/office/drawing/2014/main" id="{88938D85-D565-EF47-A9B4-B2B1986E931A}"/>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5" name="Picture 4">
            <a:extLst>
              <a:ext uri="{FF2B5EF4-FFF2-40B4-BE49-F238E27FC236}">
                <a16:creationId xmlns:a16="http://schemas.microsoft.com/office/drawing/2014/main" id="{80998AA2-C42C-D942-ADFE-A94197A58F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5702" y="410748"/>
            <a:ext cx="7886700" cy="2628901"/>
          </a:xfrm>
          <a:prstGeom prst="rect">
            <a:avLst/>
          </a:prstGeom>
        </p:spPr>
      </p:pic>
      <p:sp>
        <p:nvSpPr>
          <p:cNvPr id="14" name="Rectangle 7">
            <a:extLst>
              <a:ext uri="{FF2B5EF4-FFF2-40B4-BE49-F238E27FC236}">
                <a16:creationId xmlns:a16="http://schemas.microsoft.com/office/drawing/2014/main" id="{6C691A8E-147B-804B-8C97-D91EA75D0959}"/>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6" name="Picture 15">
            <a:extLst>
              <a:ext uri="{FF2B5EF4-FFF2-40B4-BE49-F238E27FC236}">
                <a16:creationId xmlns:a16="http://schemas.microsoft.com/office/drawing/2014/main" id="{838B6408-4545-6046-80C6-0C251E6CC5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flipV="1">
            <a:off x="-847504" y="5613446"/>
            <a:ext cx="2057355" cy="41238"/>
          </a:xfrm>
          <a:prstGeom prst="rect">
            <a:avLst/>
          </a:prstGeom>
        </p:spPr>
      </p:pic>
    </p:spTree>
    <p:extLst>
      <p:ext uri="{BB962C8B-B14F-4D97-AF65-F5344CB8AC3E}">
        <p14:creationId xmlns:p14="http://schemas.microsoft.com/office/powerpoint/2010/main" val="356792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101622"/>
            <a:ext cx="7628197" cy="755951"/>
          </a:xfrm>
        </p:spPr>
        <p:txBody>
          <a:bodyPr anchor="b">
            <a:normAutofit/>
          </a:bodyPr>
          <a:lstStyle>
            <a:lvl1pP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a:extLst>
              <a:ext uri="{FF2B5EF4-FFF2-40B4-BE49-F238E27FC236}">
                <a16:creationId xmlns:a16="http://schemas.microsoft.com/office/drawing/2014/main" id="{C44A2387-68A8-E344-B87C-FAE7E7A627BD}"/>
              </a:ext>
            </a:extLst>
          </p:cNvPr>
          <p:cNvSpPr>
            <a:spLocks noGrp="1"/>
          </p:cNvSpPr>
          <p:nvPr>
            <p:ph idx="10"/>
          </p:nvPr>
        </p:nvSpPr>
        <p:spPr>
          <a:xfrm>
            <a:off x="623887" y="2001187"/>
            <a:ext cx="7886700" cy="2878111"/>
          </a:xfrm>
        </p:spPr>
        <p:txBody>
          <a:bodyPr/>
          <a:lstStyle>
            <a:lvl1pPr marL="0" indent="0">
              <a:buFontTx/>
              <a:buNone/>
              <a:defRPr>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0ED928D7-26C9-3A4B-B53A-520001539297}"/>
              </a:ext>
            </a:extLst>
          </p:cNvPr>
          <p:cNvSpPr>
            <a:spLocks noGrp="1"/>
          </p:cNvSpPr>
          <p:nvPr>
            <p:ph type="body" idx="11"/>
          </p:nvPr>
        </p:nvSpPr>
        <p:spPr>
          <a:xfrm>
            <a:off x="4609474" y="6108515"/>
            <a:ext cx="3901113" cy="595801"/>
          </a:xfrm>
        </p:spPr>
        <p:txBody>
          <a:bodyPr>
            <a:normAutofit/>
          </a:bodyPr>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2" name="Picture 11">
            <a:extLst>
              <a:ext uri="{FF2B5EF4-FFF2-40B4-BE49-F238E27FC236}">
                <a16:creationId xmlns:a16="http://schemas.microsoft.com/office/drawing/2014/main" id="{6B8C76CC-C123-0D40-81F3-C061A12A9D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929" y="6374013"/>
            <a:ext cx="1156949" cy="389412"/>
          </a:xfrm>
          <a:prstGeom prst="rect">
            <a:avLst/>
          </a:prstGeom>
        </p:spPr>
      </p:pic>
      <p:sp>
        <p:nvSpPr>
          <p:cNvPr id="18" name="Rectangle 7">
            <a:extLst>
              <a:ext uri="{FF2B5EF4-FFF2-40B4-BE49-F238E27FC236}">
                <a16:creationId xmlns:a16="http://schemas.microsoft.com/office/drawing/2014/main" id="{05A1F2B1-7A02-614D-BFD5-FF2692E863C2}"/>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9" name="Rectangle 7">
            <a:extLst>
              <a:ext uri="{FF2B5EF4-FFF2-40B4-BE49-F238E27FC236}">
                <a16:creationId xmlns:a16="http://schemas.microsoft.com/office/drawing/2014/main" id="{3EE4E531-E85C-6343-931D-130499DA152E}"/>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22" name="Picture 21">
            <a:extLst>
              <a:ext uri="{FF2B5EF4-FFF2-40B4-BE49-F238E27FC236}">
                <a16:creationId xmlns:a16="http://schemas.microsoft.com/office/drawing/2014/main" id="{E8C6B94B-3A4A-A949-BA46-7600FA2371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flipV="1">
            <a:off x="-847504" y="5613446"/>
            <a:ext cx="2057355" cy="41238"/>
          </a:xfrm>
          <a:prstGeom prst="rect">
            <a:avLst/>
          </a:prstGeom>
        </p:spPr>
      </p:pic>
      <p:pic>
        <p:nvPicPr>
          <p:cNvPr id="23" name="Picture 22">
            <a:extLst>
              <a:ext uri="{FF2B5EF4-FFF2-40B4-BE49-F238E27FC236}">
                <a16:creationId xmlns:a16="http://schemas.microsoft.com/office/drawing/2014/main" id="{2F7FEA26-B2CA-5A43-896A-021E4FAD8C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3887" y="243840"/>
            <a:ext cx="3299894" cy="686887"/>
          </a:xfrm>
          <a:prstGeom prst="rect">
            <a:avLst/>
          </a:prstGeom>
        </p:spPr>
      </p:pic>
    </p:spTree>
    <p:extLst>
      <p:ext uri="{BB962C8B-B14F-4D97-AF65-F5344CB8AC3E}">
        <p14:creationId xmlns:p14="http://schemas.microsoft.com/office/powerpoint/2010/main" val="46435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14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14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4BF9D129-C78A-704E-A374-1C31B6D130AF}"/>
              </a:ext>
            </a:extLst>
          </p:cNvPr>
          <p:cNvSpPr>
            <a:spLocks noGrp="1"/>
          </p:cNvSpPr>
          <p:nvPr>
            <p:ph type="body" idx="10"/>
          </p:nvPr>
        </p:nvSpPr>
        <p:spPr>
          <a:xfrm>
            <a:off x="4609474" y="6108515"/>
            <a:ext cx="3901113" cy="595801"/>
          </a:xfrm>
        </p:spPr>
        <p:txBody>
          <a:bodyPr>
            <a:normAutofit/>
          </a:bodyPr>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Rectangle 7">
            <a:extLst>
              <a:ext uri="{FF2B5EF4-FFF2-40B4-BE49-F238E27FC236}">
                <a16:creationId xmlns:a16="http://schemas.microsoft.com/office/drawing/2014/main" id="{4A0C9817-B271-8840-9419-43C885351A93}"/>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 name="Rectangle 7">
            <a:extLst>
              <a:ext uri="{FF2B5EF4-FFF2-40B4-BE49-F238E27FC236}">
                <a16:creationId xmlns:a16="http://schemas.microsoft.com/office/drawing/2014/main" id="{CA5335E9-B1A2-084A-A7DB-B1404114CAC8}"/>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7" name="Picture 16">
            <a:extLst>
              <a:ext uri="{FF2B5EF4-FFF2-40B4-BE49-F238E27FC236}">
                <a16:creationId xmlns:a16="http://schemas.microsoft.com/office/drawing/2014/main" id="{180688D2-BAC8-134E-870E-04F4D15740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847504" y="5622155"/>
            <a:ext cx="2057355" cy="41238"/>
          </a:xfrm>
          <a:prstGeom prst="rect">
            <a:avLst/>
          </a:prstGeom>
        </p:spPr>
      </p:pic>
    </p:spTree>
    <p:extLst>
      <p:ext uri="{BB962C8B-B14F-4D97-AF65-F5344CB8AC3E}">
        <p14:creationId xmlns:p14="http://schemas.microsoft.com/office/powerpoint/2010/main" val="368320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6925" y="524656"/>
            <a:ext cx="7911055" cy="1156507"/>
          </a:xfrm>
        </p:spPr>
        <p:txBody>
          <a:bodyPr/>
          <a:lstStyle/>
          <a:p>
            <a:r>
              <a:rPr lang="en-US" dirty="0"/>
              <a:t>Click to edit Master title style</a:t>
            </a:r>
          </a:p>
        </p:txBody>
      </p:sp>
      <p:sp>
        <p:nvSpPr>
          <p:cNvPr id="12" name="Rectangle 7">
            <a:extLst>
              <a:ext uri="{FF2B5EF4-FFF2-40B4-BE49-F238E27FC236}">
                <a16:creationId xmlns:a16="http://schemas.microsoft.com/office/drawing/2014/main" id="{FAF0C2A5-96A4-5642-B32C-D2B5DC963239}"/>
              </a:ext>
            </a:extLst>
          </p:cNvPr>
          <p:cNvSpPr/>
          <p:nvPr userDrawn="1"/>
        </p:nvSpPr>
        <p:spPr>
          <a:xfrm flipH="1">
            <a:off x="-5898" y="641526"/>
            <a:ext cx="827293" cy="441299"/>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Rectangle 7">
            <a:extLst>
              <a:ext uri="{FF2B5EF4-FFF2-40B4-BE49-F238E27FC236}">
                <a16:creationId xmlns:a16="http://schemas.microsoft.com/office/drawing/2014/main" id="{D0C9A630-8116-5A4D-9FDA-548F13957760}"/>
              </a:ext>
            </a:extLst>
          </p:cNvPr>
          <p:cNvSpPr/>
          <p:nvPr userDrawn="1"/>
        </p:nvSpPr>
        <p:spPr>
          <a:xfrm>
            <a:off x="0" y="0"/>
            <a:ext cx="1762943" cy="1082827"/>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9" name="Text Placeholder 2">
            <a:extLst>
              <a:ext uri="{FF2B5EF4-FFF2-40B4-BE49-F238E27FC236}">
                <a16:creationId xmlns:a16="http://schemas.microsoft.com/office/drawing/2014/main" id="{B13FEFC9-EDE3-6F4B-B2A8-A92AAB896197}"/>
              </a:ext>
            </a:extLst>
          </p:cNvPr>
          <p:cNvSpPr>
            <a:spLocks noGrp="1"/>
          </p:cNvSpPr>
          <p:nvPr>
            <p:ph type="body" idx="1"/>
          </p:nvPr>
        </p:nvSpPr>
        <p:spPr>
          <a:xfrm>
            <a:off x="821395" y="2055917"/>
            <a:ext cx="36094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3">
            <a:extLst>
              <a:ext uri="{FF2B5EF4-FFF2-40B4-BE49-F238E27FC236}">
                <a16:creationId xmlns:a16="http://schemas.microsoft.com/office/drawing/2014/main" id="{1E25026A-0C93-E040-9C15-B6D59ACBD9F2}"/>
              </a:ext>
            </a:extLst>
          </p:cNvPr>
          <p:cNvSpPr>
            <a:spLocks noGrp="1"/>
          </p:cNvSpPr>
          <p:nvPr>
            <p:ph sz="half" idx="2"/>
          </p:nvPr>
        </p:nvSpPr>
        <p:spPr>
          <a:xfrm>
            <a:off x="821395" y="2879829"/>
            <a:ext cx="3609411"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7EE1F238-CEEA-8A44-AE0D-8285F2626B22}"/>
              </a:ext>
            </a:extLst>
          </p:cNvPr>
          <p:cNvSpPr>
            <a:spLocks noGrp="1"/>
          </p:cNvSpPr>
          <p:nvPr>
            <p:ph type="body" sz="quarter" idx="3"/>
          </p:nvPr>
        </p:nvSpPr>
        <p:spPr>
          <a:xfrm>
            <a:off x="4955615" y="205591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5">
            <a:extLst>
              <a:ext uri="{FF2B5EF4-FFF2-40B4-BE49-F238E27FC236}">
                <a16:creationId xmlns:a16="http://schemas.microsoft.com/office/drawing/2014/main" id="{DBEBA944-93FA-2B4A-8284-DB7191E64B10}"/>
              </a:ext>
            </a:extLst>
          </p:cNvPr>
          <p:cNvSpPr>
            <a:spLocks noGrp="1"/>
          </p:cNvSpPr>
          <p:nvPr>
            <p:ph sz="quarter" idx="4"/>
          </p:nvPr>
        </p:nvSpPr>
        <p:spPr>
          <a:xfrm>
            <a:off x="4955615" y="2879829"/>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Oval 22">
            <a:extLst>
              <a:ext uri="{FF2B5EF4-FFF2-40B4-BE49-F238E27FC236}">
                <a16:creationId xmlns:a16="http://schemas.microsoft.com/office/drawing/2014/main" id="{3CA0726A-FA22-5047-973C-9FA7A3EA3B41}"/>
              </a:ext>
            </a:extLst>
          </p:cNvPr>
          <p:cNvSpPr/>
          <p:nvPr userDrawn="1"/>
        </p:nvSpPr>
        <p:spPr>
          <a:xfrm>
            <a:off x="131241" y="2307945"/>
            <a:ext cx="624670" cy="624670"/>
          </a:xfrm>
          <a:prstGeom prst="ellipse">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4B9CC706-88E1-4147-98D1-F6DDFBAEA85E}"/>
              </a:ext>
            </a:extLst>
          </p:cNvPr>
          <p:cNvSpPr/>
          <p:nvPr userDrawn="1"/>
        </p:nvSpPr>
        <p:spPr>
          <a:xfrm>
            <a:off x="4319997" y="2307945"/>
            <a:ext cx="624670" cy="624670"/>
          </a:xfrm>
          <a:prstGeom prst="ellipse">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035A460B-2094-D84C-BE08-A67E6CDAF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7965572" y="1082290"/>
            <a:ext cx="2057355" cy="41238"/>
          </a:xfrm>
          <a:prstGeom prst="rect">
            <a:avLst/>
          </a:prstGeom>
        </p:spPr>
      </p:pic>
    </p:spTree>
    <p:extLst>
      <p:ext uri="{BB962C8B-B14F-4D97-AF65-F5344CB8AC3E}">
        <p14:creationId xmlns:p14="http://schemas.microsoft.com/office/powerpoint/2010/main" val="355944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alpha val="39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EEE64A-84E7-3441-9BD8-261D109D3C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929" y="6374013"/>
            <a:ext cx="1156949" cy="389412"/>
          </a:xfrm>
          <a:prstGeom prst="rect">
            <a:avLst/>
          </a:prstGeom>
        </p:spPr>
      </p:pic>
      <p:sp>
        <p:nvSpPr>
          <p:cNvPr id="2" name="Title 1"/>
          <p:cNvSpPr>
            <a:spLocks noGrp="1"/>
          </p:cNvSpPr>
          <p:nvPr>
            <p:ph type="title"/>
          </p:nvPr>
        </p:nvSpPr>
        <p:spPr>
          <a:xfrm>
            <a:off x="803005" y="3618677"/>
            <a:ext cx="7381625" cy="951875"/>
          </a:xfrm>
        </p:spPr>
        <p:txBody>
          <a:bodyPr>
            <a:normAutofit/>
          </a:bodyPr>
          <a:lstStyle>
            <a:lvl1pPr>
              <a:lnSpc>
                <a:spcPct val="100000"/>
              </a:lnSpc>
              <a:defRPr sz="2800"/>
            </a:lvl1pPr>
          </a:lstStyle>
          <a:p>
            <a:r>
              <a:rPr lang="en-US" dirty="0"/>
              <a:t>Click to edit Master title style</a:t>
            </a:r>
          </a:p>
        </p:txBody>
      </p:sp>
      <p:sp>
        <p:nvSpPr>
          <p:cNvPr id="17" name="Rectangle 7">
            <a:extLst>
              <a:ext uri="{FF2B5EF4-FFF2-40B4-BE49-F238E27FC236}">
                <a16:creationId xmlns:a16="http://schemas.microsoft.com/office/drawing/2014/main" id="{23D587AD-BA70-5D4A-8AAA-F15FB588AC1B}"/>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3" name="Picture 12">
            <a:extLst>
              <a:ext uri="{FF2B5EF4-FFF2-40B4-BE49-F238E27FC236}">
                <a16:creationId xmlns:a16="http://schemas.microsoft.com/office/drawing/2014/main" id="{DACFB6DE-AF77-104C-B312-A44115FBD59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4" t="14201" r="-64" b="-7561"/>
          <a:stretch/>
        </p:blipFill>
        <p:spPr>
          <a:xfrm>
            <a:off x="0" y="0"/>
            <a:ext cx="9144000" cy="3794177"/>
          </a:xfrm>
          <a:prstGeom prst="rect">
            <a:avLst/>
          </a:prstGeom>
        </p:spPr>
      </p:pic>
      <p:sp>
        <p:nvSpPr>
          <p:cNvPr id="19" name="Rectangle 7">
            <a:extLst>
              <a:ext uri="{FF2B5EF4-FFF2-40B4-BE49-F238E27FC236}">
                <a16:creationId xmlns:a16="http://schemas.microsoft.com/office/drawing/2014/main" id="{6561F16C-7B12-EF4F-BF71-F8BF0942987D}"/>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22" name="Picture 21">
            <a:extLst>
              <a:ext uri="{FF2B5EF4-FFF2-40B4-BE49-F238E27FC236}">
                <a16:creationId xmlns:a16="http://schemas.microsoft.com/office/drawing/2014/main" id="{1E1F580F-C213-EF40-804A-BFC545122F7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200000" flipV="1">
            <a:off x="-847504" y="5622155"/>
            <a:ext cx="2057355" cy="41238"/>
          </a:xfrm>
          <a:prstGeom prst="rect">
            <a:avLst/>
          </a:prstGeom>
        </p:spPr>
      </p:pic>
      <p:pic>
        <p:nvPicPr>
          <p:cNvPr id="23" name="Picture 22">
            <a:extLst>
              <a:ext uri="{FF2B5EF4-FFF2-40B4-BE49-F238E27FC236}">
                <a16:creationId xmlns:a16="http://schemas.microsoft.com/office/drawing/2014/main" id="{CC0DB1C9-D8A4-4143-BB1F-3D0CCA3DEBE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01116" y="6108282"/>
            <a:ext cx="3021874" cy="629016"/>
          </a:xfrm>
          <a:prstGeom prst="rect">
            <a:avLst/>
          </a:prstGeom>
        </p:spPr>
      </p:pic>
    </p:spTree>
    <p:extLst>
      <p:ext uri="{BB962C8B-B14F-4D97-AF65-F5344CB8AC3E}">
        <p14:creationId xmlns:p14="http://schemas.microsoft.com/office/powerpoint/2010/main" val="323890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2CA79F07-E3D7-7345-AB58-6D7D8ACAA00B}"/>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DD8CF64-BF0E-D342-AE7B-773E2375177B}"/>
              </a:ext>
            </a:extLst>
          </p:cNvPr>
          <p:cNvSpPr/>
          <p:nvPr userDrawn="1"/>
        </p:nvSpPr>
        <p:spPr>
          <a:xfrm>
            <a:off x="4288220" y="4287187"/>
            <a:ext cx="4855780" cy="2570813"/>
          </a:xfrm>
          <a:prstGeom prst="rect">
            <a:avLst/>
          </a:prstGeom>
          <a:solidFill>
            <a:srgbClr val="7D7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5AD291D6-2409-D44E-B03D-AFECCFD7459E}"/>
              </a:ext>
            </a:extLst>
          </p:cNvPr>
          <p:cNvSpPr txBox="1"/>
          <p:nvPr userDrawn="1"/>
        </p:nvSpPr>
        <p:spPr>
          <a:xfrm>
            <a:off x="628650" y="1210581"/>
            <a:ext cx="8053337" cy="2031325"/>
          </a:xfrm>
          <a:prstGeom prst="rect">
            <a:avLst/>
          </a:prstGeom>
          <a:noFill/>
        </p:spPr>
        <p:txBody>
          <a:bodyPr wrap="square" rtlCol="0">
            <a:spAutoFit/>
          </a:bodyPr>
          <a:lstStyle/>
          <a:p>
            <a:r>
              <a:rPr lang="en-US" sz="1400" b="0" i="0" kern="1200" dirty="0">
                <a:solidFill>
                  <a:schemeClr val="tx1"/>
                </a:solidFill>
                <a:effectLst/>
                <a:latin typeface="Arial" panose="020B0604020202020204" pitchFamily="34" charset="0"/>
                <a:ea typeface="+mn-ea"/>
                <a:cs typeface="Arial" panose="020B0604020202020204" pitchFamily="34" charset="0"/>
              </a:rPr>
              <a:t>The purpose of the Prevention Technology Transfer Center (PTTC) Network is to improve implementation and delivery of effective substance abuse prevention interventions, and provide training and technical assistance services to the substance abuse prevention field.  It does this by developing and disseminating tools and strategies needed to improve the quality of substance abuse prevention efforts; providing intensive technical assistance and learning resources to prevention professionals in order to improve their understanding of prevention science, epidemiological data, and implementation of evidence-based and promising practices; and, developing tools and resources to engage the next generation of prevention professionals.</a:t>
            </a:r>
            <a:br>
              <a:rPr lang="en-US" sz="1400" dirty="0">
                <a:latin typeface="Arial" panose="020B0604020202020204" pitchFamily="34" charset="0"/>
                <a:cs typeface="Arial" panose="020B0604020202020204" pitchFamily="34" charset="0"/>
              </a:rPr>
            </a:br>
            <a:endParaRPr lang="en-US" sz="1400" dirty="0">
              <a:solidFill>
                <a:schemeClr val="tx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A0C38B9-B43F-E84C-8019-A94D0F859C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346" y="6213130"/>
            <a:ext cx="1156949" cy="389412"/>
          </a:xfrm>
          <a:prstGeom prst="rect">
            <a:avLst/>
          </a:prstGeom>
        </p:spPr>
      </p:pic>
      <p:pic>
        <p:nvPicPr>
          <p:cNvPr id="22" name="Picture 21">
            <a:extLst>
              <a:ext uri="{FF2B5EF4-FFF2-40B4-BE49-F238E27FC236}">
                <a16:creationId xmlns:a16="http://schemas.microsoft.com/office/drawing/2014/main" id="{68E2E997-0DA2-1B44-B389-3065F387FF6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01" t="24183" b="50155"/>
          <a:stretch/>
        </p:blipFill>
        <p:spPr>
          <a:xfrm>
            <a:off x="4751460" y="6142477"/>
            <a:ext cx="729762" cy="643130"/>
          </a:xfrm>
          <a:prstGeom prst="rect">
            <a:avLst/>
          </a:prstGeom>
        </p:spPr>
      </p:pic>
      <p:pic>
        <p:nvPicPr>
          <p:cNvPr id="23" name="Picture 22">
            <a:extLst>
              <a:ext uri="{FF2B5EF4-FFF2-40B4-BE49-F238E27FC236}">
                <a16:creationId xmlns:a16="http://schemas.microsoft.com/office/drawing/2014/main" id="{243CF106-4F01-9F4A-9623-13597723CB3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600" t="50472" r="39600" b="23866"/>
          <a:stretch/>
        </p:blipFill>
        <p:spPr>
          <a:xfrm>
            <a:off x="4751460" y="5584424"/>
            <a:ext cx="729762" cy="643130"/>
          </a:xfrm>
          <a:prstGeom prst="rect">
            <a:avLst/>
          </a:prstGeom>
        </p:spPr>
      </p:pic>
      <p:pic>
        <p:nvPicPr>
          <p:cNvPr id="24" name="Picture 23">
            <a:extLst>
              <a:ext uri="{FF2B5EF4-FFF2-40B4-BE49-F238E27FC236}">
                <a16:creationId xmlns:a16="http://schemas.microsoft.com/office/drawing/2014/main" id="{D9064BA6-E420-BB46-A71D-68929390673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4" t="25573" r="78707" b="48765"/>
          <a:stretch/>
        </p:blipFill>
        <p:spPr>
          <a:xfrm>
            <a:off x="4751460" y="4992754"/>
            <a:ext cx="729762" cy="643130"/>
          </a:xfrm>
          <a:prstGeom prst="rect">
            <a:avLst/>
          </a:prstGeom>
        </p:spPr>
      </p:pic>
      <p:sp>
        <p:nvSpPr>
          <p:cNvPr id="31" name="Rectangle 7">
            <a:extLst>
              <a:ext uri="{FF2B5EF4-FFF2-40B4-BE49-F238E27FC236}">
                <a16:creationId xmlns:a16="http://schemas.microsoft.com/office/drawing/2014/main" id="{C7310555-3852-C94F-989F-E3FE25524CBB}"/>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3" name="Text Placeholder 2">
            <a:extLst>
              <a:ext uri="{FF2B5EF4-FFF2-40B4-BE49-F238E27FC236}">
                <a16:creationId xmlns:a16="http://schemas.microsoft.com/office/drawing/2014/main" id="{5B5771B3-578C-F24A-8B82-88EAC5672D39}"/>
              </a:ext>
            </a:extLst>
          </p:cNvPr>
          <p:cNvSpPr txBox="1">
            <a:spLocks/>
          </p:cNvSpPr>
          <p:nvPr userDrawn="1"/>
        </p:nvSpPr>
        <p:spPr>
          <a:xfrm>
            <a:off x="4752652" y="4527031"/>
            <a:ext cx="2665163" cy="44220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CONNECT WITH US</a:t>
            </a:r>
          </a:p>
        </p:txBody>
      </p:sp>
      <p:pic>
        <p:nvPicPr>
          <p:cNvPr id="34" name="Picture 33">
            <a:extLst>
              <a:ext uri="{FF2B5EF4-FFF2-40B4-BE49-F238E27FC236}">
                <a16:creationId xmlns:a16="http://schemas.microsoft.com/office/drawing/2014/main" id="{0BB9F041-8E85-A74F-9C47-F45EE5AFAB7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3887" y="243840"/>
            <a:ext cx="3299894" cy="686887"/>
          </a:xfrm>
          <a:prstGeom prst="rect">
            <a:avLst/>
          </a:prstGeom>
        </p:spPr>
      </p:pic>
      <p:pic>
        <p:nvPicPr>
          <p:cNvPr id="35" name="Picture 34">
            <a:extLst>
              <a:ext uri="{FF2B5EF4-FFF2-40B4-BE49-F238E27FC236}">
                <a16:creationId xmlns:a16="http://schemas.microsoft.com/office/drawing/2014/main" id="{CF1E1B7A-E747-BC4D-8236-06F110FEA11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flipV="1">
            <a:off x="-847504" y="5622155"/>
            <a:ext cx="2057355" cy="41238"/>
          </a:xfrm>
          <a:prstGeom prst="rect">
            <a:avLst/>
          </a:prstGeom>
        </p:spPr>
      </p:pic>
    </p:spTree>
    <p:extLst>
      <p:ext uri="{BB962C8B-B14F-4D97-AF65-F5344CB8AC3E}">
        <p14:creationId xmlns:p14="http://schemas.microsoft.com/office/powerpoint/2010/main" val="370395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with Tex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F8D8C8-DA38-E34F-B682-280D36F93A24}"/>
              </a:ext>
            </a:extLst>
          </p:cNvPr>
          <p:cNvSpPr>
            <a:spLocks noGrp="1"/>
          </p:cNvSpPr>
          <p:nvPr>
            <p:ph type="title"/>
          </p:nvPr>
        </p:nvSpPr>
        <p:spPr>
          <a:xfrm>
            <a:off x="628650" y="553762"/>
            <a:ext cx="7886700" cy="995915"/>
          </a:xfrm>
          <a:prstGeom prst="rect">
            <a:avLst/>
          </a:prstGeom>
        </p:spPr>
        <p:txBody>
          <a:bodyPr/>
          <a:lstStyle>
            <a:lvl1pPr>
              <a:defRPr b="0">
                <a:solidFill>
                  <a:srgbClr val="593A4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DBEA1CF0-6B49-E44F-ADBD-9062A23D6364}"/>
              </a:ext>
            </a:extLst>
          </p:cNvPr>
          <p:cNvSpPr>
            <a:spLocks noGrp="1"/>
          </p:cNvSpPr>
          <p:nvPr>
            <p:ph idx="1"/>
          </p:nvPr>
        </p:nvSpPr>
        <p:spPr>
          <a:xfrm>
            <a:off x="628650" y="1828801"/>
            <a:ext cx="7886700" cy="4391025"/>
          </a:xfrm>
          <a:prstGeom prst="rect">
            <a:avLst/>
          </a:prstGeom>
        </p:spPr>
        <p:txBody>
          <a:bodyP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183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7/11/2022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7295506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5" r:id="rId3"/>
    <p:sldLayoutId id="2147483684" r:id="rId4"/>
    <p:sldLayoutId id="2147483685" r:id="rId5"/>
    <p:sldLayoutId id="2147483687" r:id="rId6"/>
    <p:sldLayoutId id="2147483686" r:id="rId7"/>
    <p:sldLayoutId id="2147483696" r:id="rId8"/>
    <p:sldLayoutId id="2147483697" r:id="rId9"/>
    <p:sldLayoutId id="2147483698" r:id="rId10"/>
    <p:sldLayoutId id="2147483699" r:id="rId11"/>
    <p:sldLayoutId id="2147483700" r:id="rId12"/>
    <p:sldLayoutId id="2147483701" r:id="rId1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chicagobeyond.org/wp-content/uploads/2019/05/ChicagoBeyond_2019Guidebook.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doi.org/10.1353/cpr.2019.0064"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hyperlink" Target="https://www.aecf.org/blog/taking-data-apart-why-a-data-driven-approach-matters-to-race-equit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thymindoman.com/our-deeper-source-sel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aecf.org/blog/taking-data-apart-why-a-data-driven-approach-matters-to-race-equity"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tableau.com/foundation/data-equity/do-no-harm?_ga=2.192065774.597531287.1639505145-1962008467.1639505144"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hyperlink" Target="mailto:pttc6@ou.edu"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s://www.urban.org/sites/default/files/publication/102346/principles-for-advancing-equitable-data-practice.pdf" TargetMode="External"/><Relationship Id="rId3" Type="http://schemas.openxmlformats.org/officeDocument/2006/relationships/hyperlink" Target="https://bellwethereducation.org/sites/default/files/Bellwether_ApproachesToDEIEvaluation_Final.pdf" TargetMode="External"/><Relationship Id="rId7" Type="http://schemas.openxmlformats.org/officeDocument/2006/relationships/hyperlink" Target="https://assets2.hrc.org/files/assets/resources/HRC-LGBTQ-DataCollection-Report.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childtrends.org/wp-content/uploads/2019/09/RacialEthnicEquityPerspective_ChildTrends_October2019.pdf" TargetMode="External"/><Relationship Id="rId5" Type="http://schemas.openxmlformats.org/officeDocument/2006/relationships/hyperlink" Target="https://www.lgbtqiahealtheducation.org/wp-content/uploads/2021/09/Engaging-the-Families-of-Transgender-and-Gender-Diverse-Children-9.10.21.pdf" TargetMode="External"/><Relationship Id="rId4" Type="http://schemas.openxmlformats.org/officeDocument/2006/relationships/hyperlink" Target="https://aisp.upenn.edu/wp-content/uploads/2020/08/AISP-Toolkit_5.27.20.pdf" TargetMode="External"/><Relationship Id="rId9" Type="http://schemas.openxmlformats.org/officeDocument/2006/relationships/hyperlink" Target="https://chicagobeyond.org/wp-content/uploads/2019/05/ChicagoBeyond_2019Guidebook.pdf"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mailto:nicoled@ou.edu"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techtransfercenters.org/" TargetMode="External"/><Relationship Id="rId2" Type="http://schemas.openxmlformats.org/officeDocument/2006/relationships/hyperlink" Target="https://www.thinglink.com/scene/1402718300957310979" TargetMode="External"/><Relationship Id="rId1" Type="http://schemas.openxmlformats.org/officeDocument/2006/relationships/slideLayout" Target="../slideLayouts/slideLayout8.xml"/><Relationship Id="rId5" Type="http://schemas.openxmlformats.org/officeDocument/2006/relationships/hyperlink" Target="https://pttcnetwork.org/centers/global-pttc/recent-news" TargetMode="External"/><Relationship Id="rId4" Type="http://schemas.openxmlformats.org/officeDocument/2006/relationships/hyperlink" Target="http://pttcnetwork.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exels.com/photo/road-forest-81384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internationalcredentialing.org/resources/Documents/Prevention%20Think%20Tank%20Code%20of%20Ethical%20Conduct.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Content Placeholder 12" descr="Close up of an olive branch on a sunset">
            <a:extLst>
              <a:ext uri="{FF2B5EF4-FFF2-40B4-BE49-F238E27FC236}">
                <a16:creationId xmlns:a16="http://schemas.microsoft.com/office/drawing/2014/main" id="{EA88F376-8A66-442A-AB19-78C4E7D943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019" r="17455" b="234"/>
          <a:stretch/>
        </p:blipFill>
        <p:spPr>
          <a:xfrm>
            <a:off x="20" y="10"/>
            <a:ext cx="9143980" cy="6857990"/>
          </a:xfrm>
          <a:prstGeom prst="rect">
            <a:avLst/>
          </a:prstGeom>
        </p:spPr>
      </p:pic>
      <p:sp>
        <p:nvSpPr>
          <p:cNvPr id="28" name="Rectangle 27">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5398329"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637276-06E7-4293-A288-2523FECAD354}"/>
              </a:ext>
            </a:extLst>
          </p:cNvPr>
          <p:cNvSpPr>
            <a:spLocks noGrp="1"/>
          </p:cNvSpPr>
          <p:nvPr>
            <p:ph type="title"/>
          </p:nvPr>
        </p:nvSpPr>
        <p:spPr>
          <a:xfrm>
            <a:off x="252663" y="640081"/>
            <a:ext cx="5398329" cy="1344975"/>
          </a:xfrm>
        </p:spPr>
        <p:txBody>
          <a:bodyPr vert="horz" lIns="91440" tIns="45720" rIns="91440" bIns="45720" rtlCol="0" anchor="ctr">
            <a:normAutofit/>
          </a:bodyPr>
          <a:lstStyle/>
          <a:p>
            <a:r>
              <a:rPr lang="en-US" dirty="0"/>
              <a:t>A Question for You… </a:t>
            </a:r>
          </a:p>
        </p:txBody>
      </p:sp>
      <p:sp>
        <p:nvSpPr>
          <p:cNvPr id="3" name="Content Placeholder 2">
            <a:extLst>
              <a:ext uri="{FF2B5EF4-FFF2-40B4-BE49-F238E27FC236}">
                <a16:creationId xmlns:a16="http://schemas.microsoft.com/office/drawing/2014/main" id="{76036A74-83DB-4D06-B926-DD666FF3B7EF}"/>
              </a:ext>
            </a:extLst>
          </p:cNvPr>
          <p:cNvSpPr>
            <a:spLocks noGrp="1"/>
          </p:cNvSpPr>
          <p:nvPr>
            <p:ph sz="half" idx="1"/>
          </p:nvPr>
        </p:nvSpPr>
        <p:spPr>
          <a:xfrm>
            <a:off x="445581" y="2121763"/>
            <a:ext cx="4965379" cy="3773010"/>
          </a:xfrm>
        </p:spPr>
        <p:txBody>
          <a:bodyPr vert="horz" lIns="91440" tIns="45720" rIns="91440" bIns="45720" rtlCol="0">
            <a:normAutofit/>
          </a:bodyPr>
          <a:lstStyle/>
          <a:p>
            <a:pPr marL="0" indent="0">
              <a:buNone/>
            </a:pPr>
            <a:r>
              <a:rPr lang="en-US" sz="2100" b="1" i="1" dirty="0"/>
              <a:t>What assessment activities relate to prevention ethics, including equity and social justice?</a:t>
            </a:r>
          </a:p>
          <a:p>
            <a:pPr marL="0"/>
            <a:endParaRPr lang="en-US" sz="2100" dirty="0"/>
          </a:p>
          <a:p>
            <a:pPr lvl="1"/>
            <a:r>
              <a:rPr lang="en-US" sz="2100" dirty="0"/>
              <a:t>Data Collection Methods</a:t>
            </a:r>
          </a:p>
          <a:p>
            <a:pPr lvl="1"/>
            <a:r>
              <a:rPr lang="en-US" sz="2100" dirty="0"/>
              <a:t>Sampling</a:t>
            </a:r>
          </a:p>
          <a:p>
            <a:pPr lvl="1"/>
            <a:r>
              <a:rPr lang="en-US" sz="2100" dirty="0"/>
              <a:t>Communication and Presentation</a:t>
            </a:r>
          </a:p>
          <a:p>
            <a:pPr lvl="1"/>
            <a:r>
              <a:rPr lang="en-US" sz="2100" dirty="0"/>
              <a:t>Reporting</a:t>
            </a:r>
          </a:p>
          <a:p>
            <a:pPr lvl="1"/>
            <a:r>
              <a:rPr lang="en-US" sz="2100" dirty="0"/>
              <a:t>Confidentiality and Security</a:t>
            </a:r>
          </a:p>
          <a:p>
            <a:pPr lvl="1"/>
            <a:r>
              <a:rPr lang="en-US" sz="2100" dirty="0"/>
              <a:t>Analysis</a:t>
            </a:r>
          </a:p>
        </p:txBody>
      </p:sp>
    </p:spTree>
    <p:extLst>
      <p:ext uri="{BB962C8B-B14F-4D97-AF65-F5344CB8AC3E}">
        <p14:creationId xmlns:p14="http://schemas.microsoft.com/office/powerpoint/2010/main" val="4228434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C1E843-4463-4EEA-A4B1-C5C68E9AF8A0}"/>
              </a:ext>
            </a:extLst>
          </p:cNvPr>
          <p:cNvSpPr>
            <a:spLocks noGrp="1"/>
          </p:cNvSpPr>
          <p:nvPr>
            <p:ph type="title"/>
          </p:nvPr>
        </p:nvSpPr>
        <p:spPr>
          <a:xfrm>
            <a:off x="3724072" y="629266"/>
            <a:ext cx="4939868" cy="1676603"/>
          </a:xfrm>
        </p:spPr>
        <p:txBody>
          <a:bodyPr vert="horz" lIns="91440" tIns="45720" rIns="91440" bIns="45720" rtlCol="0">
            <a:normAutofit/>
          </a:bodyPr>
          <a:lstStyle/>
          <a:p>
            <a:r>
              <a:rPr lang="en-US" sz="4700" dirty="0"/>
              <a:t>Data Justice</a:t>
            </a:r>
          </a:p>
        </p:txBody>
      </p:sp>
      <p:sp>
        <p:nvSpPr>
          <p:cNvPr id="2" name="Content Placeholder 1">
            <a:extLst>
              <a:ext uri="{FF2B5EF4-FFF2-40B4-BE49-F238E27FC236}">
                <a16:creationId xmlns:a16="http://schemas.microsoft.com/office/drawing/2014/main" id="{6C052F79-DFB5-4C13-9C5F-1FD115E5E121}"/>
              </a:ext>
            </a:extLst>
          </p:cNvPr>
          <p:cNvSpPr>
            <a:spLocks noGrp="1"/>
          </p:cNvSpPr>
          <p:nvPr>
            <p:ph idx="1"/>
          </p:nvPr>
        </p:nvSpPr>
        <p:spPr>
          <a:xfrm>
            <a:off x="4326974" y="3072581"/>
            <a:ext cx="4939867" cy="3785419"/>
          </a:xfrm>
        </p:spPr>
        <p:txBody>
          <a:bodyPr vert="horz" lIns="91440" tIns="45720" rIns="91440" bIns="45720" rtlCol="0">
            <a:normAutofit/>
          </a:bodyPr>
          <a:lstStyle/>
          <a:p>
            <a:r>
              <a:rPr lang="en-US" dirty="0"/>
              <a:t>Tied to the ethics of </a:t>
            </a:r>
          </a:p>
          <a:p>
            <a:pPr lvl="1">
              <a:buFont typeface="Arial" panose="020B0604020202020204" pitchFamily="34" charset="0"/>
              <a:buChar char="•"/>
            </a:pPr>
            <a:r>
              <a:rPr lang="en-US" sz="2800" dirty="0">
                <a:latin typeface="Arial" panose="020B0604020202020204" pitchFamily="34" charset="0"/>
                <a:cs typeface="Arial" panose="020B0604020202020204" pitchFamily="34" charset="0"/>
              </a:rPr>
              <a:t>Data Privacy</a:t>
            </a:r>
          </a:p>
          <a:p>
            <a:pPr lvl="1">
              <a:buFont typeface="Arial" panose="020B0604020202020204" pitchFamily="34" charset="0"/>
              <a:buChar char="•"/>
            </a:pPr>
            <a:r>
              <a:rPr lang="en-US" sz="2800" dirty="0">
                <a:latin typeface="Arial" panose="020B0604020202020204" pitchFamily="34" charset="0"/>
                <a:cs typeface="Arial" panose="020B0604020202020204" pitchFamily="34" charset="0"/>
              </a:rPr>
              <a:t>Decision Making</a:t>
            </a:r>
          </a:p>
          <a:p>
            <a:pPr lvl="1">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r>
              <a:rPr lang="en-US" dirty="0"/>
              <a:t>Concerns regarding power and privilege</a:t>
            </a:r>
          </a:p>
        </p:txBody>
      </p:sp>
      <p:pic>
        <p:nvPicPr>
          <p:cNvPr id="5" name="Picture 4" descr="A vintage weighing scales">
            <a:extLst>
              <a:ext uri="{FF2B5EF4-FFF2-40B4-BE49-F238E27FC236}">
                <a16:creationId xmlns:a16="http://schemas.microsoft.com/office/drawing/2014/main" id="{BC654B47-1844-42BA-A6D3-485C8F0D04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026" r="12026"/>
          <a:stretch/>
        </p:blipFill>
        <p:spPr>
          <a:xfrm>
            <a:off x="20" y="10"/>
            <a:ext cx="3476673" cy="6857990"/>
          </a:xfrm>
          <a:prstGeom prst="rect">
            <a:avLst/>
          </a:prstGeom>
          <a:effectLst/>
        </p:spPr>
      </p:pic>
    </p:spTree>
    <p:extLst>
      <p:ext uri="{BB962C8B-B14F-4D97-AF65-F5344CB8AC3E}">
        <p14:creationId xmlns:p14="http://schemas.microsoft.com/office/powerpoint/2010/main" val="3908786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Woman wearing pink turtleneck">
            <a:extLst>
              <a:ext uri="{FF2B5EF4-FFF2-40B4-BE49-F238E27FC236}">
                <a16:creationId xmlns:a16="http://schemas.microsoft.com/office/drawing/2014/main" id="{82FECF9F-0CE0-42B5-BA72-66F17B5223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979" r="13433" b="-1"/>
          <a:stretch/>
        </p:blipFill>
        <p:spPr>
          <a:xfrm>
            <a:off x="1889483" y="0"/>
            <a:ext cx="7252231"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ECBC81-AAA9-48CE-8BF8-5E1F003737D6}"/>
              </a:ext>
            </a:extLst>
          </p:cNvPr>
          <p:cNvSpPr>
            <a:spLocks noGrp="1"/>
          </p:cNvSpPr>
          <p:nvPr>
            <p:ph type="title"/>
          </p:nvPr>
        </p:nvSpPr>
        <p:spPr>
          <a:xfrm>
            <a:off x="498022" y="-99755"/>
            <a:ext cx="7430128" cy="1899912"/>
          </a:xfrm>
        </p:spPr>
        <p:txBody>
          <a:bodyPr vert="horz" lIns="91440" tIns="45720" rIns="91440" bIns="45720" rtlCol="0" anchor="ctr">
            <a:noAutofit/>
          </a:bodyPr>
          <a:lstStyle/>
          <a:p>
            <a:r>
              <a:rPr lang="en-US" dirty="0"/>
              <a:t>What about Prevention?</a:t>
            </a:r>
          </a:p>
        </p:txBody>
      </p:sp>
      <p:sp>
        <p:nvSpPr>
          <p:cNvPr id="5" name="Text Placeholder 4">
            <a:extLst>
              <a:ext uri="{FF2B5EF4-FFF2-40B4-BE49-F238E27FC236}">
                <a16:creationId xmlns:a16="http://schemas.microsoft.com/office/drawing/2014/main" id="{94AD1115-98FF-458F-92B7-D64A7F7AD979}"/>
              </a:ext>
            </a:extLst>
          </p:cNvPr>
          <p:cNvSpPr>
            <a:spLocks noGrp="1"/>
          </p:cNvSpPr>
          <p:nvPr>
            <p:ph idx="10"/>
          </p:nvPr>
        </p:nvSpPr>
        <p:spPr>
          <a:xfrm>
            <a:off x="498022" y="2206872"/>
            <a:ext cx="3340448" cy="3742762"/>
          </a:xfrm>
        </p:spPr>
        <p:txBody>
          <a:bodyPr vert="horz" lIns="91440" tIns="45720" rIns="91440" bIns="45720" rtlCol="0">
            <a:normAutofit/>
          </a:bodyPr>
          <a:lstStyle/>
          <a:p>
            <a:pPr marL="457200" indent="-457200">
              <a:buFont typeface="+mj-lt"/>
              <a:buAutoNum type="arabicPeriod"/>
            </a:pPr>
            <a:r>
              <a:rPr lang="en-US" sz="2400" dirty="0"/>
              <a:t>How are you bringing data equity to your prevention work?</a:t>
            </a:r>
          </a:p>
          <a:p>
            <a:pPr marL="457200" indent="-457200">
              <a:buFont typeface="+mj-lt"/>
              <a:buAutoNum type="arabicPeriod"/>
            </a:pPr>
            <a:endParaRPr lang="en-US" sz="2400" dirty="0"/>
          </a:p>
          <a:p>
            <a:pPr marL="457200" indent="-457200">
              <a:buFont typeface="+mj-lt"/>
              <a:buAutoNum type="arabicPeriod"/>
            </a:pPr>
            <a:r>
              <a:rPr lang="en-US" sz="2400" dirty="0"/>
              <a:t>How can prevention address power imbalances with data collection and use?</a:t>
            </a:r>
          </a:p>
          <a:p>
            <a:pPr indent="-228600">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B8C6C0F1-7FE7-4095-8EE7-1726380A1FF6}"/>
              </a:ext>
            </a:extLst>
          </p:cNvPr>
          <p:cNvSpPr>
            <a:spLocks noGrp="1"/>
          </p:cNvSpPr>
          <p:nvPr>
            <p:ph type="sldNum" sz="quarter" idx="4294967295"/>
          </p:nvPr>
        </p:nvSpPr>
        <p:spPr>
          <a:xfrm>
            <a:off x="6457950" y="6356350"/>
            <a:ext cx="2057400"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91AD0CCB-1D5E-43E6-B6BA-CAFA4C4D5293}" type="slidenum">
              <a:rPr lang="en-US">
                <a:solidFill>
                  <a:srgbClr val="FFFFFF"/>
                </a:solidFill>
                <a:latin typeface="Calibri" panose="020F0502020204030204"/>
              </a:rPr>
              <a:pPr defTabSz="914400">
                <a:spcAft>
                  <a:spcPts val="600"/>
                </a:spcAft>
                <a:defRPr/>
              </a:pPr>
              <a:t>11</a:t>
            </a:fld>
            <a:endParaRPr lang="en-US" dirty="0">
              <a:solidFill>
                <a:srgbClr val="FFFFFF"/>
              </a:solidFill>
              <a:latin typeface="Calibri" panose="020F0502020204030204"/>
            </a:endParaRPr>
          </a:p>
        </p:txBody>
      </p:sp>
    </p:spTree>
    <p:extLst>
      <p:ext uri="{BB962C8B-B14F-4D97-AF65-F5344CB8AC3E}">
        <p14:creationId xmlns:p14="http://schemas.microsoft.com/office/powerpoint/2010/main" val="3518882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eaLnBrk="1" hangingPunct="1"/>
            <a:r>
              <a:rPr lang="en-US" altLang="en-US" dirty="0">
                <a:latin typeface="Arial" panose="020B0604020202020204" pitchFamily="34" charset="0"/>
                <a:cs typeface="Arial" panose="020B0604020202020204" pitchFamily="34" charset="0"/>
              </a:rPr>
              <a:t>Our Why</a:t>
            </a:r>
          </a:p>
        </p:txBody>
      </p:sp>
      <p:sp>
        <p:nvSpPr>
          <p:cNvPr id="2" name="Content Placeholder 1">
            <a:extLst>
              <a:ext uri="{FF2B5EF4-FFF2-40B4-BE49-F238E27FC236}">
                <a16:creationId xmlns:a16="http://schemas.microsoft.com/office/drawing/2014/main" id="{A078F1F6-DB0B-4C84-9CC2-F174644C525F}"/>
              </a:ext>
            </a:extLst>
          </p:cNvPr>
          <p:cNvSpPr>
            <a:spLocks noGrp="1"/>
          </p:cNvSpPr>
          <p:nvPr>
            <p:ph idx="1"/>
          </p:nvPr>
        </p:nvSpPr>
        <p:spPr>
          <a:xfrm>
            <a:off x="628650" y="1921817"/>
            <a:ext cx="8283530" cy="4351338"/>
          </a:xfrm>
        </p:spPr>
        <p:txBody>
          <a:bodyPr vert="horz" lIns="91440" tIns="45720" rIns="91440" bIns="45720" rtlCol="0" anchor="t">
            <a:normAutofit/>
          </a:bodyPr>
          <a:lstStyle/>
          <a:p>
            <a:pPr marL="0" indent="0" algn="l">
              <a:lnSpc>
                <a:spcPct val="100000"/>
              </a:lnSpc>
              <a:buNone/>
            </a:pPr>
            <a:r>
              <a:rPr lang="en-US" b="0" i="1" dirty="0">
                <a:effectLst/>
                <a:latin typeface="Arial" panose="020B0604020202020204" pitchFamily="34" charset="0"/>
                <a:cs typeface="Arial" panose="020B0604020202020204" pitchFamily="34" charset="0"/>
              </a:rPr>
              <a:t>“Right or wrong, research can drive decisions. If we do not address the power dynamics in the creation of research, at best, we are driving decision-making from partial truths. At worst, we are generating inaccurate information that ultimately does more harm than good in our communities. This is why we must care about how research is created.” </a:t>
            </a:r>
            <a:r>
              <a:rPr lang="en-US" baseline="30000" dirty="0">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A80DC699-9F46-4516-9085-56FA02027F9B}"/>
              </a:ext>
            </a:extLst>
          </p:cNvPr>
          <p:cNvSpPr txBox="1"/>
          <p:nvPr/>
        </p:nvSpPr>
        <p:spPr>
          <a:xfrm>
            <a:off x="4572000" y="6041933"/>
            <a:ext cx="4572000" cy="830997"/>
          </a:xfrm>
          <a:prstGeom prst="rect">
            <a:avLst/>
          </a:prstGeom>
          <a:noFill/>
        </p:spPr>
        <p:txBody>
          <a:bodyPr wrap="square" rtlCol="0">
            <a:spAutoFit/>
          </a:bodyPr>
          <a:lstStyle/>
          <a:p>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 Chicago Beyond Equity Foundation (2018). </a:t>
            </a:r>
            <a:r>
              <a:rPr lang="en-US" sz="1200" b="0" i="1" dirty="0">
                <a:effectLst/>
                <a:latin typeface="Arial" panose="020B0604020202020204" pitchFamily="34" charset="0"/>
                <a:cs typeface="Arial" panose="020B0604020202020204" pitchFamily="34" charset="0"/>
              </a:rPr>
              <a:t>Why Am I Always Being Researched?</a:t>
            </a:r>
            <a:r>
              <a:rPr lang="en-US" sz="1200" b="0"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hlinkClick r:id="rId3"/>
              </a:rPr>
              <a:t>https://chicagobeyond.org/wp-content/uploads/2019/05/ChicagoBeyond_2019Guidebook.pdf</a:t>
            </a:r>
            <a:endParaRPr lang="en-US" sz="1200" b="0" dirty="0">
              <a:effectLst/>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3508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E676D511-B961-4804-8F85-3B137722AE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57" t="11243" r="8407" b="3886"/>
          <a:stretch/>
        </p:blipFill>
        <p:spPr bwMode="auto">
          <a:xfrm>
            <a:off x="241299" y="344556"/>
            <a:ext cx="8661401" cy="52743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309F151E-584C-4EF7-BE3F-AA8DEAA2572C}"/>
              </a:ext>
            </a:extLst>
          </p:cNvPr>
          <p:cNvSpPr txBox="1"/>
          <p:nvPr/>
        </p:nvSpPr>
        <p:spPr>
          <a:xfrm>
            <a:off x="241299" y="5751445"/>
            <a:ext cx="8110330" cy="954107"/>
          </a:xfrm>
          <a:prstGeom prst="rect">
            <a:avLst/>
          </a:prstGeom>
          <a:noFill/>
        </p:spPr>
        <p:txBody>
          <a:bodyPr wrap="square" rtlCol="0">
            <a:spAutoFit/>
          </a:bodyPr>
          <a:lstStyle/>
          <a:p>
            <a:r>
              <a:rPr lang="en-US" sz="1400" b="0" i="0" dirty="0">
                <a:effectLst/>
                <a:latin typeface="Arial" panose="020B0604020202020204" pitchFamily="34" charset="0"/>
                <a:cs typeface="Arial" panose="020B0604020202020204" pitchFamily="34" charset="0"/>
              </a:rPr>
              <a:t>Key, K.D., Furr-Holden, D., Lewis, E.Y., Cunningham, R., Zimmerman, M.A., Johnson-Lawrence, V., ... Selig, S. (2019). The Continuum of Community Engagement in Research: A Roadmap for Understanding and Assessing Progress. </a:t>
            </a:r>
            <a:r>
              <a:rPr lang="en-US" sz="1400" b="0" i="1" dirty="0">
                <a:effectLst/>
                <a:latin typeface="Arial" panose="020B0604020202020204" pitchFamily="34" charset="0"/>
                <a:cs typeface="Arial" panose="020B0604020202020204" pitchFamily="34" charset="0"/>
              </a:rPr>
              <a:t>Progress in Community Health Partnerships: Research, Education, and Action</a:t>
            </a:r>
            <a:r>
              <a:rPr lang="en-US" sz="1400" b="0" i="0" dirty="0">
                <a:effectLst/>
                <a:latin typeface="Arial" panose="020B0604020202020204" pitchFamily="34" charset="0"/>
                <a:cs typeface="Arial" panose="020B0604020202020204" pitchFamily="34" charset="0"/>
              </a:rPr>
              <a:t> </a:t>
            </a:r>
            <a:r>
              <a:rPr lang="en-US" sz="1400" b="0" i="1" dirty="0">
                <a:effectLst/>
                <a:latin typeface="Arial" panose="020B0604020202020204" pitchFamily="34" charset="0"/>
                <a:cs typeface="Arial" panose="020B0604020202020204" pitchFamily="34" charset="0"/>
              </a:rPr>
              <a:t>13</a:t>
            </a:r>
            <a:r>
              <a:rPr lang="en-US" sz="1400" b="0" i="0" dirty="0">
                <a:effectLst/>
                <a:latin typeface="Arial" panose="020B0604020202020204" pitchFamily="34" charset="0"/>
                <a:cs typeface="Arial" panose="020B0604020202020204" pitchFamily="34" charset="0"/>
              </a:rPr>
              <a:t>(4), 427-434. </a:t>
            </a:r>
            <a:r>
              <a:rPr lang="en-US" sz="1400" b="0" i="0" u="none" strike="noStrike"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doi:10.1353/cpr.2019.0064</a:t>
            </a:r>
            <a:r>
              <a:rPr lang="en-US" sz="1400" b="0" i="0" dirty="0">
                <a:effectLst/>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834891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8BDB-C6AB-49D1-BC2D-D59A743A47AD}"/>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Paving the Path to Equity and Justice with Data</a:t>
            </a:r>
          </a:p>
        </p:txBody>
      </p:sp>
      <p:graphicFrame>
        <p:nvGraphicFramePr>
          <p:cNvPr id="10" name="Content Placeholder 2">
            <a:extLst>
              <a:ext uri="{FF2B5EF4-FFF2-40B4-BE49-F238E27FC236}">
                <a16:creationId xmlns:a16="http://schemas.microsoft.com/office/drawing/2014/main" id="{DF5FF10D-2BB8-4807-8904-9A7E0B70E001}"/>
              </a:ext>
            </a:extLst>
          </p:cNvPr>
          <p:cNvGraphicFramePr>
            <a:graphicFrameLocks noGrp="1"/>
          </p:cNvGraphicFramePr>
          <p:nvPr>
            <p:ph idx="1"/>
            <p:extLst>
              <p:ext uri="{D42A27DB-BD31-4B8C-83A1-F6EECF244321}">
                <p14:modId xmlns:p14="http://schemas.microsoft.com/office/powerpoint/2010/main" val="1262253556"/>
              </p:ext>
            </p:extLst>
          </p:nvPr>
        </p:nvGraphicFramePr>
        <p:xfrm>
          <a:off x="628650" y="1866900"/>
          <a:ext cx="8274190" cy="4090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0CCF38F-683D-419B-ACC3-46CC97562F07}"/>
              </a:ext>
            </a:extLst>
          </p:cNvPr>
          <p:cNvSpPr>
            <a:spLocks noGrp="1"/>
          </p:cNvSpPr>
          <p:nvPr>
            <p:ph type="sldNum" sz="quarter" idx="4294967295"/>
          </p:nvPr>
        </p:nvSpPr>
        <p:spPr>
          <a:xfrm>
            <a:off x="7086600" y="6356350"/>
            <a:ext cx="2057400" cy="365125"/>
          </a:xfrm>
          <a:prstGeom prst="rect">
            <a:avLst/>
          </a:prstGeom>
        </p:spPr>
        <p:txBody>
          <a:bodyPr vert="horz" lIns="91440" tIns="45720" rIns="91440" bIns="45720" rtlCol="0">
            <a:norm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91AD0CCB-1D5E-43E6-B6BA-CAFA4C4D5293}" type="slidenum">
              <a:rPr lang="en-US" smtClean="0"/>
              <a:pPr>
                <a:spcAft>
                  <a:spcPts val="600"/>
                </a:spcAft>
              </a:pPr>
              <a:t>14</a:t>
            </a:fld>
            <a:endParaRPr lang="en-US" dirty="0"/>
          </a:p>
        </p:txBody>
      </p:sp>
    </p:spTree>
    <p:extLst>
      <p:ext uri="{BB962C8B-B14F-4D97-AF65-F5344CB8AC3E}">
        <p14:creationId xmlns:p14="http://schemas.microsoft.com/office/powerpoint/2010/main" val="54590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9C3E-0D2C-4DF4-A5E4-2707231E4BA8}"/>
              </a:ext>
            </a:extLst>
          </p:cNvPr>
          <p:cNvSpPr>
            <a:spLocks noGrp="1"/>
          </p:cNvSpPr>
          <p:nvPr>
            <p:ph type="title"/>
          </p:nvPr>
        </p:nvSpPr>
        <p:spPr/>
        <p:txBody>
          <a:bodyPr/>
          <a:lstStyle/>
          <a:p>
            <a:r>
              <a:rPr lang="en-US" dirty="0"/>
              <a:t>Reaching Out</a:t>
            </a:r>
          </a:p>
        </p:txBody>
      </p:sp>
      <p:graphicFrame>
        <p:nvGraphicFramePr>
          <p:cNvPr id="13" name="Content Placeholder 2">
            <a:extLst>
              <a:ext uri="{FF2B5EF4-FFF2-40B4-BE49-F238E27FC236}">
                <a16:creationId xmlns:a16="http://schemas.microsoft.com/office/drawing/2014/main" id="{AD9C2E3B-04D2-4DF2-907F-962754EB9B49}"/>
              </a:ext>
            </a:extLst>
          </p:cNvPr>
          <p:cNvGraphicFramePr>
            <a:graphicFrameLocks noGrp="1"/>
          </p:cNvGraphicFramePr>
          <p:nvPr>
            <p:ph idx="1"/>
            <p:extLst>
              <p:ext uri="{D42A27DB-BD31-4B8C-83A1-F6EECF244321}">
                <p14:modId xmlns:p14="http://schemas.microsoft.com/office/powerpoint/2010/main" val="3791971645"/>
              </p:ext>
            </p:extLst>
          </p:nvPr>
        </p:nvGraphicFramePr>
        <p:xfrm>
          <a:off x="628649" y="1866275"/>
          <a:ext cx="8424915" cy="4494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163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4663" y="157132"/>
            <a:ext cx="8374673"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eaLnBrk="1" hangingPunct="1"/>
            <a:r>
              <a:rPr lang="en-US" altLang="en-US" dirty="0">
                <a:latin typeface="Arial" panose="020B0604020202020204" pitchFamily="34" charset="0"/>
                <a:cs typeface="Arial" panose="020B0604020202020204" pitchFamily="34" charset="0"/>
              </a:rPr>
              <a:t>Disaggregation: Data Collection</a:t>
            </a:r>
          </a:p>
        </p:txBody>
      </p:sp>
      <p:sp>
        <p:nvSpPr>
          <p:cNvPr id="2" name="TextBox 1">
            <a:extLst>
              <a:ext uri="{FF2B5EF4-FFF2-40B4-BE49-F238E27FC236}">
                <a16:creationId xmlns:a16="http://schemas.microsoft.com/office/drawing/2014/main" id="{CBE32867-07A6-41D3-B219-CACF0522E1B9}"/>
              </a:ext>
            </a:extLst>
          </p:cNvPr>
          <p:cNvSpPr txBox="1"/>
          <p:nvPr/>
        </p:nvSpPr>
        <p:spPr>
          <a:xfrm>
            <a:off x="769328" y="6211669"/>
            <a:ext cx="8374672" cy="646331"/>
          </a:xfrm>
          <a:prstGeom prst="rect">
            <a:avLst/>
          </a:prstGeom>
          <a:solidFill>
            <a:schemeClr val="bg1"/>
          </a:solidFill>
        </p:spPr>
        <p:txBody>
          <a:bodyPr wrap="square" rtlCol="0">
            <a:spAutoFit/>
          </a:bodyPr>
          <a:lstStyle/>
          <a:p>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Annie E. Casey Foundation (2020). </a:t>
            </a:r>
            <a:r>
              <a:rPr lang="en-US" sz="1200" b="0" i="1" dirty="0">
                <a:effectLst/>
                <a:latin typeface="Arial" panose="020B0604020202020204" pitchFamily="34" charset="0"/>
                <a:cs typeface="Arial" panose="020B0604020202020204" pitchFamily="34" charset="0"/>
              </a:rPr>
              <a:t>Why Disaggregating Data by Race is Important for Racial Equity</a:t>
            </a:r>
            <a:r>
              <a:rPr lang="en-US" sz="1200" b="0"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https://www.aecf.org/blog/taking-data-apart-why-a-data-driven-approach-matters-to-race-equity</a:t>
            </a:r>
            <a:endParaRPr lang="en-US" sz="1200" b="0" dirty="0">
              <a:effectLst/>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9" name="Rectangle 3">
            <a:extLst>
              <a:ext uri="{FF2B5EF4-FFF2-40B4-BE49-F238E27FC236}">
                <a16:creationId xmlns:a16="http://schemas.microsoft.com/office/drawing/2014/main" id="{92F00A3D-2594-4FF5-A0F8-A2E5C8EEF4D2}"/>
              </a:ext>
            </a:extLst>
          </p:cNvPr>
          <p:cNvSpPr>
            <a:spLocks noGrp="1" noChangeArrowheads="1"/>
          </p:cNvSpPr>
          <p:nvPr>
            <p:ph idx="1"/>
          </p:nvPr>
        </p:nvSpPr>
        <p:spPr>
          <a:xfrm>
            <a:off x="565586" y="1600504"/>
            <a:ext cx="7886700" cy="1325563"/>
          </a:xfrm>
        </p:spPr>
        <p:txBody>
          <a:bodyPr vert="horz" lIns="91440" tIns="45720" rIns="91440" bIns="45720" rtlCol="0" anchor="t">
            <a:noAutofit/>
          </a:bodyPr>
          <a:lstStyle/>
          <a:p>
            <a:pPr marL="0" indent="0" algn="l">
              <a:buNone/>
            </a:pPr>
            <a:r>
              <a:rPr lang="en-US" sz="2400" b="0" i="0" u="none" strike="noStrike" baseline="0" dirty="0">
                <a:latin typeface="Arial"/>
                <a:cs typeface="Arial"/>
              </a:rPr>
              <a:t>“</a:t>
            </a:r>
            <a:r>
              <a:rPr lang="en-US" sz="2400" dirty="0">
                <a:latin typeface="Arial"/>
                <a:cs typeface="Arial"/>
              </a:rPr>
              <a:t>The kind of data collected matters and can help unearth a problem masked by aggregate data — even data already broken down by basic racial categories.”</a:t>
            </a:r>
            <a:r>
              <a:rPr lang="en-US" sz="2400" baseline="30000" dirty="0">
                <a:latin typeface="Arial"/>
                <a:cs typeface="Arial"/>
              </a:rPr>
              <a:t>1</a:t>
            </a:r>
            <a:endParaRPr lang="en-US" altLang="en-US" sz="2400" kern="0" baseline="30000" dirty="0">
              <a:latin typeface="Arial"/>
              <a:cs typeface="Arial"/>
            </a:endParaRPr>
          </a:p>
          <a:p>
            <a:pPr lvl="1">
              <a:spcAft>
                <a:spcPts val="600"/>
              </a:spcAft>
            </a:pPr>
            <a:endParaRPr lang="en-US" altLang="en-US" kern="0" dirty="0">
              <a:latin typeface="Arial" panose="020B0604020202020204" pitchFamily="34" charset="0"/>
              <a:cs typeface="Arial" panose="020B0604020202020204" pitchFamily="34" charset="0"/>
            </a:endParaRPr>
          </a:p>
          <a:p>
            <a:pPr marL="457200" lvl="1" indent="0">
              <a:spcAft>
                <a:spcPts val="600"/>
              </a:spcAft>
              <a:buNone/>
            </a:pPr>
            <a:endParaRPr lang="en-US" altLang="en-US" i="0" dirty="0">
              <a:latin typeface="Arial" panose="020B0604020202020204" pitchFamily="34" charset="0"/>
              <a:cs typeface="Arial" panose="020B0604020202020204" pitchFamily="34" charset="0"/>
            </a:endParaRPr>
          </a:p>
        </p:txBody>
      </p:sp>
      <p:pic>
        <p:nvPicPr>
          <p:cNvPr id="10" name="Picture 9" descr="Hands on ears">
            <a:extLst>
              <a:ext uri="{FF2B5EF4-FFF2-40B4-BE49-F238E27FC236}">
                <a16:creationId xmlns:a16="http://schemas.microsoft.com/office/drawing/2014/main" id="{BA9034F1-6154-4357-BC36-CFF1798EB0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0878" y="2733976"/>
            <a:ext cx="5087155" cy="3369340"/>
          </a:xfrm>
          <a:prstGeom prst="rect">
            <a:avLst/>
          </a:prstGeom>
        </p:spPr>
      </p:pic>
    </p:spTree>
    <p:extLst>
      <p:ext uri="{BB962C8B-B14F-4D97-AF65-F5344CB8AC3E}">
        <p14:creationId xmlns:p14="http://schemas.microsoft.com/office/powerpoint/2010/main" val="4066634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B8624-2386-4DBE-971E-B5CA806BB613}"/>
              </a:ext>
            </a:extLst>
          </p:cNvPr>
          <p:cNvSpPr>
            <a:spLocks noGrp="1"/>
          </p:cNvSpPr>
          <p:nvPr>
            <p:ph type="title"/>
          </p:nvPr>
        </p:nvSpPr>
        <p:spPr>
          <a:xfrm>
            <a:off x="628649" y="400568"/>
            <a:ext cx="8264141" cy="1325563"/>
          </a:xfrm>
        </p:spPr>
        <p:txBody>
          <a:bodyPr/>
          <a:lstStyle/>
          <a:p>
            <a:r>
              <a:rPr lang="en-US" dirty="0"/>
              <a:t>Not Collecting Demographic Data Is Not Equity</a:t>
            </a:r>
          </a:p>
        </p:txBody>
      </p:sp>
      <p:sp>
        <p:nvSpPr>
          <p:cNvPr id="3" name="Content Placeholder 2">
            <a:extLst>
              <a:ext uri="{FF2B5EF4-FFF2-40B4-BE49-F238E27FC236}">
                <a16:creationId xmlns:a16="http://schemas.microsoft.com/office/drawing/2014/main" id="{3B6CACD4-FA7D-4747-9A56-CA706ABDE8D9}"/>
              </a:ext>
            </a:extLst>
          </p:cNvPr>
          <p:cNvSpPr>
            <a:spLocks noGrp="1"/>
          </p:cNvSpPr>
          <p:nvPr>
            <p:ph idx="1"/>
          </p:nvPr>
        </p:nvSpPr>
        <p:spPr/>
        <p:txBody>
          <a:bodyPr/>
          <a:lstStyle/>
          <a:p>
            <a:r>
              <a:rPr lang="en-US" dirty="0"/>
              <a:t>Uncommon for medical institutions to go deeper and seek sexual orientation and gender identity data</a:t>
            </a:r>
          </a:p>
          <a:p>
            <a:r>
              <a:rPr lang="en-US" dirty="0"/>
              <a:t>Funding is often tied to data and outcomes</a:t>
            </a:r>
          </a:p>
          <a:p>
            <a:r>
              <a:rPr lang="en-US" dirty="0"/>
              <a:t>Prevention and other health issues cannot be addressed if the evidence is not available</a:t>
            </a:r>
          </a:p>
          <a:p>
            <a:r>
              <a:rPr lang="en-US" dirty="0"/>
              <a:t>Confidentiality and safety should be ensured</a:t>
            </a:r>
          </a:p>
          <a:p>
            <a:r>
              <a:rPr lang="en-US" dirty="0"/>
              <a:t>Transparency of how data will be used is important</a:t>
            </a:r>
          </a:p>
        </p:txBody>
      </p:sp>
    </p:spTree>
    <p:extLst>
      <p:ext uri="{BB962C8B-B14F-4D97-AF65-F5344CB8AC3E}">
        <p14:creationId xmlns:p14="http://schemas.microsoft.com/office/powerpoint/2010/main" val="126559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Data Types</a:t>
            </a:r>
          </a:p>
        </p:txBody>
      </p:sp>
      <p:sp>
        <p:nvSpPr>
          <p:cNvPr id="3" name="Content Placeholder 2">
            <a:extLst>
              <a:ext uri="{FF2B5EF4-FFF2-40B4-BE49-F238E27FC236}">
                <a16:creationId xmlns:a16="http://schemas.microsoft.com/office/drawing/2014/main" id="{42660754-D755-4AC2-896E-FD4601BC2EDC}"/>
              </a:ext>
            </a:extLst>
          </p:cNvPr>
          <p:cNvSpPr>
            <a:spLocks noGrp="1"/>
          </p:cNvSpPr>
          <p:nvPr>
            <p:ph idx="1"/>
          </p:nvPr>
        </p:nvSpPr>
        <p:spPr/>
        <p:txBody>
          <a:bodyPr/>
          <a:lstStyle/>
          <a:p>
            <a:endParaRPr lang="en-US" dirty="0"/>
          </a:p>
        </p:txBody>
      </p:sp>
      <p:pic>
        <p:nvPicPr>
          <p:cNvPr id="2" name="Picture 1">
            <a:extLst>
              <a:ext uri="{FF2B5EF4-FFF2-40B4-BE49-F238E27FC236}">
                <a16:creationId xmlns:a16="http://schemas.microsoft.com/office/drawing/2014/main" id="{62024712-A7E2-4706-B112-13845BAD44D1}"/>
              </a:ext>
            </a:extLst>
          </p:cNvPr>
          <p:cNvPicPr>
            <a:picLocks noChangeAspect="1"/>
          </p:cNvPicPr>
          <p:nvPr/>
        </p:nvPicPr>
        <p:blipFill>
          <a:blip r:embed="rId3"/>
          <a:stretch>
            <a:fillRect/>
          </a:stretch>
        </p:blipFill>
        <p:spPr>
          <a:xfrm>
            <a:off x="475209" y="1662396"/>
            <a:ext cx="8425402" cy="439559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28650" y="284915"/>
            <a:ext cx="7886700"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eaLnBrk="1" hangingPunct="1"/>
            <a:r>
              <a:rPr lang="en-US" altLang="en-US" dirty="0">
                <a:latin typeface="Arial" panose="020B0604020202020204" pitchFamily="34" charset="0"/>
                <a:cs typeface="Arial" panose="020B0604020202020204" pitchFamily="34" charset="0"/>
              </a:rPr>
              <a:t>Collect Data Multiple Ways</a:t>
            </a:r>
          </a:p>
        </p:txBody>
      </p:sp>
      <p:graphicFrame>
        <p:nvGraphicFramePr>
          <p:cNvPr id="27652" name="Content Placeholder 1">
            <a:extLst>
              <a:ext uri="{FF2B5EF4-FFF2-40B4-BE49-F238E27FC236}">
                <a16:creationId xmlns:a16="http://schemas.microsoft.com/office/drawing/2014/main" id="{F26ED682-1D93-4A7A-91EC-47B58A803782}"/>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txBox="1">
            <a:spLocks noChangeArrowheads="1"/>
          </p:cNvSpPr>
          <p:nvPr/>
        </p:nvSpPr>
        <p:spPr bwMode="auto">
          <a:xfrm>
            <a:off x="533400" y="34290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336600"/>
              </a:buClr>
              <a:buChar char="•"/>
              <a:defRPr sz="3200" b="1">
                <a:solidFill>
                  <a:schemeClr val="tx1"/>
                </a:solidFill>
                <a:latin typeface="+mn-lt"/>
                <a:ea typeface="+mn-ea"/>
                <a:cs typeface="+mn-cs"/>
              </a:defRPr>
            </a:lvl1pPr>
            <a:lvl2pPr marL="742950" indent="-285750" algn="l" rtl="0" eaLnBrk="0" fontAlgn="base" hangingPunct="0">
              <a:spcBef>
                <a:spcPct val="10000"/>
              </a:spcBef>
              <a:spcAft>
                <a:spcPct val="0"/>
              </a:spcAft>
              <a:buClr>
                <a:srgbClr val="336600"/>
              </a:buClr>
              <a:buChar char="•"/>
              <a:defRPr sz="2800" i="1">
                <a:solidFill>
                  <a:schemeClr val="tx1"/>
                </a:solidFill>
                <a:latin typeface="+mn-lt"/>
              </a:defRPr>
            </a:lvl2pPr>
            <a:lvl3pPr marL="1143000" indent="-228600" algn="l" rtl="0" eaLnBrk="0" fontAlgn="base" hangingPunct="0">
              <a:spcBef>
                <a:spcPct val="10000"/>
              </a:spcBef>
              <a:spcAft>
                <a:spcPct val="0"/>
              </a:spcAft>
              <a:buClr>
                <a:srgbClr val="336600"/>
              </a:buClr>
              <a:buChar char="•"/>
              <a:defRPr sz="2400" b="1">
                <a:solidFill>
                  <a:schemeClr val="tx1"/>
                </a:solidFill>
                <a:latin typeface="+mn-lt"/>
              </a:defRPr>
            </a:lvl3pPr>
            <a:lvl4pPr marL="1600200" indent="-228600" algn="l" rtl="0" eaLnBrk="0" fontAlgn="base" hangingPunct="0">
              <a:spcBef>
                <a:spcPct val="10000"/>
              </a:spcBef>
              <a:spcAft>
                <a:spcPct val="0"/>
              </a:spcAft>
              <a:buClr>
                <a:srgbClr val="336600"/>
              </a:buClr>
              <a:buChar char="•"/>
              <a:defRPr sz="2000" i="1">
                <a:solidFill>
                  <a:schemeClr val="tx1"/>
                </a:solidFill>
                <a:latin typeface="+mn-lt"/>
              </a:defRPr>
            </a:lvl4pPr>
            <a:lvl5pPr marL="2057400" indent="-228600" algn="l" rtl="0" eaLnBrk="0" fontAlgn="base" hangingPunct="0">
              <a:spcBef>
                <a:spcPct val="10000"/>
              </a:spcBef>
              <a:spcAft>
                <a:spcPct val="0"/>
              </a:spcAft>
              <a:buClr>
                <a:srgbClr val="336600"/>
              </a:buClr>
              <a:buChar char="•"/>
              <a:defRPr sz="2000" b="1">
                <a:solidFill>
                  <a:schemeClr val="tx1"/>
                </a:solidFill>
                <a:latin typeface="+mn-lt"/>
              </a:defRPr>
            </a:lvl5pPr>
            <a:lvl6pPr marL="2514600" indent="-228600" algn="l" rtl="0" fontAlgn="base">
              <a:spcBef>
                <a:spcPct val="10000"/>
              </a:spcBef>
              <a:spcAft>
                <a:spcPct val="0"/>
              </a:spcAft>
              <a:buClr>
                <a:srgbClr val="669900"/>
              </a:buClr>
              <a:buChar char="•"/>
              <a:defRPr sz="2000" b="1">
                <a:solidFill>
                  <a:schemeClr val="tx1"/>
                </a:solidFill>
                <a:latin typeface="+mn-lt"/>
              </a:defRPr>
            </a:lvl6pPr>
            <a:lvl7pPr marL="2971800" indent="-228600" algn="l" rtl="0" fontAlgn="base">
              <a:spcBef>
                <a:spcPct val="10000"/>
              </a:spcBef>
              <a:spcAft>
                <a:spcPct val="0"/>
              </a:spcAft>
              <a:buClr>
                <a:srgbClr val="669900"/>
              </a:buClr>
              <a:buChar char="•"/>
              <a:defRPr sz="2000" b="1">
                <a:solidFill>
                  <a:schemeClr val="tx1"/>
                </a:solidFill>
                <a:latin typeface="+mn-lt"/>
              </a:defRPr>
            </a:lvl7pPr>
            <a:lvl8pPr marL="3429000" indent="-228600" algn="l" rtl="0" fontAlgn="base">
              <a:spcBef>
                <a:spcPct val="10000"/>
              </a:spcBef>
              <a:spcAft>
                <a:spcPct val="0"/>
              </a:spcAft>
              <a:buClr>
                <a:srgbClr val="669900"/>
              </a:buClr>
              <a:buChar char="•"/>
              <a:defRPr sz="2000" b="1">
                <a:solidFill>
                  <a:schemeClr val="tx1"/>
                </a:solidFill>
                <a:latin typeface="+mn-lt"/>
              </a:defRPr>
            </a:lvl8pPr>
            <a:lvl9pPr marL="3886200" indent="-228600" algn="l" rtl="0" fontAlgn="base">
              <a:spcBef>
                <a:spcPct val="10000"/>
              </a:spcBef>
              <a:spcAft>
                <a:spcPct val="0"/>
              </a:spcAft>
              <a:buClr>
                <a:srgbClr val="669900"/>
              </a:buClr>
              <a:buChar char="•"/>
              <a:defRPr sz="2000" b="1">
                <a:solidFill>
                  <a:schemeClr val="tx1"/>
                </a:solidFill>
                <a:latin typeface="+mn-lt"/>
              </a:defRPr>
            </a:lvl9pPr>
          </a:lstStyle>
          <a:p>
            <a:pPr marL="571500" eaLnBrk="1" hangingPunct="1">
              <a:lnSpc>
                <a:spcPct val="90000"/>
              </a:lnSpc>
              <a:spcBef>
                <a:spcPts val="1200"/>
              </a:spcBef>
              <a:buClrTx/>
              <a:buFont typeface="Wingdings 2" pitchFamily="18" charset="2"/>
              <a:buChar char=""/>
              <a:defRPr/>
            </a:pPr>
            <a:endParaRPr lang="en-US" sz="2800" b="0" kern="0" dirty="0"/>
          </a:p>
        </p:txBody>
      </p:sp>
      <p:sp>
        <p:nvSpPr>
          <p:cNvPr id="7" name="Rectangle 3"/>
          <p:cNvSpPr txBox="1">
            <a:spLocks noChangeArrowheads="1"/>
          </p:cNvSpPr>
          <p:nvPr/>
        </p:nvSpPr>
        <p:spPr bwMode="auto">
          <a:xfrm>
            <a:off x="550863" y="4959350"/>
            <a:ext cx="77724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336600"/>
              </a:buClr>
              <a:buChar char="•"/>
              <a:defRPr sz="3200" b="1">
                <a:solidFill>
                  <a:schemeClr val="tx1"/>
                </a:solidFill>
                <a:latin typeface="+mn-lt"/>
                <a:ea typeface="+mn-ea"/>
                <a:cs typeface="+mn-cs"/>
              </a:defRPr>
            </a:lvl1pPr>
            <a:lvl2pPr marL="742950" indent="-285750" algn="l" rtl="0" eaLnBrk="0" fontAlgn="base" hangingPunct="0">
              <a:spcBef>
                <a:spcPct val="10000"/>
              </a:spcBef>
              <a:spcAft>
                <a:spcPct val="0"/>
              </a:spcAft>
              <a:buClr>
                <a:srgbClr val="336600"/>
              </a:buClr>
              <a:buChar char="•"/>
              <a:defRPr sz="2800" i="1">
                <a:solidFill>
                  <a:schemeClr val="tx1"/>
                </a:solidFill>
                <a:latin typeface="+mn-lt"/>
              </a:defRPr>
            </a:lvl2pPr>
            <a:lvl3pPr marL="1143000" indent="-228600" algn="l" rtl="0" eaLnBrk="0" fontAlgn="base" hangingPunct="0">
              <a:spcBef>
                <a:spcPct val="10000"/>
              </a:spcBef>
              <a:spcAft>
                <a:spcPct val="0"/>
              </a:spcAft>
              <a:buClr>
                <a:srgbClr val="336600"/>
              </a:buClr>
              <a:buChar char="•"/>
              <a:defRPr sz="2400" b="1">
                <a:solidFill>
                  <a:schemeClr val="tx1"/>
                </a:solidFill>
                <a:latin typeface="+mn-lt"/>
              </a:defRPr>
            </a:lvl3pPr>
            <a:lvl4pPr marL="1600200" indent="-228600" algn="l" rtl="0" eaLnBrk="0" fontAlgn="base" hangingPunct="0">
              <a:spcBef>
                <a:spcPct val="10000"/>
              </a:spcBef>
              <a:spcAft>
                <a:spcPct val="0"/>
              </a:spcAft>
              <a:buClr>
                <a:srgbClr val="336600"/>
              </a:buClr>
              <a:buChar char="•"/>
              <a:defRPr sz="2000" i="1">
                <a:solidFill>
                  <a:schemeClr val="tx1"/>
                </a:solidFill>
                <a:latin typeface="+mn-lt"/>
              </a:defRPr>
            </a:lvl4pPr>
            <a:lvl5pPr marL="2057400" indent="-228600" algn="l" rtl="0" eaLnBrk="0" fontAlgn="base" hangingPunct="0">
              <a:spcBef>
                <a:spcPct val="10000"/>
              </a:spcBef>
              <a:spcAft>
                <a:spcPct val="0"/>
              </a:spcAft>
              <a:buClr>
                <a:srgbClr val="336600"/>
              </a:buClr>
              <a:buChar char="•"/>
              <a:defRPr sz="2000" b="1">
                <a:solidFill>
                  <a:schemeClr val="tx1"/>
                </a:solidFill>
                <a:latin typeface="+mn-lt"/>
              </a:defRPr>
            </a:lvl5pPr>
            <a:lvl6pPr marL="2514600" indent="-228600" algn="l" rtl="0" fontAlgn="base">
              <a:spcBef>
                <a:spcPct val="10000"/>
              </a:spcBef>
              <a:spcAft>
                <a:spcPct val="0"/>
              </a:spcAft>
              <a:buClr>
                <a:srgbClr val="669900"/>
              </a:buClr>
              <a:buChar char="•"/>
              <a:defRPr sz="2000" b="1">
                <a:solidFill>
                  <a:schemeClr val="tx1"/>
                </a:solidFill>
                <a:latin typeface="+mn-lt"/>
              </a:defRPr>
            </a:lvl6pPr>
            <a:lvl7pPr marL="2971800" indent="-228600" algn="l" rtl="0" fontAlgn="base">
              <a:spcBef>
                <a:spcPct val="10000"/>
              </a:spcBef>
              <a:spcAft>
                <a:spcPct val="0"/>
              </a:spcAft>
              <a:buClr>
                <a:srgbClr val="669900"/>
              </a:buClr>
              <a:buChar char="•"/>
              <a:defRPr sz="2000" b="1">
                <a:solidFill>
                  <a:schemeClr val="tx1"/>
                </a:solidFill>
                <a:latin typeface="+mn-lt"/>
              </a:defRPr>
            </a:lvl7pPr>
            <a:lvl8pPr marL="3429000" indent="-228600" algn="l" rtl="0" fontAlgn="base">
              <a:spcBef>
                <a:spcPct val="10000"/>
              </a:spcBef>
              <a:spcAft>
                <a:spcPct val="0"/>
              </a:spcAft>
              <a:buClr>
                <a:srgbClr val="669900"/>
              </a:buClr>
              <a:buChar char="•"/>
              <a:defRPr sz="2000" b="1">
                <a:solidFill>
                  <a:schemeClr val="tx1"/>
                </a:solidFill>
                <a:latin typeface="+mn-lt"/>
              </a:defRPr>
            </a:lvl8pPr>
            <a:lvl9pPr marL="3886200" indent="-228600" algn="l" rtl="0" fontAlgn="base">
              <a:spcBef>
                <a:spcPct val="10000"/>
              </a:spcBef>
              <a:spcAft>
                <a:spcPct val="0"/>
              </a:spcAft>
              <a:buClr>
                <a:srgbClr val="669900"/>
              </a:buClr>
              <a:buChar char="•"/>
              <a:defRPr sz="2000" b="1">
                <a:solidFill>
                  <a:schemeClr val="tx1"/>
                </a:solidFill>
                <a:latin typeface="+mn-lt"/>
              </a:defRPr>
            </a:lvl9pPr>
          </a:lstStyle>
          <a:p>
            <a:pPr marL="571500" eaLnBrk="1" hangingPunct="1">
              <a:lnSpc>
                <a:spcPct val="90000"/>
              </a:lnSpc>
              <a:spcBef>
                <a:spcPts val="1200"/>
              </a:spcBef>
              <a:buClrTx/>
              <a:buFont typeface="Wingdings 2" pitchFamily="18" charset="2"/>
              <a:buChar char=""/>
              <a:defRPr/>
            </a:pPr>
            <a:endParaRPr lang="en-US" sz="2800" b="0" kern="0" dirty="0">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544513" y="5492750"/>
            <a:ext cx="77724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336600"/>
              </a:buClr>
              <a:buChar char="•"/>
              <a:defRPr sz="3200" b="1">
                <a:solidFill>
                  <a:schemeClr val="tx1"/>
                </a:solidFill>
                <a:latin typeface="+mn-lt"/>
                <a:ea typeface="+mn-ea"/>
                <a:cs typeface="+mn-cs"/>
              </a:defRPr>
            </a:lvl1pPr>
            <a:lvl2pPr marL="742950" indent="-285750" algn="l" rtl="0" eaLnBrk="0" fontAlgn="base" hangingPunct="0">
              <a:spcBef>
                <a:spcPct val="10000"/>
              </a:spcBef>
              <a:spcAft>
                <a:spcPct val="0"/>
              </a:spcAft>
              <a:buClr>
                <a:srgbClr val="336600"/>
              </a:buClr>
              <a:buChar char="•"/>
              <a:defRPr sz="2800" i="1">
                <a:solidFill>
                  <a:schemeClr val="tx1"/>
                </a:solidFill>
                <a:latin typeface="+mn-lt"/>
              </a:defRPr>
            </a:lvl2pPr>
            <a:lvl3pPr marL="1143000" indent="-228600" algn="l" rtl="0" eaLnBrk="0" fontAlgn="base" hangingPunct="0">
              <a:spcBef>
                <a:spcPct val="10000"/>
              </a:spcBef>
              <a:spcAft>
                <a:spcPct val="0"/>
              </a:spcAft>
              <a:buClr>
                <a:srgbClr val="336600"/>
              </a:buClr>
              <a:buChar char="•"/>
              <a:defRPr sz="2400" b="1">
                <a:solidFill>
                  <a:schemeClr val="tx1"/>
                </a:solidFill>
                <a:latin typeface="+mn-lt"/>
              </a:defRPr>
            </a:lvl3pPr>
            <a:lvl4pPr marL="1600200" indent="-228600" algn="l" rtl="0" eaLnBrk="0" fontAlgn="base" hangingPunct="0">
              <a:spcBef>
                <a:spcPct val="10000"/>
              </a:spcBef>
              <a:spcAft>
                <a:spcPct val="0"/>
              </a:spcAft>
              <a:buClr>
                <a:srgbClr val="336600"/>
              </a:buClr>
              <a:buChar char="•"/>
              <a:defRPr sz="2000" i="1">
                <a:solidFill>
                  <a:schemeClr val="tx1"/>
                </a:solidFill>
                <a:latin typeface="+mn-lt"/>
              </a:defRPr>
            </a:lvl4pPr>
            <a:lvl5pPr marL="2057400" indent="-228600" algn="l" rtl="0" eaLnBrk="0" fontAlgn="base" hangingPunct="0">
              <a:spcBef>
                <a:spcPct val="10000"/>
              </a:spcBef>
              <a:spcAft>
                <a:spcPct val="0"/>
              </a:spcAft>
              <a:buClr>
                <a:srgbClr val="336600"/>
              </a:buClr>
              <a:buChar char="•"/>
              <a:defRPr sz="2000" b="1">
                <a:solidFill>
                  <a:schemeClr val="tx1"/>
                </a:solidFill>
                <a:latin typeface="+mn-lt"/>
              </a:defRPr>
            </a:lvl5pPr>
            <a:lvl6pPr marL="2514600" indent="-228600" algn="l" rtl="0" fontAlgn="base">
              <a:spcBef>
                <a:spcPct val="10000"/>
              </a:spcBef>
              <a:spcAft>
                <a:spcPct val="0"/>
              </a:spcAft>
              <a:buClr>
                <a:srgbClr val="669900"/>
              </a:buClr>
              <a:buChar char="•"/>
              <a:defRPr sz="2000" b="1">
                <a:solidFill>
                  <a:schemeClr val="tx1"/>
                </a:solidFill>
                <a:latin typeface="+mn-lt"/>
              </a:defRPr>
            </a:lvl6pPr>
            <a:lvl7pPr marL="2971800" indent="-228600" algn="l" rtl="0" fontAlgn="base">
              <a:spcBef>
                <a:spcPct val="10000"/>
              </a:spcBef>
              <a:spcAft>
                <a:spcPct val="0"/>
              </a:spcAft>
              <a:buClr>
                <a:srgbClr val="669900"/>
              </a:buClr>
              <a:buChar char="•"/>
              <a:defRPr sz="2000" b="1">
                <a:solidFill>
                  <a:schemeClr val="tx1"/>
                </a:solidFill>
                <a:latin typeface="+mn-lt"/>
              </a:defRPr>
            </a:lvl7pPr>
            <a:lvl8pPr marL="3429000" indent="-228600" algn="l" rtl="0" fontAlgn="base">
              <a:spcBef>
                <a:spcPct val="10000"/>
              </a:spcBef>
              <a:spcAft>
                <a:spcPct val="0"/>
              </a:spcAft>
              <a:buClr>
                <a:srgbClr val="669900"/>
              </a:buClr>
              <a:buChar char="•"/>
              <a:defRPr sz="2000" b="1">
                <a:solidFill>
                  <a:schemeClr val="tx1"/>
                </a:solidFill>
                <a:latin typeface="+mn-lt"/>
              </a:defRPr>
            </a:lvl8pPr>
            <a:lvl9pPr marL="3886200" indent="-228600" algn="l" rtl="0" fontAlgn="base">
              <a:spcBef>
                <a:spcPct val="10000"/>
              </a:spcBef>
              <a:spcAft>
                <a:spcPct val="0"/>
              </a:spcAft>
              <a:buClr>
                <a:srgbClr val="669900"/>
              </a:buClr>
              <a:buChar char="•"/>
              <a:defRPr sz="2000" b="1">
                <a:solidFill>
                  <a:schemeClr val="tx1"/>
                </a:solidFill>
                <a:latin typeface="+mn-lt"/>
              </a:defRPr>
            </a:lvl9pPr>
          </a:lstStyle>
          <a:p>
            <a:pPr marL="571500" eaLnBrk="1" hangingPunct="1">
              <a:lnSpc>
                <a:spcPct val="90000"/>
              </a:lnSpc>
              <a:spcBef>
                <a:spcPts val="1200"/>
              </a:spcBef>
              <a:buClrTx/>
              <a:buFont typeface="Wingdings 2" pitchFamily="18" charset="2"/>
              <a:buChar char=""/>
              <a:defRPr/>
            </a:pPr>
            <a:endParaRPr lang="en-US" sz="2800" b="0" kern="0" dirty="0"/>
          </a:p>
        </p:txBody>
      </p:sp>
      <p:pic>
        <p:nvPicPr>
          <p:cNvPr id="13" name="Picture 12" descr="Businessman taking notes">
            <a:extLst>
              <a:ext uri="{FF2B5EF4-FFF2-40B4-BE49-F238E27FC236}">
                <a16:creationId xmlns:a16="http://schemas.microsoft.com/office/drawing/2014/main" id="{84E0D620-05A6-40ED-B949-E6E23881B1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08006" y="1764632"/>
            <a:ext cx="1590093" cy="4355431"/>
          </a:xfrm>
          <a:prstGeom prst="rect">
            <a:avLst/>
          </a:prstGeom>
        </p:spPr>
      </p:pic>
      <p:pic>
        <p:nvPicPr>
          <p:cNvPr id="17" name="Picture 16" descr="Business woman on a call">
            <a:extLst>
              <a:ext uri="{FF2B5EF4-FFF2-40B4-BE49-F238E27FC236}">
                <a16:creationId xmlns:a16="http://schemas.microsoft.com/office/drawing/2014/main" id="{8A218254-E8ED-4B0F-80F2-6E06E19F69A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9101" y="1941094"/>
            <a:ext cx="1318229" cy="4186989"/>
          </a:xfrm>
          <a:prstGeom prst="rect">
            <a:avLst/>
          </a:prstGeom>
        </p:spPr>
      </p:pic>
    </p:spTree>
    <p:extLst>
      <p:ext uri="{BB962C8B-B14F-4D97-AF65-F5344CB8AC3E}">
        <p14:creationId xmlns:p14="http://schemas.microsoft.com/office/powerpoint/2010/main" val="2494506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FF0D6-5DB3-4CED-B3AB-EDD15EE0B75E}"/>
              </a:ext>
            </a:extLst>
          </p:cNvPr>
          <p:cNvSpPr>
            <a:spLocks noGrp="1"/>
          </p:cNvSpPr>
          <p:nvPr>
            <p:ph type="ctrTitle"/>
          </p:nvPr>
        </p:nvSpPr>
        <p:spPr>
          <a:xfrm>
            <a:off x="479685" y="1951293"/>
            <a:ext cx="8208150" cy="1278771"/>
          </a:xfrm>
        </p:spPr>
        <p:txBody>
          <a:bodyPr>
            <a:normAutofit fontScale="90000"/>
          </a:bodyPr>
          <a:lstStyle/>
          <a:p>
            <a:br>
              <a:rPr lang="en-US" sz="3600" dirty="0">
                <a:latin typeface="Arial"/>
                <a:cs typeface="Arial"/>
              </a:rPr>
            </a:br>
            <a:br>
              <a:rPr lang="en-US" sz="3600" dirty="0">
                <a:latin typeface="Arial"/>
                <a:cs typeface="Arial"/>
              </a:rPr>
            </a:br>
            <a:br>
              <a:rPr lang="en-US" sz="3600" dirty="0">
                <a:latin typeface="Arial"/>
                <a:cs typeface="Arial"/>
              </a:rPr>
            </a:br>
            <a:r>
              <a:rPr lang="en-US" sz="3600" dirty="0">
                <a:latin typeface="Arial"/>
                <a:cs typeface="Arial"/>
              </a:rPr>
              <a:t>Dismantling Power and Privilege </a:t>
            </a:r>
            <a:br>
              <a:rPr lang="en-US" sz="3600" dirty="0">
                <a:latin typeface="Arial"/>
                <a:cs typeface="Arial"/>
              </a:rPr>
            </a:br>
            <a:r>
              <a:rPr lang="en-US" sz="3600" dirty="0">
                <a:latin typeface="Arial"/>
                <a:cs typeface="Arial"/>
              </a:rPr>
              <a:t>Through Data: </a:t>
            </a:r>
            <a:br>
              <a:rPr lang="en-US" sz="3600" dirty="0">
                <a:latin typeface="Arial"/>
                <a:cs typeface="Arial"/>
              </a:rPr>
            </a:br>
            <a:r>
              <a:rPr lang="en-US" sz="3600" dirty="0">
                <a:latin typeface="Arial"/>
                <a:cs typeface="Arial"/>
              </a:rPr>
              <a:t>Prevention Ethics, Equity and Social Justice</a:t>
            </a:r>
          </a:p>
        </p:txBody>
      </p:sp>
      <p:sp>
        <p:nvSpPr>
          <p:cNvPr id="3" name="Subtitle 2">
            <a:extLst>
              <a:ext uri="{FF2B5EF4-FFF2-40B4-BE49-F238E27FC236}">
                <a16:creationId xmlns:a16="http://schemas.microsoft.com/office/drawing/2014/main" id="{8EAF7EB8-65EF-4618-B2CD-4FD270408852}"/>
              </a:ext>
            </a:extLst>
          </p:cNvPr>
          <p:cNvSpPr>
            <a:spLocks noGrp="1"/>
          </p:cNvSpPr>
          <p:nvPr>
            <p:ph type="subTitle" idx="1"/>
          </p:nvPr>
        </p:nvSpPr>
        <p:spPr>
          <a:xfrm>
            <a:off x="267444" y="3532197"/>
            <a:ext cx="8348472" cy="681798"/>
          </a:xfrm>
        </p:spPr>
        <p:txBody>
          <a:bodyPr vert="horz" lIns="91440" tIns="45720" rIns="91440" bIns="45720" rtlCol="0" anchor="t">
            <a:normAutofit fontScale="25000" lnSpcReduction="20000"/>
          </a:bodyPr>
          <a:lstStyle/>
          <a:p>
            <a:pPr marL="0" indent="0" algn="ctr">
              <a:lnSpc>
                <a:spcPct val="100000"/>
              </a:lnSpc>
              <a:spcBef>
                <a:spcPts val="0"/>
              </a:spcBef>
              <a:spcAft>
                <a:spcPts val="600"/>
              </a:spcAft>
              <a:buNone/>
            </a:pPr>
            <a:r>
              <a:rPr lang="en-US" sz="9600" dirty="0">
                <a:latin typeface="Arial" panose="020B0604020202020204" pitchFamily="34" charset="0"/>
                <a:cs typeface="Arial" panose="020B0604020202020204" pitchFamily="34" charset="0"/>
              </a:rPr>
              <a:t>Facilitator: </a:t>
            </a:r>
            <a:r>
              <a:rPr lang="en-US" sz="9600" dirty="0"/>
              <a:t>Nicole Schoenborn</a:t>
            </a:r>
            <a:endParaRPr lang="en-US" sz="9600" dirty="0">
              <a:latin typeface="Arial" panose="020B0604020202020204" pitchFamily="34" charset="0"/>
              <a:cs typeface="Arial" panose="020B0604020202020204" pitchFamily="34" charset="0"/>
            </a:endParaRPr>
          </a:p>
          <a:p>
            <a:pPr>
              <a:lnSpc>
                <a:spcPct val="100000"/>
              </a:lnSpc>
              <a:spcBef>
                <a:spcPts val="0"/>
              </a:spcBef>
              <a:spcAft>
                <a:spcPts val="600"/>
              </a:spcAft>
            </a:pPr>
            <a:r>
              <a:rPr lang="en-US" sz="9600" dirty="0">
                <a:latin typeface="Arial"/>
                <a:cs typeface="Arial"/>
              </a:rPr>
              <a:t>Date: August 23, 2022</a:t>
            </a:r>
            <a:endParaRPr lang="en-US" sz="9600" dirty="0">
              <a:latin typeface="Arial" panose="020B0604020202020204" pitchFamily="34" charset="0"/>
              <a:cs typeface="Arial" panose="020B0604020202020204" pitchFamily="34" charset="0"/>
            </a:endParaRPr>
          </a:p>
          <a:p>
            <a:pPr marL="0" indent="0" algn="ctr">
              <a:lnSpc>
                <a:spcPct val="100000"/>
              </a:lnSpc>
              <a:spcBef>
                <a:spcPts val="0"/>
              </a:spcBef>
              <a:spcAft>
                <a:spcPts val="600"/>
              </a:spcAft>
              <a:buNone/>
            </a:pPr>
            <a:r>
              <a:rPr lang="en-US" sz="9600" dirty="0">
                <a:latin typeface="Arial" panose="020B0604020202020204" pitchFamily="34" charset="0"/>
                <a:cs typeface="Arial" panose="020B0604020202020204" pitchFamily="34" charset="0"/>
              </a:rPr>
              <a:t>South Southwest Prevention Technology Transfer Center</a:t>
            </a:r>
          </a:p>
          <a:p>
            <a:pPr marL="0" indent="0" algn="ctr">
              <a:buNone/>
            </a:pPr>
            <a:endParaRPr lang="en-US" dirty="0"/>
          </a:p>
        </p:txBody>
      </p:sp>
    </p:spTree>
    <p:extLst>
      <p:ext uri="{BB962C8B-B14F-4D97-AF65-F5344CB8AC3E}">
        <p14:creationId xmlns:p14="http://schemas.microsoft.com/office/powerpoint/2010/main" val="2537534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65665"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50" name="Rectangle 2"/>
          <p:cNvSpPr>
            <a:spLocks noGrp="1" noChangeArrowheads="1"/>
          </p:cNvSpPr>
          <p:nvPr>
            <p:ph type="title"/>
          </p:nvPr>
        </p:nvSpPr>
        <p:spPr>
          <a:xfrm>
            <a:off x="445770" y="1209086"/>
            <a:ext cx="2907636" cy="40649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 anchorCtr="0" compatLnSpc="1">
            <a:prstTxWarp prst="textNoShape">
              <a:avLst/>
            </a:prstTxWarp>
            <a:normAutofit/>
          </a:bodyPr>
          <a:lstStyle/>
          <a:p>
            <a:pPr eaLnBrk="1" hangingPunct="1"/>
            <a:r>
              <a:rPr lang="en-US" altLang="en-US" dirty="0">
                <a:latin typeface="Arial" panose="020B0604020202020204" pitchFamily="34" charset="0"/>
                <a:cs typeface="Arial" panose="020B0604020202020204" pitchFamily="34" charset="0"/>
              </a:rPr>
              <a:t>Acquiring Existing Data</a:t>
            </a:r>
          </a:p>
        </p:txBody>
      </p:sp>
      <p:grpSp>
        <p:nvGrpSpPr>
          <p:cNvPr id="79" name="Group 78">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569464"/>
            <a:ext cx="181579" cy="1340860"/>
            <a:chOff x="56167" y="2761488"/>
            <a:chExt cx="242107" cy="1340860"/>
          </a:xfrm>
        </p:grpSpPr>
        <p:sp>
          <p:nvSpPr>
            <p:cNvPr id="80"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Rectangle 10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9144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txBox="1">
            <a:spLocks noChangeArrowheads="1"/>
          </p:cNvSpPr>
          <p:nvPr/>
        </p:nvSpPr>
        <p:spPr bwMode="auto">
          <a:xfrm>
            <a:off x="533400" y="34290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336600"/>
              </a:buClr>
              <a:buChar char="•"/>
              <a:defRPr sz="3200" b="1">
                <a:solidFill>
                  <a:schemeClr val="tx1"/>
                </a:solidFill>
                <a:latin typeface="+mn-lt"/>
                <a:ea typeface="+mn-ea"/>
                <a:cs typeface="+mn-cs"/>
              </a:defRPr>
            </a:lvl1pPr>
            <a:lvl2pPr marL="742950" indent="-285750" algn="l" rtl="0" eaLnBrk="0" fontAlgn="base" hangingPunct="0">
              <a:spcBef>
                <a:spcPct val="10000"/>
              </a:spcBef>
              <a:spcAft>
                <a:spcPct val="0"/>
              </a:spcAft>
              <a:buClr>
                <a:srgbClr val="336600"/>
              </a:buClr>
              <a:buChar char="•"/>
              <a:defRPr sz="2800" i="1">
                <a:solidFill>
                  <a:schemeClr val="tx1"/>
                </a:solidFill>
                <a:latin typeface="+mn-lt"/>
              </a:defRPr>
            </a:lvl2pPr>
            <a:lvl3pPr marL="1143000" indent="-228600" algn="l" rtl="0" eaLnBrk="0" fontAlgn="base" hangingPunct="0">
              <a:spcBef>
                <a:spcPct val="10000"/>
              </a:spcBef>
              <a:spcAft>
                <a:spcPct val="0"/>
              </a:spcAft>
              <a:buClr>
                <a:srgbClr val="336600"/>
              </a:buClr>
              <a:buChar char="•"/>
              <a:defRPr sz="2400" b="1">
                <a:solidFill>
                  <a:schemeClr val="tx1"/>
                </a:solidFill>
                <a:latin typeface="+mn-lt"/>
              </a:defRPr>
            </a:lvl3pPr>
            <a:lvl4pPr marL="1600200" indent="-228600" algn="l" rtl="0" eaLnBrk="0" fontAlgn="base" hangingPunct="0">
              <a:spcBef>
                <a:spcPct val="10000"/>
              </a:spcBef>
              <a:spcAft>
                <a:spcPct val="0"/>
              </a:spcAft>
              <a:buClr>
                <a:srgbClr val="336600"/>
              </a:buClr>
              <a:buChar char="•"/>
              <a:defRPr sz="2000" i="1">
                <a:solidFill>
                  <a:schemeClr val="tx1"/>
                </a:solidFill>
                <a:latin typeface="+mn-lt"/>
              </a:defRPr>
            </a:lvl4pPr>
            <a:lvl5pPr marL="2057400" indent="-228600" algn="l" rtl="0" eaLnBrk="0" fontAlgn="base" hangingPunct="0">
              <a:spcBef>
                <a:spcPct val="10000"/>
              </a:spcBef>
              <a:spcAft>
                <a:spcPct val="0"/>
              </a:spcAft>
              <a:buClr>
                <a:srgbClr val="336600"/>
              </a:buClr>
              <a:buChar char="•"/>
              <a:defRPr sz="2000" b="1">
                <a:solidFill>
                  <a:schemeClr val="tx1"/>
                </a:solidFill>
                <a:latin typeface="+mn-lt"/>
              </a:defRPr>
            </a:lvl5pPr>
            <a:lvl6pPr marL="2514600" indent="-228600" algn="l" rtl="0" fontAlgn="base">
              <a:spcBef>
                <a:spcPct val="10000"/>
              </a:spcBef>
              <a:spcAft>
                <a:spcPct val="0"/>
              </a:spcAft>
              <a:buClr>
                <a:srgbClr val="669900"/>
              </a:buClr>
              <a:buChar char="•"/>
              <a:defRPr sz="2000" b="1">
                <a:solidFill>
                  <a:schemeClr val="tx1"/>
                </a:solidFill>
                <a:latin typeface="+mn-lt"/>
              </a:defRPr>
            </a:lvl6pPr>
            <a:lvl7pPr marL="2971800" indent="-228600" algn="l" rtl="0" fontAlgn="base">
              <a:spcBef>
                <a:spcPct val="10000"/>
              </a:spcBef>
              <a:spcAft>
                <a:spcPct val="0"/>
              </a:spcAft>
              <a:buClr>
                <a:srgbClr val="669900"/>
              </a:buClr>
              <a:buChar char="•"/>
              <a:defRPr sz="2000" b="1">
                <a:solidFill>
                  <a:schemeClr val="tx1"/>
                </a:solidFill>
                <a:latin typeface="+mn-lt"/>
              </a:defRPr>
            </a:lvl7pPr>
            <a:lvl8pPr marL="3429000" indent="-228600" algn="l" rtl="0" fontAlgn="base">
              <a:spcBef>
                <a:spcPct val="10000"/>
              </a:spcBef>
              <a:spcAft>
                <a:spcPct val="0"/>
              </a:spcAft>
              <a:buClr>
                <a:srgbClr val="669900"/>
              </a:buClr>
              <a:buChar char="•"/>
              <a:defRPr sz="2000" b="1">
                <a:solidFill>
                  <a:schemeClr val="tx1"/>
                </a:solidFill>
                <a:latin typeface="+mn-lt"/>
              </a:defRPr>
            </a:lvl8pPr>
            <a:lvl9pPr marL="3886200" indent="-228600" algn="l" rtl="0" fontAlgn="base">
              <a:spcBef>
                <a:spcPct val="10000"/>
              </a:spcBef>
              <a:spcAft>
                <a:spcPct val="0"/>
              </a:spcAft>
              <a:buClr>
                <a:srgbClr val="669900"/>
              </a:buClr>
              <a:buChar char="•"/>
              <a:defRPr sz="2000" b="1">
                <a:solidFill>
                  <a:schemeClr val="tx1"/>
                </a:solidFill>
                <a:latin typeface="+mn-lt"/>
              </a:defRPr>
            </a:lvl9pPr>
          </a:lstStyle>
          <a:p>
            <a:pPr marL="571500" eaLnBrk="1" hangingPunct="1">
              <a:lnSpc>
                <a:spcPct val="90000"/>
              </a:lnSpc>
              <a:spcBef>
                <a:spcPts val="1200"/>
              </a:spcBef>
              <a:buClrTx/>
              <a:buFont typeface="Wingdings 2" pitchFamily="18" charset="2"/>
              <a:buChar char=""/>
              <a:defRPr/>
            </a:pPr>
            <a:endParaRPr lang="en-US" sz="2800" b="0" kern="0" dirty="0"/>
          </a:p>
        </p:txBody>
      </p:sp>
      <p:sp>
        <p:nvSpPr>
          <p:cNvPr id="7" name="Rectangle 3"/>
          <p:cNvSpPr txBox="1">
            <a:spLocks noChangeArrowheads="1"/>
          </p:cNvSpPr>
          <p:nvPr/>
        </p:nvSpPr>
        <p:spPr bwMode="auto">
          <a:xfrm>
            <a:off x="550863" y="4959350"/>
            <a:ext cx="77724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336600"/>
              </a:buClr>
              <a:buChar char="•"/>
              <a:defRPr sz="3200" b="1">
                <a:solidFill>
                  <a:schemeClr val="tx1"/>
                </a:solidFill>
                <a:latin typeface="+mn-lt"/>
                <a:ea typeface="+mn-ea"/>
                <a:cs typeface="+mn-cs"/>
              </a:defRPr>
            </a:lvl1pPr>
            <a:lvl2pPr marL="742950" indent="-285750" algn="l" rtl="0" eaLnBrk="0" fontAlgn="base" hangingPunct="0">
              <a:spcBef>
                <a:spcPct val="10000"/>
              </a:spcBef>
              <a:spcAft>
                <a:spcPct val="0"/>
              </a:spcAft>
              <a:buClr>
                <a:srgbClr val="336600"/>
              </a:buClr>
              <a:buChar char="•"/>
              <a:defRPr sz="2800" i="1">
                <a:solidFill>
                  <a:schemeClr val="tx1"/>
                </a:solidFill>
                <a:latin typeface="+mn-lt"/>
              </a:defRPr>
            </a:lvl2pPr>
            <a:lvl3pPr marL="1143000" indent="-228600" algn="l" rtl="0" eaLnBrk="0" fontAlgn="base" hangingPunct="0">
              <a:spcBef>
                <a:spcPct val="10000"/>
              </a:spcBef>
              <a:spcAft>
                <a:spcPct val="0"/>
              </a:spcAft>
              <a:buClr>
                <a:srgbClr val="336600"/>
              </a:buClr>
              <a:buChar char="•"/>
              <a:defRPr sz="2400" b="1">
                <a:solidFill>
                  <a:schemeClr val="tx1"/>
                </a:solidFill>
                <a:latin typeface="+mn-lt"/>
              </a:defRPr>
            </a:lvl3pPr>
            <a:lvl4pPr marL="1600200" indent="-228600" algn="l" rtl="0" eaLnBrk="0" fontAlgn="base" hangingPunct="0">
              <a:spcBef>
                <a:spcPct val="10000"/>
              </a:spcBef>
              <a:spcAft>
                <a:spcPct val="0"/>
              </a:spcAft>
              <a:buClr>
                <a:srgbClr val="336600"/>
              </a:buClr>
              <a:buChar char="•"/>
              <a:defRPr sz="2000" i="1">
                <a:solidFill>
                  <a:schemeClr val="tx1"/>
                </a:solidFill>
                <a:latin typeface="+mn-lt"/>
              </a:defRPr>
            </a:lvl4pPr>
            <a:lvl5pPr marL="2057400" indent="-228600" algn="l" rtl="0" eaLnBrk="0" fontAlgn="base" hangingPunct="0">
              <a:spcBef>
                <a:spcPct val="10000"/>
              </a:spcBef>
              <a:spcAft>
                <a:spcPct val="0"/>
              </a:spcAft>
              <a:buClr>
                <a:srgbClr val="336600"/>
              </a:buClr>
              <a:buChar char="•"/>
              <a:defRPr sz="2000" b="1">
                <a:solidFill>
                  <a:schemeClr val="tx1"/>
                </a:solidFill>
                <a:latin typeface="+mn-lt"/>
              </a:defRPr>
            </a:lvl5pPr>
            <a:lvl6pPr marL="2514600" indent="-228600" algn="l" rtl="0" fontAlgn="base">
              <a:spcBef>
                <a:spcPct val="10000"/>
              </a:spcBef>
              <a:spcAft>
                <a:spcPct val="0"/>
              </a:spcAft>
              <a:buClr>
                <a:srgbClr val="669900"/>
              </a:buClr>
              <a:buChar char="•"/>
              <a:defRPr sz="2000" b="1">
                <a:solidFill>
                  <a:schemeClr val="tx1"/>
                </a:solidFill>
                <a:latin typeface="+mn-lt"/>
              </a:defRPr>
            </a:lvl6pPr>
            <a:lvl7pPr marL="2971800" indent="-228600" algn="l" rtl="0" fontAlgn="base">
              <a:spcBef>
                <a:spcPct val="10000"/>
              </a:spcBef>
              <a:spcAft>
                <a:spcPct val="0"/>
              </a:spcAft>
              <a:buClr>
                <a:srgbClr val="669900"/>
              </a:buClr>
              <a:buChar char="•"/>
              <a:defRPr sz="2000" b="1">
                <a:solidFill>
                  <a:schemeClr val="tx1"/>
                </a:solidFill>
                <a:latin typeface="+mn-lt"/>
              </a:defRPr>
            </a:lvl7pPr>
            <a:lvl8pPr marL="3429000" indent="-228600" algn="l" rtl="0" fontAlgn="base">
              <a:spcBef>
                <a:spcPct val="10000"/>
              </a:spcBef>
              <a:spcAft>
                <a:spcPct val="0"/>
              </a:spcAft>
              <a:buClr>
                <a:srgbClr val="669900"/>
              </a:buClr>
              <a:buChar char="•"/>
              <a:defRPr sz="2000" b="1">
                <a:solidFill>
                  <a:schemeClr val="tx1"/>
                </a:solidFill>
                <a:latin typeface="+mn-lt"/>
              </a:defRPr>
            </a:lvl8pPr>
            <a:lvl9pPr marL="3886200" indent="-228600" algn="l" rtl="0" fontAlgn="base">
              <a:spcBef>
                <a:spcPct val="10000"/>
              </a:spcBef>
              <a:spcAft>
                <a:spcPct val="0"/>
              </a:spcAft>
              <a:buClr>
                <a:srgbClr val="669900"/>
              </a:buClr>
              <a:buChar char="•"/>
              <a:defRPr sz="2000" b="1">
                <a:solidFill>
                  <a:schemeClr val="tx1"/>
                </a:solidFill>
                <a:latin typeface="+mn-lt"/>
              </a:defRPr>
            </a:lvl9pPr>
          </a:lstStyle>
          <a:p>
            <a:pPr marL="571500" eaLnBrk="1" hangingPunct="1">
              <a:lnSpc>
                <a:spcPct val="90000"/>
              </a:lnSpc>
              <a:spcBef>
                <a:spcPts val="1200"/>
              </a:spcBef>
              <a:buClrTx/>
              <a:buFont typeface="Wingdings 2" pitchFamily="18" charset="2"/>
              <a:buChar char=""/>
              <a:defRPr/>
            </a:pPr>
            <a:endParaRPr lang="en-US" sz="2800" b="0" kern="0" dirty="0"/>
          </a:p>
        </p:txBody>
      </p:sp>
      <p:sp>
        <p:nvSpPr>
          <p:cNvPr id="8" name="Rectangle 3"/>
          <p:cNvSpPr txBox="1">
            <a:spLocks noChangeArrowheads="1"/>
          </p:cNvSpPr>
          <p:nvPr/>
        </p:nvSpPr>
        <p:spPr bwMode="auto">
          <a:xfrm>
            <a:off x="544513" y="5492750"/>
            <a:ext cx="77724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336600"/>
              </a:buClr>
              <a:buChar char="•"/>
              <a:defRPr sz="3200" b="1">
                <a:solidFill>
                  <a:schemeClr val="tx1"/>
                </a:solidFill>
                <a:latin typeface="+mn-lt"/>
                <a:ea typeface="+mn-ea"/>
                <a:cs typeface="+mn-cs"/>
              </a:defRPr>
            </a:lvl1pPr>
            <a:lvl2pPr marL="742950" indent="-285750" algn="l" rtl="0" eaLnBrk="0" fontAlgn="base" hangingPunct="0">
              <a:spcBef>
                <a:spcPct val="10000"/>
              </a:spcBef>
              <a:spcAft>
                <a:spcPct val="0"/>
              </a:spcAft>
              <a:buClr>
                <a:srgbClr val="336600"/>
              </a:buClr>
              <a:buChar char="•"/>
              <a:defRPr sz="2800" i="1">
                <a:solidFill>
                  <a:schemeClr val="tx1"/>
                </a:solidFill>
                <a:latin typeface="+mn-lt"/>
              </a:defRPr>
            </a:lvl2pPr>
            <a:lvl3pPr marL="1143000" indent="-228600" algn="l" rtl="0" eaLnBrk="0" fontAlgn="base" hangingPunct="0">
              <a:spcBef>
                <a:spcPct val="10000"/>
              </a:spcBef>
              <a:spcAft>
                <a:spcPct val="0"/>
              </a:spcAft>
              <a:buClr>
                <a:srgbClr val="336600"/>
              </a:buClr>
              <a:buChar char="•"/>
              <a:defRPr sz="2400" b="1">
                <a:solidFill>
                  <a:schemeClr val="tx1"/>
                </a:solidFill>
                <a:latin typeface="+mn-lt"/>
              </a:defRPr>
            </a:lvl3pPr>
            <a:lvl4pPr marL="1600200" indent="-228600" algn="l" rtl="0" eaLnBrk="0" fontAlgn="base" hangingPunct="0">
              <a:spcBef>
                <a:spcPct val="10000"/>
              </a:spcBef>
              <a:spcAft>
                <a:spcPct val="0"/>
              </a:spcAft>
              <a:buClr>
                <a:srgbClr val="336600"/>
              </a:buClr>
              <a:buChar char="•"/>
              <a:defRPr sz="2000" i="1">
                <a:solidFill>
                  <a:schemeClr val="tx1"/>
                </a:solidFill>
                <a:latin typeface="+mn-lt"/>
              </a:defRPr>
            </a:lvl4pPr>
            <a:lvl5pPr marL="2057400" indent="-228600" algn="l" rtl="0" eaLnBrk="0" fontAlgn="base" hangingPunct="0">
              <a:spcBef>
                <a:spcPct val="10000"/>
              </a:spcBef>
              <a:spcAft>
                <a:spcPct val="0"/>
              </a:spcAft>
              <a:buClr>
                <a:srgbClr val="336600"/>
              </a:buClr>
              <a:buChar char="•"/>
              <a:defRPr sz="2000" b="1">
                <a:solidFill>
                  <a:schemeClr val="tx1"/>
                </a:solidFill>
                <a:latin typeface="+mn-lt"/>
              </a:defRPr>
            </a:lvl5pPr>
            <a:lvl6pPr marL="2514600" indent="-228600" algn="l" rtl="0" fontAlgn="base">
              <a:spcBef>
                <a:spcPct val="10000"/>
              </a:spcBef>
              <a:spcAft>
                <a:spcPct val="0"/>
              </a:spcAft>
              <a:buClr>
                <a:srgbClr val="669900"/>
              </a:buClr>
              <a:buChar char="•"/>
              <a:defRPr sz="2000" b="1">
                <a:solidFill>
                  <a:schemeClr val="tx1"/>
                </a:solidFill>
                <a:latin typeface="+mn-lt"/>
              </a:defRPr>
            </a:lvl6pPr>
            <a:lvl7pPr marL="2971800" indent="-228600" algn="l" rtl="0" fontAlgn="base">
              <a:spcBef>
                <a:spcPct val="10000"/>
              </a:spcBef>
              <a:spcAft>
                <a:spcPct val="0"/>
              </a:spcAft>
              <a:buClr>
                <a:srgbClr val="669900"/>
              </a:buClr>
              <a:buChar char="•"/>
              <a:defRPr sz="2000" b="1">
                <a:solidFill>
                  <a:schemeClr val="tx1"/>
                </a:solidFill>
                <a:latin typeface="+mn-lt"/>
              </a:defRPr>
            </a:lvl7pPr>
            <a:lvl8pPr marL="3429000" indent="-228600" algn="l" rtl="0" fontAlgn="base">
              <a:spcBef>
                <a:spcPct val="10000"/>
              </a:spcBef>
              <a:spcAft>
                <a:spcPct val="0"/>
              </a:spcAft>
              <a:buClr>
                <a:srgbClr val="669900"/>
              </a:buClr>
              <a:buChar char="•"/>
              <a:defRPr sz="2000" b="1">
                <a:solidFill>
                  <a:schemeClr val="tx1"/>
                </a:solidFill>
                <a:latin typeface="+mn-lt"/>
              </a:defRPr>
            </a:lvl8pPr>
            <a:lvl9pPr marL="3886200" indent="-228600" algn="l" rtl="0" fontAlgn="base">
              <a:spcBef>
                <a:spcPct val="10000"/>
              </a:spcBef>
              <a:spcAft>
                <a:spcPct val="0"/>
              </a:spcAft>
              <a:buClr>
                <a:srgbClr val="669900"/>
              </a:buClr>
              <a:buChar char="•"/>
              <a:defRPr sz="2000" b="1">
                <a:solidFill>
                  <a:schemeClr val="tx1"/>
                </a:solidFill>
                <a:latin typeface="+mn-lt"/>
              </a:defRPr>
            </a:lvl9pPr>
          </a:lstStyle>
          <a:p>
            <a:pPr marL="571500" eaLnBrk="1" hangingPunct="1">
              <a:lnSpc>
                <a:spcPct val="90000"/>
              </a:lnSpc>
              <a:spcBef>
                <a:spcPts val="1200"/>
              </a:spcBef>
              <a:buClrTx/>
              <a:buFont typeface="Wingdings 2" pitchFamily="18" charset="2"/>
              <a:buChar char=""/>
              <a:defRPr/>
            </a:pPr>
            <a:endParaRPr lang="en-US" sz="2800" b="0" kern="0" dirty="0"/>
          </a:p>
        </p:txBody>
      </p:sp>
      <p:graphicFrame>
        <p:nvGraphicFramePr>
          <p:cNvPr id="27654" name="Content Placeholder 1">
            <a:extLst>
              <a:ext uri="{FF2B5EF4-FFF2-40B4-BE49-F238E27FC236}">
                <a16:creationId xmlns:a16="http://schemas.microsoft.com/office/drawing/2014/main" id="{55E1D87E-0856-453E-91B8-CE7915680A67}"/>
              </a:ext>
            </a:extLst>
          </p:cNvPr>
          <p:cNvGraphicFramePr>
            <a:graphicFrameLocks noGrp="1"/>
          </p:cNvGraphicFramePr>
          <p:nvPr>
            <p:ph idx="1"/>
            <p:extLst>
              <p:ext uri="{D42A27DB-BD31-4B8C-83A1-F6EECF244321}">
                <p14:modId xmlns:p14="http://schemas.microsoft.com/office/powerpoint/2010/main" val="2294512860"/>
              </p:ext>
            </p:extLst>
          </p:nvPr>
        </p:nvGraphicFramePr>
        <p:xfrm>
          <a:off x="4210812" y="457200"/>
          <a:ext cx="4588002" cy="5696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1609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432078" y="180752"/>
            <a:ext cx="8279844" cy="127877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Analyzing Data with an Equity Lens</a:t>
            </a:r>
          </a:p>
        </p:txBody>
      </p:sp>
      <p:sp>
        <p:nvSpPr>
          <p:cNvPr id="5" name="Subtitle 4">
            <a:extLst>
              <a:ext uri="{FF2B5EF4-FFF2-40B4-BE49-F238E27FC236}">
                <a16:creationId xmlns:a16="http://schemas.microsoft.com/office/drawing/2014/main" id="{01C0403E-70C6-4551-ACD2-E93F6287869B}"/>
              </a:ext>
            </a:extLst>
          </p:cNvPr>
          <p:cNvSpPr>
            <a:spLocks noGrp="1"/>
          </p:cNvSpPr>
          <p:nvPr>
            <p:ph type="subTitle" idx="1"/>
          </p:nvPr>
        </p:nvSpPr>
        <p:spPr>
          <a:xfrm>
            <a:off x="432078" y="1580719"/>
            <a:ext cx="7772399" cy="1661847"/>
          </a:xfrm>
        </p:spPr>
        <p:txBody>
          <a:bodyPr>
            <a:normAutofit lnSpcReduction="10000"/>
          </a:bodyPr>
          <a:lstStyle/>
          <a:p>
            <a:pPr algn="l"/>
            <a:r>
              <a:rPr lang="en-US" sz="2400" b="0" kern="0" dirty="0">
                <a:latin typeface="Arial"/>
                <a:cs typeface="Arial"/>
              </a:rPr>
              <a:t>“Human beings encode our values, beliefs, and biases into these analytic tools by determining what data is used and for what purpose. The data that institutions choose to use reveal what variables and reporting mechanism are valued most.”</a:t>
            </a:r>
            <a:r>
              <a:rPr lang="en-US" sz="2400" b="0" kern="0" baseline="30000" dirty="0">
                <a:latin typeface="Arial"/>
                <a:cs typeface="Arial"/>
              </a:rPr>
              <a:t>1</a:t>
            </a:r>
            <a:endParaRPr lang="en-US" sz="2400" b="0" kern="0" baseline="30000" dirty="0">
              <a:latin typeface="Arial" panose="020B0604020202020204" pitchFamily="34" charset="0"/>
              <a:cs typeface="Arial" panose="020B0604020202020204" pitchFamily="34" charset="0"/>
            </a:endParaRPr>
          </a:p>
          <a:p>
            <a:pPr algn="l"/>
            <a:endParaRPr lang="en-US" b="1" dirty="0"/>
          </a:p>
        </p:txBody>
      </p:sp>
      <p:sp>
        <p:nvSpPr>
          <p:cNvPr id="4" name="Rectangle 3"/>
          <p:cNvSpPr txBox="1">
            <a:spLocks noChangeArrowheads="1"/>
          </p:cNvSpPr>
          <p:nvPr/>
        </p:nvSpPr>
        <p:spPr bwMode="auto">
          <a:xfrm>
            <a:off x="533400" y="34290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336600"/>
              </a:buClr>
              <a:buChar char="•"/>
              <a:defRPr sz="3200" b="1">
                <a:solidFill>
                  <a:schemeClr val="tx1"/>
                </a:solidFill>
                <a:latin typeface="+mn-lt"/>
                <a:ea typeface="+mn-ea"/>
                <a:cs typeface="+mn-cs"/>
              </a:defRPr>
            </a:lvl1pPr>
            <a:lvl2pPr marL="742950" indent="-285750" algn="l" rtl="0" eaLnBrk="0" fontAlgn="base" hangingPunct="0">
              <a:spcBef>
                <a:spcPct val="10000"/>
              </a:spcBef>
              <a:spcAft>
                <a:spcPct val="0"/>
              </a:spcAft>
              <a:buClr>
                <a:srgbClr val="336600"/>
              </a:buClr>
              <a:buChar char="•"/>
              <a:defRPr sz="2800" i="1">
                <a:solidFill>
                  <a:schemeClr val="tx1"/>
                </a:solidFill>
                <a:latin typeface="+mn-lt"/>
              </a:defRPr>
            </a:lvl2pPr>
            <a:lvl3pPr marL="1143000" indent="-228600" algn="l" rtl="0" eaLnBrk="0" fontAlgn="base" hangingPunct="0">
              <a:spcBef>
                <a:spcPct val="10000"/>
              </a:spcBef>
              <a:spcAft>
                <a:spcPct val="0"/>
              </a:spcAft>
              <a:buClr>
                <a:srgbClr val="336600"/>
              </a:buClr>
              <a:buChar char="•"/>
              <a:defRPr sz="2400" b="1">
                <a:solidFill>
                  <a:schemeClr val="tx1"/>
                </a:solidFill>
                <a:latin typeface="+mn-lt"/>
              </a:defRPr>
            </a:lvl3pPr>
            <a:lvl4pPr marL="1600200" indent="-228600" algn="l" rtl="0" eaLnBrk="0" fontAlgn="base" hangingPunct="0">
              <a:spcBef>
                <a:spcPct val="10000"/>
              </a:spcBef>
              <a:spcAft>
                <a:spcPct val="0"/>
              </a:spcAft>
              <a:buClr>
                <a:srgbClr val="336600"/>
              </a:buClr>
              <a:buChar char="•"/>
              <a:defRPr sz="2000" i="1">
                <a:solidFill>
                  <a:schemeClr val="tx1"/>
                </a:solidFill>
                <a:latin typeface="+mn-lt"/>
              </a:defRPr>
            </a:lvl4pPr>
            <a:lvl5pPr marL="2057400" indent="-228600" algn="l" rtl="0" eaLnBrk="0" fontAlgn="base" hangingPunct="0">
              <a:spcBef>
                <a:spcPct val="10000"/>
              </a:spcBef>
              <a:spcAft>
                <a:spcPct val="0"/>
              </a:spcAft>
              <a:buClr>
                <a:srgbClr val="336600"/>
              </a:buClr>
              <a:buChar char="•"/>
              <a:defRPr sz="2000" b="1">
                <a:solidFill>
                  <a:schemeClr val="tx1"/>
                </a:solidFill>
                <a:latin typeface="+mn-lt"/>
              </a:defRPr>
            </a:lvl5pPr>
            <a:lvl6pPr marL="2514600" indent="-228600" algn="l" rtl="0" fontAlgn="base">
              <a:spcBef>
                <a:spcPct val="10000"/>
              </a:spcBef>
              <a:spcAft>
                <a:spcPct val="0"/>
              </a:spcAft>
              <a:buClr>
                <a:srgbClr val="669900"/>
              </a:buClr>
              <a:buChar char="•"/>
              <a:defRPr sz="2000" b="1">
                <a:solidFill>
                  <a:schemeClr val="tx1"/>
                </a:solidFill>
                <a:latin typeface="+mn-lt"/>
              </a:defRPr>
            </a:lvl6pPr>
            <a:lvl7pPr marL="2971800" indent="-228600" algn="l" rtl="0" fontAlgn="base">
              <a:spcBef>
                <a:spcPct val="10000"/>
              </a:spcBef>
              <a:spcAft>
                <a:spcPct val="0"/>
              </a:spcAft>
              <a:buClr>
                <a:srgbClr val="669900"/>
              </a:buClr>
              <a:buChar char="•"/>
              <a:defRPr sz="2000" b="1">
                <a:solidFill>
                  <a:schemeClr val="tx1"/>
                </a:solidFill>
                <a:latin typeface="+mn-lt"/>
              </a:defRPr>
            </a:lvl7pPr>
            <a:lvl8pPr marL="3429000" indent="-228600" algn="l" rtl="0" fontAlgn="base">
              <a:spcBef>
                <a:spcPct val="10000"/>
              </a:spcBef>
              <a:spcAft>
                <a:spcPct val="0"/>
              </a:spcAft>
              <a:buClr>
                <a:srgbClr val="669900"/>
              </a:buClr>
              <a:buChar char="•"/>
              <a:defRPr sz="2000" b="1">
                <a:solidFill>
                  <a:schemeClr val="tx1"/>
                </a:solidFill>
                <a:latin typeface="+mn-lt"/>
              </a:defRPr>
            </a:lvl8pPr>
            <a:lvl9pPr marL="3886200" indent="-228600" algn="l" rtl="0" fontAlgn="base">
              <a:spcBef>
                <a:spcPct val="10000"/>
              </a:spcBef>
              <a:spcAft>
                <a:spcPct val="0"/>
              </a:spcAft>
              <a:buClr>
                <a:srgbClr val="669900"/>
              </a:buClr>
              <a:buChar char="•"/>
              <a:defRPr sz="2000" b="1">
                <a:solidFill>
                  <a:schemeClr val="tx1"/>
                </a:solidFill>
                <a:latin typeface="+mn-lt"/>
              </a:defRPr>
            </a:lvl9pPr>
          </a:lstStyle>
          <a:p>
            <a:pPr marL="571500" eaLnBrk="1" hangingPunct="1">
              <a:lnSpc>
                <a:spcPct val="90000"/>
              </a:lnSpc>
              <a:spcBef>
                <a:spcPts val="1200"/>
              </a:spcBef>
              <a:buClrTx/>
              <a:buFont typeface="Wingdings 2" pitchFamily="18" charset="2"/>
              <a:buChar char=""/>
              <a:defRPr/>
            </a:pPr>
            <a:endParaRPr lang="en-US" sz="2800" b="0" kern="0" dirty="0"/>
          </a:p>
        </p:txBody>
      </p:sp>
      <p:sp>
        <p:nvSpPr>
          <p:cNvPr id="7" name="Rectangle 3"/>
          <p:cNvSpPr txBox="1">
            <a:spLocks noChangeArrowheads="1"/>
          </p:cNvSpPr>
          <p:nvPr/>
        </p:nvSpPr>
        <p:spPr bwMode="auto">
          <a:xfrm>
            <a:off x="550863" y="4959350"/>
            <a:ext cx="77724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336600"/>
              </a:buClr>
              <a:buChar char="•"/>
              <a:defRPr sz="3200" b="1">
                <a:solidFill>
                  <a:schemeClr val="tx1"/>
                </a:solidFill>
                <a:latin typeface="+mn-lt"/>
                <a:ea typeface="+mn-ea"/>
                <a:cs typeface="+mn-cs"/>
              </a:defRPr>
            </a:lvl1pPr>
            <a:lvl2pPr marL="742950" indent="-285750" algn="l" rtl="0" eaLnBrk="0" fontAlgn="base" hangingPunct="0">
              <a:spcBef>
                <a:spcPct val="10000"/>
              </a:spcBef>
              <a:spcAft>
                <a:spcPct val="0"/>
              </a:spcAft>
              <a:buClr>
                <a:srgbClr val="336600"/>
              </a:buClr>
              <a:buChar char="•"/>
              <a:defRPr sz="2800" i="1">
                <a:solidFill>
                  <a:schemeClr val="tx1"/>
                </a:solidFill>
                <a:latin typeface="+mn-lt"/>
              </a:defRPr>
            </a:lvl2pPr>
            <a:lvl3pPr marL="1143000" indent="-228600" algn="l" rtl="0" eaLnBrk="0" fontAlgn="base" hangingPunct="0">
              <a:spcBef>
                <a:spcPct val="10000"/>
              </a:spcBef>
              <a:spcAft>
                <a:spcPct val="0"/>
              </a:spcAft>
              <a:buClr>
                <a:srgbClr val="336600"/>
              </a:buClr>
              <a:buChar char="•"/>
              <a:defRPr sz="2400" b="1">
                <a:solidFill>
                  <a:schemeClr val="tx1"/>
                </a:solidFill>
                <a:latin typeface="+mn-lt"/>
              </a:defRPr>
            </a:lvl3pPr>
            <a:lvl4pPr marL="1600200" indent="-228600" algn="l" rtl="0" eaLnBrk="0" fontAlgn="base" hangingPunct="0">
              <a:spcBef>
                <a:spcPct val="10000"/>
              </a:spcBef>
              <a:spcAft>
                <a:spcPct val="0"/>
              </a:spcAft>
              <a:buClr>
                <a:srgbClr val="336600"/>
              </a:buClr>
              <a:buChar char="•"/>
              <a:defRPr sz="2000" i="1">
                <a:solidFill>
                  <a:schemeClr val="tx1"/>
                </a:solidFill>
                <a:latin typeface="+mn-lt"/>
              </a:defRPr>
            </a:lvl4pPr>
            <a:lvl5pPr marL="2057400" indent="-228600" algn="l" rtl="0" eaLnBrk="0" fontAlgn="base" hangingPunct="0">
              <a:spcBef>
                <a:spcPct val="10000"/>
              </a:spcBef>
              <a:spcAft>
                <a:spcPct val="0"/>
              </a:spcAft>
              <a:buClr>
                <a:srgbClr val="336600"/>
              </a:buClr>
              <a:buChar char="•"/>
              <a:defRPr sz="2000" b="1">
                <a:solidFill>
                  <a:schemeClr val="tx1"/>
                </a:solidFill>
                <a:latin typeface="+mn-lt"/>
              </a:defRPr>
            </a:lvl5pPr>
            <a:lvl6pPr marL="2514600" indent="-228600" algn="l" rtl="0" fontAlgn="base">
              <a:spcBef>
                <a:spcPct val="10000"/>
              </a:spcBef>
              <a:spcAft>
                <a:spcPct val="0"/>
              </a:spcAft>
              <a:buClr>
                <a:srgbClr val="669900"/>
              </a:buClr>
              <a:buChar char="•"/>
              <a:defRPr sz="2000" b="1">
                <a:solidFill>
                  <a:schemeClr val="tx1"/>
                </a:solidFill>
                <a:latin typeface="+mn-lt"/>
              </a:defRPr>
            </a:lvl6pPr>
            <a:lvl7pPr marL="2971800" indent="-228600" algn="l" rtl="0" fontAlgn="base">
              <a:spcBef>
                <a:spcPct val="10000"/>
              </a:spcBef>
              <a:spcAft>
                <a:spcPct val="0"/>
              </a:spcAft>
              <a:buClr>
                <a:srgbClr val="669900"/>
              </a:buClr>
              <a:buChar char="•"/>
              <a:defRPr sz="2000" b="1">
                <a:solidFill>
                  <a:schemeClr val="tx1"/>
                </a:solidFill>
                <a:latin typeface="+mn-lt"/>
              </a:defRPr>
            </a:lvl7pPr>
            <a:lvl8pPr marL="3429000" indent="-228600" algn="l" rtl="0" fontAlgn="base">
              <a:spcBef>
                <a:spcPct val="10000"/>
              </a:spcBef>
              <a:spcAft>
                <a:spcPct val="0"/>
              </a:spcAft>
              <a:buClr>
                <a:srgbClr val="669900"/>
              </a:buClr>
              <a:buChar char="•"/>
              <a:defRPr sz="2000" b="1">
                <a:solidFill>
                  <a:schemeClr val="tx1"/>
                </a:solidFill>
                <a:latin typeface="+mn-lt"/>
              </a:defRPr>
            </a:lvl8pPr>
            <a:lvl9pPr marL="3886200" indent="-228600" algn="l" rtl="0" fontAlgn="base">
              <a:spcBef>
                <a:spcPct val="10000"/>
              </a:spcBef>
              <a:spcAft>
                <a:spcPct val="0"/>
              </a:spcAft>
              <a:buClr>
                <a:srgbClr val="669900"/>
              </a:buClr>
              <a:buChar char="•"/>
              <a:defRPr sz="2000" b="1">
                <a:solidFill>
                  <a:schemeClr val="tx1"/>
                </a:solidFill>
                <a:latin typeface="+mn-lt"/>
              </a:defRPr>
            </a:lvl9pPr>
          </a:lstStyle>
          <a:p>
            <a:pPr marL="571500" eaLnBrk="1" hangingPunct="1">
              <a:lnSpc>
                <a:spcPct val="90000"/>
              </a:lnSpc>
              <a:spcBef>
                <a:spcPts val="1200"/>
              </a:spcBef>
              <a:buClrTx/>
              <a:buFont typeface="Wingdings 2" pitchFamily="18" charset="2"/>
              <a:buChar char=""/>
              <a:defRPr/>
            </a:pPr>
            <a:endParaRPr lang="en-US" sz="2800" b="0" kern="0" dirty="0"/>
          </a:p>
        </p:txBody>
      </p:sp>
      <p:sp>
        <p:nvSpPr>
          <p:cNvPr id="8" name="Rectangle 3"/>
          <p:cNvSpPr txBox="1">
            <a:spLocks noChangeArrowheads="1"/>
          </p:cNvSpPr>
          <p:nvPr/>
        </p:nvSpPr>
        <p:spPr bwMode="auto">
          <a:xfrm>
            <a:off x="544513" y="5492750"/>
            <a:ext cx="77724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336600"/>
              </a:buClr>
              <a:buChar char="•"/>
              <a:defRPr sz="3200" b="1">
                <a:solidFill>
                  <a:schemeClr val="tx1"/>
                </a:solidFill>
                <a:latin typeface="+mn-lt"/>
                <a:ea typeface="+mn-ea"/>
                <a:cs typeface="+mn-cs"/>
              </a:defRPr>
            </a:lvl1pPr>
            <a:lvl2pPr marL="742950" indent="-285750" algn="l" rtl="0" eaLnBrk="0" fontAlgn="base" hangingPunct="0">
              <a:spcBef>
                <a:spcPct val="10000"/>
              </a:spcBef>
              <a:spcAft>
                <a:spcPct val="0"/>
              </a:spcAft>
              <a:buClr>
                <a:srgbClr val="336600"/>
              </a:buClr>
              <a:buChar char="•"/>
              <a:defRPr sz="2800" i="1">
                <a:solidFill>
                  <a:schemeClr val="tx1"/>
                </a:solidFill>
                <a:latin typeface="+mn-lt"/>
              </a:defRPr>
            </a:lvl2pPr>
            <a:lvl3pPr marL="1143000" indent="-228600" algn="l" rtl="0" eaLnBrk="0" fontAlgn="base" hangingPunct="0">
              <a:spcBef>
                <a:spcPct val="10000"/>
              </a:spcBef>
              <a:spcAft>
                <a:spcPct val="0"/>
              </a:spcAft>
              <a:buClr>
                <a:srgbClr val="336600"/>
              </a:buClr>
              <a:buChar char="•"/>
              <a:defRPr sz="2400" b="1">
                <a:solidFill>
                  <a:schemeClr val="tx1"/>
                </a:solidFill>
                <a:latin typeface="+mn-lt"/>
              </a:defRPr>
            </a:lvl3pPr>
            <a:lvl4pPr marL="1600200" indent="-228600" algn="l" rtl="0" eaLnBrk="0" fontAlgn="base" hangingPunct="0">
              <a:spcBef>
                <a:spcPct val="10000"/>
              </a:spcBef>
              <a:spcAft>
                <a:spcPct val="0"/>
              </a:spcAft>
              <a:buClr>
                <a:srgbClr val="336600"/>
              </a:buClr>
              <a:buChar char="•"/>
              <a:defRPr sz="2000" i="1">
                <a:solidFill>
                  <a:schemeClr val="tx1"/>
                </a:solidFill>
                <a:latin typeface="+mn-lt"/>
              </a:defRPr>
            </a:lvl4pPr>
            <a:lvl5pPr marL="2057400" indent="-228600" algn="l" rtl="0" eaLnBrk="0" fontAlgn="base" hangingPunct="0">
              <a:spcBef>
                <a:spcPct val="10000"/>
              </a:spcBef>
              <a:spcAft>
                <a:spcPct val="0"/>
              </a:spcAft>
              <a:buClr>
                <a:srgbClr val="336600"/>
              </a:buClr>
              <a:buChar char="•"/>
              <a:defRPr sz="2000" b="1">
                <a:solidFill>
                  <a:schemeClr val="tx1"/>
                </a:solidFill>
                <a:latin typeface="+mn-lt"/>
              </a:defRPr>
            </a:lvl5pPr>
            <a:lvl6pPr marL="2514600" indent="-228600" algn="l" rtl="0" fontAlgn="base">
              <a:spcBef>
                <a:spcPct val="10000"/>
              </a:spcBef>
              <a:spcAft>
                <a:spcPct val="0"/>
              </a:spcAft>
              <a:buClr>
                <a:srgbClr val="669900"/>
              </a:buClr>
              <a:buChar char="•"/>
              <a:defRPr sz="2000" b="1">
                <a:solidFill>
                  <a:schemeClr val="tx1"/>
                </a:solidFill>
                <a:latin typeface="+mn-lt"/>
              </a:defRPr>
            </a:lvl6pPr>
            <a:lvl7pPr marL="2971800" indent="-228600" algn="l" rtl="0" fontAlgn="base">
              <a:spcBef>
                <a:spcPct val="10000"/>
              </a:spcBef>
              <a:spcAft>
                <a:spcPct val="0"/>
              </a:spcAft>
              <a:buClr>
                <a:srgbClr val="669900"/>
              </a:buClr>
              <a:buChar char="•"/>
              <a:defRPr sz="2000" b="1">
                <a:solidFill>
                  <a:schemeClr val="tx1"/>
                </a:solidFill>
                <a:latin typeface="+mn-lt"/>
              </a:defRPr>
            </a:lvl7pPr>
            <a:lvl8pPr marL="3429000" indent="-228600" algn="l" rtl="0" fontAlgn="base">
              <a:spcBef>
                <a:spcPct val="10000"/>
              </a:spcBef>
              <a:spcAft>
                <a:spcPct val="0"/>
              </a:spcAft>
              <a:buClr>
                <a:srgbClr val="669900"/>
              </a:buClr>
              <a:buChar char="•"/>
              <a:defRPr sz="2000" b="1">
                <a:solidFill>
                  <a:schemeClr val="tx1"/>
                </a:solidFill>
                <a:latin typeface="+mn-lt"/>
              </a:defRPr>
            </a:lvl8pPr>
            <a:lvl9pPr marL="3886200" indent="-228600" algn="l" rtl="0" fontAlgn="base">
              <a:spcBef>
                <a:spcPct val="10000"/>
              </a:spcBef>
              <a:spcAft>
                <a:spcPct val="0"/>
              </a:spcAft>
              <a:buClr>
                <a:srgbClr val="669900"/>
              </a:buClr>
              <a:buChar char="•"/>
              <a:defRPr sz="2000" b="1">
                <a:solidFill>
                  <a:schemeClr val="tx1"/>
                </a:solidFill>
                <a:latin typeface="+mn-lt"/>
              </a:defRPr>
            </a:lvl9pPr>
          </a:lstStyle>
          <a:p>
            <a:pPr marL="571500" eaLnBrk="1" hangingPunct="1">
              <a:lnSpc>
                <a:spcPct val="90000"/>
              </a:lnSpc>
              <a:spcBef>
                <a:spcPts val="1200"/>
              </a:spcBef>
              <a:buClrTx/>
              <a:buFont typeface="Wingdings 2" pitchFamily="18" charset="2"/>
              <a:buChar char=""/>
              <a:defRPr/>
            </a:pPr>
            <a:endParaRPr lang="en-US" sz="2800" b="0" kern="0" dirty="0"/>
          </a:p>
        </p:txBody>
      </p:sp>
      <p:pic>
        <p:nvPicPr>
          <p:cNvPr id="10" name="Picture 9">
            <a:extLst>
              <a:ext uri="{FF2B5EF4-FFF2-40B4-BE49-F238E27FC236}">
                <a16:creationId xmlns:a16="http://schemas.microsoft.com/office/drawing/2014/main" id="{1FA1B366-73FE-4A5F-8B6A-E78C2256EC77}"/>
              </a:ext>
            </a:extLst>
          </p:cNvPr>
          <p:cNvPicPr>
            <a:picLocks noChangeAspect="1"/>
          </p:cNvPicPr>
          <p:nvPr/>
        </p:nvPicPr>
        <p:blipFill>
          <a:blip r:embed="rId3"/>
          <a:stretch>
            <a:fillRect/>
          </a:stretch>
        </p:blipFill>
        <p:spPr>
          <a:xfrm>
            <a:off x="4503335" y="3364942"/>
            <a:ext cx="3493058" cy="3493058"/>
          </a:xfrm>
          <a:prstGeom prst="rect">
            <a:avLst/>
          </a:prstGeom>
        </p:spPr>
      </p:pic>
      <p:sp>
        <p:nvSpPr>
          <p:cNvPr id="13" name="TextBox 12">
            <a:extLst>
              <a:ext uri="{FF2B5EF4-FFF2-40B4-BE49-F238E27FC236}">
                <a16:creationId xmlns:a16="http://schemas.microsoft.com/office/drawing/2014/main" id="{1B02F450-22FA-4874-A068-5C3590BBF8F5}"/>
              </a:ext>
            </a:extLst>
          </p:cNvPr>
          <p:cNvSpPr txBox="1"/>
          <p:nvPr/>
        </p:nvSpPr>
        <p:spPr>
          <a:xfrm>
            <a:off x="351988" y="5371554"/>
            <a:ext cx="3952472" cy="769441"/>
          </a:xfrm>
          <a:prstGeom prst="rect">
            <a:avLst/>
          </a:prstGeom>
          <a:noFill/>
        </p:spPr>
        <p:txBody>
          <a:bodyPr wrap="square" rtlCol="0">
            <a:spAutoFit/>
          </a:bodyPr>
          <a:lstStyle/>
          <a:p>
            <a:r>
              <a:rPr lang="en-US" sz="1100" b="0" i="0" baseline="30000" dirty="0">
                <a:effectLst/>
                <a:latin typeface="Arial" panose="020B0604020202020204" pitchFamily="34" charset="0"/>
                <a:cs typeface="Arial" panose="020B0604020202020204" pitchFamily="34" charset="0"/>
              </a:rPr>
              <a:t>1</a:t>
            </a:r>
            <a:r>
              <a:rPr lang="en-US" sz="1100" b="0" i="0" dirty="0">
                <a:effectLst/>
                <a:latin typeface="Arial" panose="020B0604020202020204" pitchFamily="34" charset="0"/>
                <a:cs typeface="Arial" panose="020B0604020202020204" pitchFamily="34" charset="0"/>
              </a:rPr>
              <a:t>Capatosto, K. (2017). </a:t>
            </a:r>
            <a:r>
              <a:rPr lang="en-US" sz="1100" b="0" dirty="0">
                <a:effectLst/>
                <a:latin typeface="Arial" panose="020B0604020202020204" pitchFamily="34" charset="0"/>
                <a:cs typeface="Arial" panose="020B0604020202020204" pitchFamily="34" charset="0"/>
              </a:rPr>
              <a:t>Foretelling the future: </a:t>
            </a:r>
            <a:r>
              <a:rPr lang="en-US" sz="1100" dirty="0">
                <a:latin typeface="Arial" panose="020B0604020202020204" pitchFamily="34" charset="0"/>
                <a:cs typeface="Arial" panose="020B0604020202020204" pitchFamily="34" charset="0"/>
              </a:rPr>
              <a:t>A critical perspective on the use of predictive analytics in child welfare.</a:t>
            </a:r>
            <a:r>
              <a:rPr lang="en-US" sz="1100" i="1" dirty="0">
                <a:latin typeface="Arial" panose="020B0604020202020204" pitchFamily="34" charset="0"/>
                <a:cs typeface="Arial" panose="020B0604020202020204" pitchFamily="34" charset="0"/>
              </a:rPr>
              <a:t> Kirwin Institute Research Report. Kirwin Institute for the Study of Race and Ethnicity, Ohio State University.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normAutofit/>
          </a:bodyPr>
          <a:lstStyle/>
          <a:p>
            <a:pPr algn="ctr" eaLnBrk="1" hangingPunct="1"/>
            <a:r>
              <a:rPr lang="en-US" altLang="en-US" dirty="0">
                <a:latin typeface="Arial" panose="020B0604020202020204" pitchFamily="34" charset="0"/>
                <a:cs typeface="Arial" panose="020B0604020202020204" pitchFamily="34" charset="0"/>
              </a:rPr>
              <a:t>Questions to Ask</a:t>
            </a:r>
          </a:p>
        </p:txBody>
      </p:sp>
      <p:sp>
        <p:nvSpPr>
          <p:cNvPr id="13" name="Text Placeholder 12">
            <a:extLst>
              <a:ext uri="{FF2B5EF4-FFF2-40B4-BE49-F238E27FC236}">
                <a16:creationId xmlns:a16="http://schemas.microsoft.com/office/drawing/2014/main" id="{716A5EDF-BB11-44DC-8CCA-AAE3C0814317}"/>
              </a:ext>
            </a:extLst>
          </p:cNvPr>
          <p:cNvSpPr>
            <a:spLocks noGrp="1"/>
          </p:cNvSpPr>
          <p:nvPr>
            <p:ph type="body" idx="1"/>
          </p:nvPr>
        </p:nvSpPr>
        <p:spPr/>
        <p:txBody>
          <a:bodyPr>
            <a:normAutofit/>
          </a:bodyPr>
          <a:lstStyle/>
          <a:p>
            <a:r>
              <a:rPr lang="en-US" sz="3200" dirty="0"/>
              <a:t>Process</a:t>
            </a:r>
          </a:p>
        </p:txBody>
      </p:sp>
      <p:sp>
        <p:nvSpPr>
          <p:cNvPr id="5" name="Content Placeholder 4">
            <a:extLst>
              <a:ext uri="{FF2B5EF4-FFF2-40B4-BE49-F238E27FC236}">
                <a16:creationId xmlns:a16="http://schemas.microsoft.com/office/drawing/2014/main" id="{64435E51-AB68-4677-9C59-7991A6E8C3FD}"/>
              </a:ext>
            </a:extLst>
          </p:cNvPr>
          <p:cNvSpPr>
            <a:spLocks noGrp="1"/>
          </p:cNvSpPr>
          <p:nvPr>
            <p:ph sz="half" idx="2"/>
          </p:nvPr>
        </p:nvSpPr>
        <p:spPr>
          <a:xfrm>
            <a:off x="820111" y="2922534"/>
            <a:ext cx="3609411" cy="3684588"/>
          </a:xfrm>
        </p:spPr>
        <p:txBody>
          <a:bodyPr>
            <a:normAutofit/>
          </a:bodyPr>
          <a:lstStyle/>
          <a:p>
            <a:r>
              <a:rPr lang="en-US" dirty="0"/>
              <a:t>Am I being systematic?</a:t>
            </a:r>
          </a:p>
          <a:p>
            <a:r>
              <a:rPr lang="en-US" dirty="0"/>
              <a:t>Can it be effectively communicated to stakeholders? </a:t>
            </a:r>
          </a:p>
          <a:p>
            <a:pPr marL="0" indent="0">
              <a:buNone/>
            </a:pPr>
            <a:endParaRPr lang="en-US" sz="2400" dirty="0"/>
          </a:p>
          <a:p>
            <a:pPr marL="0" indent="0">
              <a:buNone/>
            </a:pPr>
            <a:endParaRPr lang="en-US" sz="2400" dirty="0"/>
          </a:p>
        </p:txBody>
      </p:sp>
      <p:sp>
        <p:nvSpPr>
          <p:cNvPr id="14" name="Text Placeholder 13">
            <a:extLst>
              <a:ext uri="{FF2B5EF4-FFF2-40B4-BE49-F238E27FC236}">
                <a16:creationId xmlns:a16="http://schemas.microsoft.com/office/drawing/2014/main" id="{E8B56F05-93A1-4A89-BA07-ADD5F18FAAB3}"/>
              </a:ext>
            </a:extLst>
          </p:cNvPr>
          <p:cNvSpPr>
            <a:spLocks noGrp="1"/>
          </p:cNvSpPr>
          <p:nvPr>
            <p:ph type="body" sz="quarter" idx="3"/>
          </p:nvPr>
        </p:nvSpPr>
        <p:spPr>
          <a:xfrm>
            <a:off x="5066147" y="2022580"/>
            <a:ext cx="3887391" cy="823912"/>
          </a:xfrm>
        </p:spPr>
        <p:txBody>
          <a:bodyPr>
            <a:normAutofit/>
          </a:bodyPr>
          <a:lstStyle/>
          <a:p>
            <a:r>
              <a:rPr lang="en-US" sz="3200" dirty="0"/>
              <a:t>Outcome</a:t>
            </a:r>
          </a:p>
        </p:txBody>
      </p:sp>
      <p:sp>
        <p:nvSpPr>
          <p:cNvPr id="15" name="Content Placeholder 14">
            <a:extLst>
              <a:ext uri="{FF2B5EF4-FFF2-40B4-BE49-F238E27FC236}">
                <a16:creationId xmlns:a16="http://schemas.microsoft.com/office/drawing/2014/main" id="{20987187-216A-4B9E-AF37-6C3C4F5D0F71}"/>
              </a:ext>
            </a:extLst>
          </p:cNvPr>
          <p:cNvSpPr>
            <a:spLocks noGrp="1"/>
          </p:cNvSpPr>
          <p:nvPr>
            <p:ph sz="quarter" idx="4"/>
          </p:nvPr>
        </p:nvSpPr>
        <p:spPr>
          <a:xfrm>
            <a:off x="5066147" y="2941094"/>
            <a:ext cx="3721833" cy="3684588"/>
          </a:xfrm>
        </p:spPr>
        <p:txBody>
          <a:bodyPr/>
          <a:lstStyle/>
          <a:p>
            <a:r>
              <a:rPr lang="en-US" dirty="0"/>
              <a:t>Does it have impact?</a:t>
            </a:r>
          </a:p>
          <a:p>
            <a:r>
              <a:rPr lang="en-US" dirty="0"/>
              <a:t>Does it affect the quality of a program or strategy?</a:t>
            </a:r>
          </a:p>
        </p:txBody>
      </p:sp>
      <p:sp>
        <p:nvSpPr>
          <p:cNvPr id="7" name="Rectangle 3"/>
          <p:cNvSpPr txBox="1">
            <a:spLocks noChangeArrowheads="1"/>
          </p:cNvSpPr>
          <p:nvPr/>
        </p:nvSpPr>
        <p:spPr bwMode="auto">
          <a:xfrm>
            <a:off x="550863" y="4959350"/>
            <a:ext cx="77724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336600"/>
              </a:buClr>
              <a:buChar char="•"/>
              <a:defRPr sz="3200" b="1">
                <a:solidFill>
                  <a:schemeClr val="tx1"/>
                </a:solidFill>
                <a:latin typeface="+mn-lt"/>
                <a:ea typeface="+mn-ea"/>
                <a:cs typeface="+mn-cs"/>
              </a:defRPr>
            </a:lvl1pPr>
            <a:lvl2pPr marL="742950" indent="-285750" algn="l" rtl="0" eaLnBrk="0" fontAlgn="base" hangingPunct="0">
              <a:spcBef>
                <a:spcPct val="10000"/>
              </a:spcBef>
              <a:spcAft>
                <a:spcPct val="0"/>
              </a:spcAft>
              <a:buClr>
                <a:srgbClr val="336600"/>
              </a:buClr>
              <a:buChar char="•"/>
              <a:defRPr sz="2800" i="1">
                <a:solidFill>
                  <a:schemeClr val="tx1"/>
                </a:solidFill>
                <a:latin typeface="+mn-lt"/>
              </a:defRPr>
            </a:lvl2pPr>
            <a:lvl3pPr marL="1143000" indent="-228600" algn="l" rtl="0" eaLnBrk="0" fontAlgn="base" hangingPunct="0">
              <a:spcBef>
                <a:spcPct val="10000"/>
              </a:spcBef>
              <a:spcAft>
                <a:spcPct val="0"/>
              </a:spcAft>
              <a:buClr>
                <a:srgbClr val="336600"/>
              </a:buClr>
              <a:buChar char="•"/>
              <a:defRPr sz="2400" b="1">
                <a:solidFill>
                  <a:schemeClr val="tx1"/>
                </a:solidFill>
                <a:latin typeface="+mn-lt"/>
              </a:defRPr>
            </a:lvl3pPr>
            <a:lvl4pPr marL="1600200" indent="-228600" algn="l" rtl="0" eaLnBrk="0" fontAlgn="base" hangingPunct="0">
              <a:spcBef>
                <a:spcPct val="10000"/>
              </a:spcBef>
              <a:spcAft>
                <a:spcPct val="0"/>
              </a:spcAft>
              <a:buClr>
                <a:srgbClr val="336600"/>
              </a:buClr>
              <a:buChar char="•"/>
              <a:defRPr sz="2000" i="1">
                <a:solidFill>
                  <a:schemeClr val="tx1"/>
                </a:solidFill>
                <a:latin typeface="+mn-lt"/>
              </a:defRPr>
            </a:lvl4pPr>
            <a:lvl5pPr marL="2057400" indent="-228600" algn="l" rtl="0" eaLnBrk="0" fontAlgn="base" hangingPunct="0">
              <a:spcBef>
                <a:spcPct val="10000"/>
              </a:spcBef>
              <a:spcAft>
                <a:spcPct val="0"/>
              </a:spcAft>
              <a:buClr>
                <a:srgbClr val="336600"/>
              </a:buClr>
              <a:buChar char="•"/>
              <a:defRPr sz="2000" b="1">
                <a:solidFill>
                  <a:schemeClr val="tx1"/>
                </a:solidFill>
                <a:latin typeface="+mn-lt"/>
              </a:defRPr>
            </a:lvl5pPr>
            <a:lvl6pPr marL="2514600" indent="-228600" algn="l" rtl="0" fontAlgn="base">
              <a:spcBef>
                <a:spcPct val="10000"/>
              </a:spcBef>
              <a:spcAft>
                <a:spcPct val="0"/>
              </a:spcAft>
              <a:buClr>
                <a:srgbClr val="669900"/>
              </a:buClr>
              <a:buChar char="•"/>
              <a:defRPr sz="2000" b="1">
                <a:solidFill>
                  <a:schemeClr val="tx1"/>
                </a:solidFill>
                <a:latin typeface="+mn-lt"/>
              </a:defRPr>
            </a:lvl6pPr>
            <a:lvl7pPr marL="2971800" indent="-228600" algn="l" rtl="0" fontAlgn="base">
              <a:spcBef>
                <a:spcPct val="10000"/>
              </a:spcBef>
              <a:spcAft>
                <a:spcPct val="0"/>
              </a:spcAft>
              <a:buClr>
                <a:srgbClr val="669900"/>
              </a:buClr>
              <a:buChar char="•"/>
              <a:defRPr sz="2000" b="1">
                <a:solidFill>
                  <a:schemeClr val="tx1"/>
                </a:solidFill>
                <a:latin typeface="+mn-lt"/>
              </a:defRPr>
            </a:lvl7pPr>
            <a:lvl8pPr marL="3429000" indent="-228600" algn="l" rtl="0" fontAlgn="base">
              <a:spcBef>
                <a:spcPct val="10000"/>
              </a:spcBef>
              <a:spcAft>
                <a:spcPct val="0"/>
              </a:spcAft>
              <a:buClr>
                <a:srgbClr val="669900"/>
              </a:buClr>
              <a:buChar char="•"/>
              <a:defRPr sz="2000" b="1">
                <a:solidFill>
                  <a:schemeClr val="tx1"/>
                </a:solidFill>
                <a:latin typeface="+mn-lt"/>
              </a:defRPr>
            </a:lvl8pPr>
            <a:lvl9pPr marL="3886200" indent="-228600" algn="l" rtl="0" fontAlgn="base">
              <a:spcBef>
                <a:spcPct val="10000"/>
              </a:spcBef>
              <a:spcAft>
                <a:spcPct val="0"/>
              </a:spcAft>
              <a:buClr>
                <a:srgbClr val="669900"/>
              </a:buClr>
              <a:buChar char="•"/>
              <a:defRPr sz="2000" b="1">
                <a:solidFill>
                  <a:schemeClr val="tx1"/>
                </a:solidFill>
                <a:latin typeface="+mn-lt"/>
              </a:defRPr>
            </a:lvl9pPr>
          </a:lstStyle>
          <a:p>
            <a:pPr marL="571500" eaLnBrk="1" hangingPunct="1">
              <a:lnSpc>
                <a:spcPct val="90000"/>
              </a:lnSpc>
              <a:spcBef>
                <a:spcPts val="1200"/>
              </a:spcBef>
              <a:buClrTx/>
              <a:buFont typeface="Wingdings 2" pitchFamily="18" charset="2"/>
              <a:buChar char=""/>
              <a:defRPr/>
            </a:pPr>
            <a:endParaRPr lang="en-US" sz="2800" kern="0" dirty="0"/>
          </a:p>
        </p:txBody>
      </p:sp>
      <p:sp>
        <p:nvSpPr>
          <p:cNvPr id="18" name="TextBox 17">
            <a:extLst>
              <a:ext uri="{FF2B5EF4-FFF2-40B4-BE49-F238E27FC236}">
                <a16:creationId xmlns:a16="http://schemas.microsoft.com/office/drawing/2014/main" id="{8F13C57F-9120-4A4C-8894-9FF41420831B}"/>
              </a:ext>
            </a:extLst>
          </p:cNvPr>
          <p:cNvSpPr txBox="1"/>
          <p:nvPr/>
        </p:nvSpPr>
        <p:spPr>
          <a:xfrm>
            <a:off x="1855668" y="5810124"/>
            <a:ext cx="6467595" cy="523220"/>
          </a:xfrm>
          <a:prstGeom prst="rect">
            <a:avLst/>
          </a:prstGeom>
          <a:noFill/>
        </p:spPr>
        <p:txBody>
          <a:bodyPr wrap="square" rtlCol="0">
            <a:spAutoFit/>
          </a:bodyPr>
          <a:lstStyle/>
          <a:p>
            <a:r>
              <a:rPr lang="en-US" sz="2800" i="1" dirty="0">
                <a:latin typeface="Arial" panose="020B0604020202020204" pitchFamily="34" charset="0"/>
                <a:cs typeface="Arial" panose="020B0604020202020204" pitchFamily="34" charset="0"/>
              </a:rPr>
              <a:t>Reflect on bias, root causes, power</a:t>
            </a:r>
          </a:p>
        </p:txBody>
      </p:sp>
    </p:spTree>
    <p:extLst>
      <p:ext uri="{BB962C8B-B14F-4D97-AF65-F5344CB8AC3E}">
        <p14:creationId xmlns:p14="http://schemas.microsoft.com/office/powerpoint/2010/main" val="2092147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60758" y="3710612"/>
            <a:ext cx="7034829" cy="2452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 anchorCtr="0" compatLnSpc="1">
            <a:prstTxWarp prst="textNoShape">
              <a:avLst/>
            </a:prstTxWarp>
            <a:normAutofit/>
          </a:bodyPr>
          <a:lstStyle/>
          <a:p>
            <a:pPr eaLnBrk="1" hangingPunct="1"/>
            <a:r>
              <a:rPr lang="en-US" altLang="en-US" dirty="0">
                <a:latin typeface="Arial" panose="020B0604020202020204" pitchFamily="34" charset="0"/>
                <a:cs typeface="Arial" panose="020B0604020202020204" pitchFamily="34" charset="0"/>
              </a:rPr>
              <a:t>Analysis Options for Equity and Justice</a:t>
            </a:r>
          </a:p>
        </p:txBody>
      </p:sp>
      <p:pic>
        <p:nvPicPr>
          <p:cNvPr id="27652" name="Picture 27651">
            <a:extLst>
              <a:ext uri="{FF2B5EF4-FFF2-40B4-BE49-F238E27FC236}">
                <a16:creationId xmlns:a16="http://schemas.microsoft.com/office/drawing/2014/main" id="{5ECACC85-BDC3-4061-B707-2B5C5F99308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9420" b="9420"/>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7BF44AA3-15DA-451D-99F5-3310E8299377}"/>
              </a:ext>
            </a:extLst>
          </p:cNvPr>
          <p:cNvSpPr txBox="1"/>
          <p:nvPr/>
        </p:nvSpPr>
        <p:spPr>
          <a:xfrm>
            <a:off x="6836958" y="6657945"/>
            <a:ext cx="230704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www.thymindoman.com/our-deeper-source-self/">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426692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7650"/>
                                        </p:tgtEl>
                                        <p:attrNameLst>
                                          <p:attrName>style.visibility</p:attrName>
                                        </p:attrNameLst>
                                      </p:cBhvr>
                                      <p:to>
                                        <p:strVal val="visible"/>
                                      </p:to>
                                    </p:set>
                                    <p:animEffect transition="in" filter="fade">
                                      <p:cBhvr>
                                        <p:cTn id="7" dur="7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Disaggregation: Analysis </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and Interpretation</a:t>
            </a:r>
          </a:p>
        </p:txBody>
      </p:sp>
      <p:sp>
        <p:nvSpPr>
          <p:cNvPr id="6" name="Rectangle 3"/>
          <p:cNvSpPr txBox="1">
            <a:spLocks noChangeArrowheads="1"/>
          </p:cNvSpPr>
          <p:nvPr/>
        </p:nvSpPr>
        <p:spPr bwMode="auto">
          <a:xfrm>
            <a:off x="228600" y="4648200"/>
            <a:ext cx="833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algn="l" rtl="0" eaLnBrk="0" fontAlgn="base" hangingPunct="0">
              <a:spcBef>
                <a:spcPct val="20000"/>
              </a:spcBef>
              <a:spcAft>
                <a:spcPct val="0"/>
              </a:spcAft>
              <a:buClr>
                <a:srgbClr val="336600"/>
              </a:buClr>
              <a:buChar char="•"/>
              <a:defRPr sz="3200" b="1">
                <a:solidFill>
                  <a:schemeClr val="tx1"/>
                </a:solidFill>
                <a:latin typeface="+mn-lt"/>
                <a:ea typeface="+mn-ea"/>
                <a:cs typeface="+mn-cs"/>
              </a:defRPr>
            </a:lvl1pPr>
            <a:lvl2pPr marL="742950" indent="-285750" algn="l" rtl="0" eaLnBrk="0" fontAlgn="base" hangingPunct="0">
              <a:spcBef>
                <a:spcPct val="10000"/>
              </a:spcBef>
              <a:spcAft>
                <a:spcPct val="0"/>
              </a:spcAft>
              <a:buClr>
                <a:srgbClr val="336600"/>
              </a:buClr>
              <a:buChar char="•"/>
              <a:defRPr sz="2800" i="1">
                <a:solidFill>
                  <a:schemeClr val="tx1"/>
                </a:solidFill>
                <a:latin typeface="+mn-lt"/>
              </a:defRPr>
            </a:lvl2pPr>
            <a:lvl3pPr marL="1143000" indent="-228600" algn="l" rtl="0" eaLnBrk="0" fontAlgn="base" hangingPunct="0">
              <a:spcBef>
                <a:spcPct val="10000"/>
              </a:spcBef>
              <a:spcAft>
                <a:spcPct val="0"/>
              </a:spcAft>
              <a:buClr>
                <a:srgbClr val="336600"/>
              </a:buClr>
              <a:buChar char="•"/>
              <a:defRPr sz="2400" b="1">
                <a:solidFill>
                  <a:schemeClr val="tx1"/>
                </a:solidFill>
                <a:latin typeface="+mn-lt"/>
              </a:defRPr>
            </a:lvl3pPr>
            <a:lvl4pPr marL="1600200" indent="-228600" algn="l" rtl="0" eaLnBrk="0" fontAlgn="base" hangingPunct="0">
              <a:spcBef>
                <a:spcPct val="10000"/>
              </a:spcBef>
              <a:spcAft>
                <a:spcPct val="0"/>
              </a:spcAft>
              <a:buClr>
                <a:srgbClr val="336600"/>
              </a:buClr>
              <a:buChar char="•"/>
              <a:defRPr sz="2000" i="1">
                <a:solidFill>
                  <a:schemeClr val="tx1"/>
                </a:solidFill>
                <a:latin typeface="+mn-lt"/>
              </a:defRPr>
            </a:lvl4pPr>
            <a:lvl5pPr marL="2057400" indent="-228600" algn="l" rtl="0" eaLnBrk="0" fontAlgn="base" hangingPunct="0">
              <a:spcBef>
                <a:spcPct val="10000"/>
              </a:spcBef>
              <a:spcAft>
                <a:spcPct val="0"/>
              </a:spcAft>
              <a:buClr>
                <a:srgbClr val="336600"/>
              </a:buClr>
              <a:buChar char="•"/>
              <a:defRPr sz="2000" b="1">
                <a:solidFill>
                  <a:schemeClr val="tx1"/>
                </a:solidFill>
                <a:latin typeface="+mn-lt"/>
              </a:defRPr>
            </a:lvl5pPr>
            <a:lvl6pPr marL="2514600" indent="-228600" algn="l" rtl="0" fontAlgn="base">
              <a:spcBef>
                <a:spcPct val="10000"/>
              </a:spcBef>
              <a:spcAft>
                <a:spcPct val="0"/>
              </a:spcAft>
              <a:buClr>
                <a:srgbClr val="669900"/>
              </a:buClr>
              <a:buChar char="•"/>
              <a:defRPr sz="2000" b="1">
                <a:solidFill>
                  <a:schemeClr val="tx1"/>
                </a:solidFill>
                <a:latin typeface="+mn-lt"/>
              </a:defRPr>
            </a:lvl6pPr>
            <a:lvl7pPr marL="2971800" indent="-228600" algn="l" rtl="0" fontAlgn="base">
              <a:spcBef>
                <a:spcPct val="10000"/>
              </a:spcBef>
              <a:spcAft>
                <a:spcPct val="0"/>
              </a:spcAft>
              <a:buClr>
                <a:srgbClr val="669900"/>
              </a:buClr>
              <a:buChar char="•"/>
              <a:defRPr sz="2000" b="1">
                <a:solidFill>
                  <a:schemeClr val="tx1"/>
                </a:solidFill>
                <a:latin typeface="+mn-lt"/>
              </a:defRPr>
            </a:lvl7pPr>
            <a:lvl8pPr marL="3429000" indent="-228600" algn="l" rtl="0" fontAlgn="base">
              <a:spcBef>
                <a:spcPct val="10000"/>
              </a:spcBef>
              <a:spcAft>
                <a:spcPct val="0"/>
              </a:spcAft>
              <a:buClr>
                <a:srgbClr val="669900"/>
              </a:buClr>
              <a:buChar char="•"/>
              <a:defRPr sz="2000" b="1">
                <a:solidFill>
                  <a:schemeClr val="tx1"/>
                </a:solidFill>
                <a:latin typeface="+mn-lt"/>
              </a:defRPr>
            </a:lvl8pPr>
            <a:lvl9pPr marL="3886200" indent="-228600" algn="l" rtl="0" fontAlgn="base">
              <a:spcBef>
                <a:spcPct val="10000"/>
              </a:spcBef>
              <a:spcAft>
                <a:spcPct val="0"/>
              </a:spcAft>
              <a:buClr>
                <a:srgbClr val="669900"/>
              </a:buClr>
              <a:buChar char="•"/>
              <a:defRPr sz="2000" b="1">
                <a:solidFill>
                  <a:schemeClr val="tx1"/>
                </a:solidFill>
                <a:latin typeface="+mn-lt"/>
              </a:defRPr>
            </a:lvl9pPr>
          </a:lstStyle>
          <a:p>
            <a:pPr marL="457200" lvl="1" indent="0">
              <a:spcAft>
                <a:spcPts val="600"/>
              </a:spcAft>
              <a:buClrTx/>
              <a:buNone/>
              <a:defRPr/>
            </a:pPr>
            <a:endParaRPr lang="en-US" altLang="en-US" sz="3200" i="0" kern="0" dirty="0">
              <a:cs typeface="Calibri" panose="020F0502020204030204"/>
            </a:endParaRPr>
          </a:p>
        </p:txBody>
      </p:sp>
      <p:sp>
        <p:nvSpPr>
          <p:cNvPr id="2" name="TextBox 1">
            <a:extLst>
              <a:ext uri="{FF2B5EF4-FFF2-40B4-BE49-F238E27FC236}">
                <a16:creationId xmlns:a16="http://schemas.microsoft.com/office/drawing/2014/main" id="{CBE32867-07A6-41D3-B219-CACF0522E1B9}"/>
              </a:ext>
            </a:extLst>
          </p:cNvPr>
          <p:cNvSpPr txBox="1"/>
          <p:nvPr/>
        </p:nvSpPr>
        <p:spPr>
          <a:xfrm>
            <a:off x="1175657" y="6161557"/>
            <a:ext cx="7968343" cy="830997"/>
          </a:xfrm>
          <a:prstGeom prst="rect">
            <a:avLst/>
          </a:prstGeom>
          <a:noFill/>
        </p:spPr>
        <p:txBody>
          <a:bodyPr wrap="square" rtlCol="0">
            <a:spAutoFit/>
          </a:bodyPr>
          <a:lstStyle/>
          <a:p>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Annie E. Casey Foundation (2020). </a:t>
            </a:r>
            <a:r>
              <a:rPr lang="en-US" sz="1200" b="0" i="1" dirty="0">
                <a:effectLst/>
                <a:latin typeface="Arial" panose="020B0604020202020204" pitchFamily="34" charset="0"/>
                <a:cs typeface="Arial" panose="020B0604020202020204" pitchFamily="34" charset="0"/>
              </a:rPr>
              <a:t>Why Disaggregating Data by Race is Important for Racial Equity</a:t>
            </a:r>
            <a:r>
              <a:rPr lang="en-US" sz="1200" b="0"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https://www.aecf.org/blog/taking-data-apart-why-a-data-driven-approach-matters-to-race-equity</a:t>
            </a:r>
            <a:endParaRPr lang="en-US" sz="1200" b="0" dirty="0">
              <a:effectLst/>
              <a:latin typeface="Arial" panose="020B0604020202020204" pitchFamily="34" charset="0"/>
              <a:cs typeface="Arial" panose="020B0604020202020204" pitchFamily="34" charset="0"/>
            </a:endParaRPr>
          </a:p>
          <a:p>
            <a:endParaRPr lang="en-US" sz="1200" b="0" dirty="0">
              <a:effectLst/>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33ABFE8-2C03-43A6-A2D3-87B17D3B6D0F}"/>
              </a:ext>
            </a:extLst>
          </p:cNvPr>
          <p:cNvPicPr>
            <a:picLocks noChangeAspect="1"/>
          </p:cNvPicPr>
          <p:nvPr/>
        </p:nvPicPr>
        <p:blipFill>
          <a:blip r:embed="rId4"/>
          <a:stretch>
            <a:fillRect/>
          </a:stretch>
        </p:blipFill>
        <p:spPr>
          <a:xfrm>
            <a:off x="1547294" y="1691841"/>
            <a:ext cx="6049411" cy="419059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034"/>
            <a:ext cx="9144000" cy="1295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algn="ctr" eaLnBrk="1" hangingPunct="1"/>
            <a:r>
              <a:rPr lang="en-US" altLang="en-US" dirty="0">
                <a:latin typeface="Arial"/>
                <a:cs typeface="Arial"/>
              </a:rPr>
              <a:t>Communicating Data </a:t>
            </a:r>
            <a:br>
              <a:rPr lang="en-US" altLang="en-US" dirty="0">
                <a:latin typeface="Arial"/>
                <a:cs typeface="Arial"/>
              </a:rPr>
            </a:br>
            <a:r>
              <a:rPr lang="en-US" altLang="en-US" dirty="0">
                <a:latin typeface="Arial"/>
                <a:cs typeface="Arial"/>
              </a:rPr>
              <a:t>Through an Equity Lens</a:t>
            </a:r>
          </a:p>
        </p:txBody>
      </p:sp>
      <p:pic>
        <p:nvPicPr>
          <p:cNvPr id="8" name="Picture 7">
            <a:extLst>
              <a:ext uri="{FF2B5EF4-FFF2-40B4-BE49-F238E27FC236}">
                <a16:creationId xmlns:a16="http://schemas.microsoft.com/office/drawing/2014/main" id="{15129696-BC3C-4CB3-B26D-623A338D1D39}"/>
              </a:ext>
            </a:extLst>
          </p:cNvPr>
          <p:cNvPicPr>
            <a:picLocks noChangeAspect="1"/>
          </p:cNvPicPr>
          <p:nvPr/>
        </p:nvPicPr>
        <p:blipFill>
          <a:blip r:embed="rId3"/>
          <a:stretch>
            <a:fillRect/>
          </a:stretch>
        </p:blipFill>
        <p:spPr>
          <a:xfrm>
            <a:off x="451728" y="1955916"/>
            <a:ext cx="5875181" cy="4086719"/>
          </a:xfrm>
          <a:prstGeom prst="rect">
            <a:avLst/>
          </a:prstGeom>
        </p:spPr>
      </p:pic>
      <p:sp>
        <p:nvSpPr>
          <p:cNvPr id="5" name="Callout: Left Arrow 4">
            <a:extLst>
              <a:ext uri="{FF2B5EF4-FFF2-40B4-BE49-F238E27FC236}">
                <a16:creationId xmlns:a16="http://schemas.microsoft.com/office/drawing/2014/main" id="{9F7307B1-8B13-4611-9695-FA0B6AC72FF9}"/>
              </a:ext>
            </a:extLst>
          </p:cNvPr>
          <p:cNvSpPr/>
          <p:nvPr/>
        </p:nvSpPr>
        <p:spPr>
          <a:xfrm>
            <a:off x="6326909" y="2230734"/>
            <a:ext cx="2726656" cy="1507253"/>
          </a:xfrm>
          <a:prstGeom prst="leftArrowCallou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i="1" dirty="0">
                <a:solidFill>
                  <a:schemeClr val="accent1">
                    <a:lumMod val="50000"/>
                  </a:schemeClr>
                </a:solidFill>
                <a:latin typeface="Arial" panose="020B0604020202020204" pitchFamily="34" charset="0"/>
                <a:cs typeface="Arial" panose="020B0604020202020204" pitchFamily="34" charset="0"/>
              </a:rPr>
              <a:t>What equity principles are used in the infographic?</a:t>
            </a:r>
            <a:endParaRPr lang="en-US" i="1" dirty="0">
              <a:solidFill>
                <a:schemeClr val="accent1">
                  <a:lumMod val="5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DDCE7E-7753-4665-AE54-E5504294952C}"/>
              </a:ext>
            </a:extLst>
          </p:cNvPr>
          <p:cNvSpPr>
            <a:spLocks noGrp="1"/>
          </p:cNvSpPr>
          <p:nvPr>
            <p:ph type="title"/>
          </p:nvPr>
        </p:nvSpPr>
        <p:spPr>
          <a:xfrm>
            <a:off x="417399" y="643467"/>
            <a:ext cx="8408193" cy="744836"/>
          </a:xfrm>
        </p:spPr>
        <p:txBody>
          <a:bodyPr vert="horz" lIns="91440" tIns="45720" rIns="91440" bIns="45720" rtlCol="0" anchor="ctr">
            <a:normAutofit fontScale="90000"/>
          </a:bodyPr>
          <a:lstStyle/>
          <a:p>
            <a:pPr algn="ctr"/>
            <a:r>
              <a:rPr lang="en-US" sz="2400" kern="1200" dirty="0">
                <a:solidFill>
                  <a:schemeClr val="bg1"/>
                </a:solidFill>
              </a:rPr>
              <a:t>Telling Your Data Story using Principles of Data Equity and Justice</a:t>
            </a:r>
          </a:p>
        </p:txBody>
      </p:sp>
      <p:pic>
        <p:nvPicPr>
          <p:cNvPr id="7" name="Content Placeholder 6">
            <a:extLst>
              <a:ext uri="{FF2B5EF4-FFF2-40B4-BE49-F238E27FC236}">
                <a16:creationId xmlns:a16="http://schemas.microsoft.com/office/drawing/2014/main" id="{7469E4F9-C1C9-4C81-9E56-4353F269DAE9}"/>
              </a:ext>
            </a:extLst>
          </p:cNvPr>
          <p:cNvPicPr>
            <a:picLocks noGrp="1" noChangeAspect="1"/>
          </p:cNvPicPr>
          <p:nvPr>
            <p:ph idx="1"/>
          </p:nvPr>
        </p:nvPicPr>
        <p:blipFill>
          <a:blip r:embed="rId3"/>
          <a:stretch>
            <a:fillRect/>
          </a:stretch>
        </p:blipFill>
        <p:spPr>
          <a:xfrm>
            <a:off x="4275619" y="2463801"/>
            <a:ext cx="4394199" cy="4394199"/>
          </a:xfrm>
          <a:prstGeom prst="rect">
            <a:avLst/>
          </a:prstGeom>
        </p:spPr>
      </p:pic>
      <p:sp>
        <p:nvSpPr>
          <p:cNvPr id="6" name="Rectangle 2"/>
          <p:cNvSpPr txBox="1">
            <a:spLocks noChangeArrowheads="1"/>
          </p:cNvSpPr>
          <p:nvPr/>
        </p:nvSpPr>
        <p:spPr bwMode="auto">
          <a:xfrm>
            <a:off x="3834063" y="176464"/>
            <a:ext cx="91440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4000" b="1">
                <a:solidFill>
                  <a:srgbClr val="7E0000"/>
                </a:solidFill>
                <a:latin typeface="Helvetica" pitchFamily="34" charset="0"/>
                <a:ea typeface="+mj-ea"/>
                <a:cs typeface="Helvetica" pitchFamily="34" charset="0"/>
              </a:defRPr>
            </a:lvl1pPr>
            <a:lvl2pPr algn="ctr" eaLnBrk="0" hangingPunct="0">
              <a:defRPr sz="4400" b="1">
                <a:solidFill>
                  <a:schemeClr val="tx2"/>
                </a:solidFill>
              </a:defRPr>
            </a:lvl2pPr>
            <a:lvl3pPr algn="ctr" eaLnBrk="0" hangingPunct="0">
              <a:defRPr sz="4400" b="1">
                <a:solidFill>
                  <a:schemeClr val="tx2"/>
                </a:solidFill>
              </a:defRPr>
            </a:lvl3pPr>
            <a:lvl4pPr algn="ctr" eaLnBrk="0" hangingPunct="0">
              <a:defRPr sz="4400" b="1">
                <a:solidFill>
                  <a:schemeClr val="tx2"/>
                </a:solidFill>
              </a:defRPr>
            </a:lvl4pPr>
            <a:lvl5pPr algn="ctr" eaLnBrk="0" hangingPunct="0">
              <a:defRPr sz="4400" b="1">
                <a:solidFill>
                  <a:schemeClr val="tx2"/>
                </a:solidFill>
              </a:defRPr>
            </a:lvl5pPr>
            <a:lvl6pPr marL="457200" algn="ctr" fontAlgn="base">
              <a:spcBef>
                <a:spcPct val="0"/>
              </a:spcBef>
              <a:spcAft>
                <a:spcPct val="0"/>
              </a:spcAft>
              <a:defRPr sz="4400" b="1">
                <a:solidFill>
                  <a:schemeClr val="tx2"/>
                </a:solidFill>
              </a:defRPr>
            </a:lvl6pPr>
            <a:lvl7pPr marL="914400" algn="ctr" fontAlgn="base">
              <a:spcBef>
                <a:spcPct val="0"/>
              </a:spcBef>
              <a:spcAft>
                <a:spcPct val="0"/>
              </a:spcAft>
              <a:defRPr sz="4400" b="1">
                <a:solidFill>
                  <a:schemeClr val="tx2"/>
                </a:solidFill>
              </a:defRPr>
            </a:lvl7pPr>
            <a:lvl8pPr marL="1371600" algn="ctr" fontAlgn="base">
              <a:spcBef>
                <a:spcPct val="0"/>
              </a:spcBef>
              <a:spcAft>
                <a:spcPct val="0"/>
              </a:spcAft>
              <a:defRPr sz="4400" b="1">
                <a:solidFill>
                  <a:schemeClr val="tx2"/>
                </a:solidFill>
              </a:defRPr>
            </a:lvl8pPr>
            <a:lvl9pPr marL="1828800" algn="ctr" fontAlgn="base">
              <a:spcBef>
                <a:spcPct val="0"/>
              </a:spcBef>
              <a:spcAft>
                <a:spcPct val="0"/>
              </a:spcAft>
              <a:defRPr sz="4400" b="1">
                <a:solidFill>
                  <a:schemeClr val="tx2"/>
                </a:solidFill>
              </a:defRPr>
            </a:lvl9pPr>
          </a:lstStyle>
          <a:p>
            <a:endParaRPr lang="en-US" b="0" dirty="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D970201-BF26-4D6F-A648-ADD92635E1DD}"/>
              </a:ext>
            </a:extLst>
          </p:cNvPr>
          <p:cNvSpPr txBox="1"/>
          <p:nvPr/>
        </p:nvSpPr>
        <p:spPr>
          <a:xfrm>
            <a:off x="962203" y="1863591"/>
            <a:ext cx="3313416" cy="1569660"/>
          </a:xfrm>
          <a:prstGeom prst="rect">
            <a:avLst/>
          </a:prstGeom>
          <a:noFill/>
        </p:spPr>
        <p:txBody>
          <a:bodyPr wrap="square" rtlCol="0">
            <a:spAutoFit/>
          </a:bodyPr>
          <a:lstStyle/>
          <a:p>
            <a:r>
              <a:rPr lang="en-US" sz="2400" i="1" dirty="0">
                <a:latin typeface="Arial" panose="020B0604020202020204" pitchFamily="34" charset="0"/>
                <a:cs typeface="Arial" panose="020B0604020202020204" pitchFamily="34" charset="0"/>
              </a:rPr>
              <a:t>Stakeholder communication styles, needs, characteristics, and values</a:t>
            </a:r>
          </a:p>
        </p:txBody>
      </p:sp>
      <p:sp>
        <p:nvSpPr>
          <p:cNvPr id="14" name="Arrow: Right 13">
            <a:extLst>
              <a:ext uri="{FF2B5EF4-FFF2-40B4-BE49-F238E27FC236}">
                <a16:creationId xmlns:a16="http://schemas.microsoft.com/office/drawing/2014/main" id="{B337C979-3688-4117-B9F8-DB39B62097C6}"/>
              </a:ext>
            </a:extLst>
          </p:cNvPr>
          <p:cNvSpPr/>
          <p:nvPr/>
        </p:nvSpPr>
        <p:spPr>
          <a:xfrm rot="1866117">
            <a:off x="2589088" y="3430165"/>
            <a:ext cx="1756881" cy="744836"/>
          </a:xfrm>
          <a:prstGeom prst="rightArrow">
            <a:avLst/>
          </a:prstGeom>
          <a:solidFill>
            <a:srgbClr val="D28A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91E574B-9ED9-4517-8F59-322FD71D8A82}"/>
              </a:ext>
            </a:extLst>
          </p:cNvPr>
          <p:cNvSpPr>
            <a:spLocks noGrp="1"/>
          </p:cNvSpPr>
          <p:nvPr>
            <p:ph type="title"/>
          </p:nvPr>
        </p:nvSpPr>
        <p:spPr>
          <a:xfrm>
            <a:off x="5116826" y="5212281"/>
            <a:ext cx="4027174" cy="1039937"/>
          </a:xfrm>
          <a:noFill/>
        </p:spPr>
        <p:txBody>
          <a:bodyPr>
            <a:noAutofit/>
          </a:bodyPr>
          <a:lstStyle/>
          <a:p>
            <a:br>
              <a:rPr lang="en-US" sz="1600" b="0" i="0" dirty="0">
                <a:effectLst/>
                <a:latin typeface="Benton Sans Book"/>
              </a:rPr>
            </a:br>
            <a:r>
              <a:rPr lang="en-US" sz="1600" b="0" i="0" dirty="0">
                <a:effectLst/>
                <a:latin typeface="Benton Sans Book"/>
              </a:rPr>
              <a:t>This video provides a quick overview of recommendations to help you understand how to present data through a more diverse, equitable, and inclusive lens.</a:t>
            </a:r>
            <a:br>
              <a:rPr lang="en-US" sz="1600" b="0" i="0" dirty="0">
                <a:effectLst/>
                <a:latin typeface="Benton Sans Book"/>
              </a:rPr>
            </a:br>
            <a:br>
              <a:rPr lang="en-US" sz="1600" dirty="0">
                <a:latin typeface="Benton Sans Book"/>
              </a:rPr>
            </a:br>
            <a:endParaRPr lang="en-US" sz="1600" dirty="0"/>
          </a:p>
        </p:txBody>
      </p:sp>
      <p:sp>
        <p:nvSpPr>
          <p:cNvPr id="2" name="Content Placeholder 1">
            <a:extLst>
              <a:ext uri="{FF2B5EF4-FFF2-40B4-BE49-F238E27FC236}">
                <a16:creationId xmlns:a16="http://schemas.microsoft.com/office/drawing/2014/main" id="{31C49A59-2E8B-44E7-A0BE-42CE7B2B80DA}"/>
              </a:ext>
            </a:extLst>
          </p:cNvPr>
          <p:cNvSpPr>
            <a:spLocks noGrp="1"/>
          </p:cNvSpPr>
          <p:nvPr>
            <p:ph idx="1"/>
          </p:nvPr>
        </p:nvSpPr>
        <p:spPr>
          <a:xfrm>
            <a:off x="5116826" y="6181880"/>
            <a:ext cx="4224182" cy="2675744"/>
          </a:xfrm>
        </p:spPr>
        <p:txBody>
          <a:bodyPr>
            <a:normAutofit/>
          </a:bodyPr>
          <a:lstStyle/>
          <a:p>
            <a:pPr marL="0" indent="0">
              <a:buNone/>
            </a:pPr>
            <a:r>
              <a:rPr lang="en-US" sz="1200" dirty="0">
                <a:solidFill>
                  <a:srgbClr val="333333"/>
                </a:solidFill>
                <a:latin typeface="Benton Sans Book"/>
                <a:hlinkClick r:id="rId3"/>
              </a:rPr>
              <a:t>https://www.tableau.com/foundation/data-equity/do-no-harm?_ga=2.192065774.597531287.1639505145-1962008467.1639505144</a:t>
            </a:r>
            <a:endParaRPr lang="en-US" sz="1200" dirty="0">
              <a:solidFill>
                <a:srgbClr val="333333"/>
              </a:solidFill>
              <a:latin typeface="Benton Sans Book"/>
            </a:endParaRPr>
          </a:p>
          <a:p>
            <a:pPr marL="0" indent="0">
              <a:buNone/>
            </a:pPr>
            <a:endParaRPr lang="en-US" sz="1200" dirty="0">
              <a:solidFill>
                <a:srgbClr val="333333"/>
              </a:solidFill>
              <a:latin typeface="Benton Sans Book"/>
            </a:endParaRPr>
          </a:p>
        </p:txBody>
      </p:sp>
      <p:sp>
        <p:nvSpPr>
          <p:cNvPr id="11" name="TextBox 10">
            <a:extLst>
              <a:ext uri="{FF2B5EF4-FFF2-40B4-BE49-F238E27FC236}">
                <a16:creationId xmlns:a16="http://schemas.microsoft.com/office/drawing/2014/main" id="{2842A89C-5619-4048-B5FB-8B6411C0F3A7}"/>
              </a:ext>
            </a:extLst>
          </p:cNvPr>
          <p:cNvSpPr txBox="1"/>
          <p:nvPr/>
        </p:nvSpPr>
        <p:spPr>
          <a:xfrm>
            <a:off x="544826" y="3155182"/>
            <a:ext cx="8458496"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Presenting Data with an Equity Lens</a:t>
            </a:r>
          </a:p>
        </p:txBody>
      </p:sp>
    </p:spTree>
    <p:extLst>
      <p:ext uri="{BB962C8B-B14F-4D97-AF65-F5344CB8AC3E}">
        <p14:creationId xmlns:p14="http://schemas.microsoft.com/office/powerpoint/2010/main" val="3092737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834063" y="176464"/>
            <a:ext cx="91440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4000" b="1">
                <a:solidFill>
                  <a:srgbClr val="7E0000"/>
                </a:solidFill>
                <a:latin typeface="Helvetica" pitchFamily="34" charset="0"/>
                <a:ea typeface="+mj-ea"/>
                <a:cs typeface="Helvetica" pitchFamily="34" charset="0"/>
              </a:defRPr>
            </a:lvl1pPr>
            <a:lvl2pPr algn="ctr" eaLnBrk="0" hangingPunct="0">
              <a:defRPr sz="4400" b="1">
                <a:solidFill>
                  <a:schemeClr val="tx2"/>
                </a:solidFill>
              </a:defRPr>
            </a:lvl2pPr>
            <a:lvl3pPr algn="ctr" eaLnBrk="0" hangingPunct="0">
              <a:defRPr sz="4400" b="1">
                <a:solidFill>
                  <a:schemeClr val="tx2"/>
                </a:solidFill>
              </a:defRPr>
            </a:lvl3pPr>
            <a:lvl4pPr algn="ctr" eaLnBrk="0" hangingPunct="0">
              <a:defRPr sz="4400" b="1">
                <a:solidFill>
                  <a:schemeClr val="tx2"/>
                </a:solidFill>
              </a:defRPr>
            </a:lvl4pPr>
            <a:lvl5pPr algn="ctr" eaLnBrk="0" hangingPunct="0">
              <a:defRPr sz="4400" b="1">
                <a:solidFill>
                  <a:schemeClr val="tx2"/>
                </a:solidFill>
              </a:defRPr>
            </a:lvl5pPr>
            <a:lvl6pPr marL="457200" algn="ctr" fontAlgn="base">
              <a:spcBef>
                <a:spcPct val="0"/>
              </a:spcBef>
              <a:spcAft>
                <a:spcPct val="0"/>
              </a:spcAft>
              <a:defRPr sz="4400" b="1">
                <a:solidFill>
                  <a:schemeClr val="tx2"/>
                </a:solidFill>
              </a:defRPr>
            </a:lvl6pPr>
            <a:lvl7pPr marL="914400" algn="ctr" fontAlgn="base">
              <a:spcBef>
                <a:spcPct val="0"/>
              </a:spcBef>
              <a:spcAft>
                <a:spcPct val="0"/>
              </a:spcAft>
              <a:defRPr sz="4400" b="1">
                <a:solidFill>
                  <a:schemeClr val="tx2"/>
                </a:solidFill>
              </a:defRPr>
            </a:lvl7pPr>
            <a:lvl8pPr marL="1371600" algn="ctr" fontAlgn="base">
              <a:spcBef>
                <a:spcPct val="0"/>
              </a:spcBef>
              <a:spcAft>
                <a:spcPct val="0"/>
              </a:spcAft>
              <a:defRPr sz="4400" b="1">
                <a:solidFill>
                  <a:schemeClr val="tx2"/>
                </a:solidFill>
              </a:defRPr>
            </a:lvl8pPr>
            <a:lvl9pPr marL="1828800" algn="ctr" fontAlgn="base">
              <a:spcBef>
                <a:spcPct val="0"/>
              </a:spcBef>
              <a:spcAft>
                <a:spcPct val="0"/>
              </a:spcAft>
              <a:defRPr sz="4400" b="1">
                <a:solidFill>
                  <a:schemeClr val="tx2"/>
                </a:solidFill>
              </a:defRPr>
            </a:lvl9pPr>
          </a:lstStyle>
          <a:p>
            <a:endParaRPr lang="en-US" b="0" dirty="0">
              <a:solidFill>
                <a:schemeClr val="tx1"/>
              </a:solidFill>
              <a:latin typeface="Arial" panose="020B0604020202020204" pitchFamily="34" charset="0"/>
              <a:cs typeface="Arial" panose="020B0604020202020204" pitchFamily="34" charset="0"/>
            </a:endParaRPr>
          </a:p>
        </p:txBody>
      </p:sp>
      <p:sp>
        <p:nvSpPr>
          <p:cNvPr id="10" name="Title 9">
            <a:extLst>
              <a:ext uri="{FF2B5EF4-FFF2-40B4-BE49-F238E27FC236}">
                <a16:creationId xmlns:a16="http://schemas.microsoft.com/office/drawing/2014/main" id="{131031FD-4771-4759-9344-111047AAF545}"/>
              </a:ext>
            </a:extLst>
          </p:cNvPr>
          <p:cNvSpPr>
            <a:spLocks noGrp="1"/>
          </p:cNvSpPr>
          <p:nvPr>
            <p:ph type="title"/>
          </p:nvPr>
        </p:nvSpPr>
        <p:spPr>
          <a:xfrm>
            <a:off x="71919" y="168355"/>
            <a:ext cx="9072081" cy="1325563"/>
          </a:xfrm>
        </p:spPr>
        <p:txBody>
          <a:bodyPr>
            <a:normAutofit fontScale="90000"/>
          </a:bodyPr>
          <a:lstStyle/>
          <a:p>
            <a:pPr algn="ctr"/>
            <a:r>
              <a:rPr lang="en-US" dirty="0">
                <a:latin typeface="Arial" panose="020B0604020202020204" pitchFamily="34" charset="0"/>
                <a:cs typeface="Arial" panose="020B0604020202020204" pitchFamily="34" charset="0"/>
              </a:rPr>
              <a:t>Let’s hear from you. What would you do to improve data equity and justice?</a:t>
            </a:r>
          </a:p>
        </p:txBody>
      </p:sp>
      <p:graphicFrame>
        <p:nvGraphicFramePr>
          <p:cNvPr id="14" name="Content Placeholder 1">
            <a:extLst>
              <a:ext uri="{FF2B5EF4-FFF2-40B4-BE49-F238E27FC236}">
                <a16:creationId xmlns:a16="http://schemas.microsoft.com/office/drawing/2014/main" id="{CB92B744-F093-47A6-85B7-928AC803A0B8}"/>
              </a:ext>
            </a:extLst>
          </p:cNvPr>
          <p:cNvGraphicFramePr>
            <a:graphicFrameLocks noGrp="1"/>
          </p:cNvGraphicFramePr>
          <p:nvPr>
            <p:ph idx="1"/>
            <p:extLst>
              <p:ext uri="{D42A27DB-BD31-4B8C-83A1-F6EECF244321}">
                <p14:modId xmlns:p14="http://schemas.microsoft.com/office/powerpoint/2010/main" val="3660669560"/>
              </p:ext>
            </p:extLst>
          </p:nvPr>
        </p:nvGraphicFramePr>
        <p:xfrm>
          <a:off x="534256" y="1992715"/>
          <a:ext cx="8354929"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8216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DCBB1FC-31F7-4A65-ACF3-4CEBB71BE1FC}"/>
              </a:ext>
            </a:extLst>
          </p:cNvPr>
          <p:cNvPicPr>
            <a:picLocks noGrp="1" noChangeAspect="1"/>
          </p:cNvPicPr>
          <p:nvPr>
            <p:ph idx="4294967295"/>
          </p:nvPr>
        </p:nvPicPr>
        <p:blipFill rotWithShape="1">
          <a:blip r:embed="rId3"/>
          <a:srcRect t="13860" b="25347"/>
          <a:stretch/>
        </p:blipFill>
        <p:spPr>
          <a:xfrm>
            <a:off x="0" y="0"/>
            <a:ext cx="9144000" cy="370998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TextBox 6">
            <a:extLst>
              <a:ext uri="{FF2B5EF4-FFF2-40B4-BE49-F238E27FC236}">
                <a16:creationId xmlns:a16="http://schemas.microsoft.com/office/drawing/2014/main" id="{064C707D-F720-4939-92E7-705F466DB911}"/>
              </a:ext>
            </a:extLst>
          </p:cNvPr>
          <p:cNvSpPr txBox="1"/>
          <p:nvPr/>
        </p:nvSpPr>
        <p:spPr>
          <a:xfrm>
            <a:off x="270456" y="4010428"/>
            <a:ext cx="8873544" cy="2452687"/>
          </a:xfrm>
          <a:prstGeom prst="rect">
            <a:avLst/>
          </a:prstGeom>
        </p:spPr>
        <p:txBody>
          <a:bodyPr vert="horz" lIns="91440" tIns="45720" rIns="91440" bIns="45720" rtlCol="0" anchor="ctr">
            <a:noAutofit/>
          </a:bodyPr>
          <a:lstStyle/>
          <a:p>
            <a:pPr defTabSz="914400">
              <a:lnSpc>
                <a:spcPct val="90000"/>
              </a:lnSpc>
              <a:spcAft>
                <a:spcPts val="600"/>
              </a:spcAft>
            </a:pPr>
            <a:r>
              <a:rPr lang="en-US" sz="2400" i="1" dirty="0">
                <a:latin typeface="Arial" panose="020B0604020202020204" pitchFamily="34" charset="0"/>
                <a:cs typeface="Arial" panose="020B0604020202020204" pitchFamily="34" charset="0"/>
              </a:rPr>
              <a:t>A Call to Action</a:t>
            </a:r>
          </a:p>
          <a:p>
            <a:pPr defTabSz="914400">
              <a:lnSpc>
                <a:spcPct val="90000"/>
              </a:lnSpc>
              <a:spcAft>
                <a:spcPts val="600"/>
              </a:spcAft>
            </a:pPr>
            <a:r>
              <a:rPr lang="en-US" sz="2400" dirty="0">
                <a:latin typeface="Arial" panose="020B0604020202020204" pitchFamily="34" charset="0"/>
                <a:cs typeface="Arial" panose="020B0604020202020204" pitchFamily="34" charset="0"/>
              </a:rPr>
              <a:t>“Acknowledging history, harm, and the potentially negative implications of data integration for groups marginalized by inequitable systems is a key first step, but it is only a first step. To go beyond this, we must center the voices, stories, expertise, and knowledge of these communities in decision making, and take collective action with shared power to improve outcomes and harness data for social good.” </a:t>
            </a:r>
          </a:p>
          <a:p>
            <a:pPr defTabSz="914400">
              <a:lnSpc>
                <a:spcPct val="90000"/>
              </a:lnSpc>
              <a:spcAft>
                <a:spcPts val="600"/>
              </a:spcAft>
            </a:pPr>
            <a:r>
              <a:rPr lang="en-US" sz="2400" dirty="0">
                <a:latin typeface="Arial" panose="020B0604020202020204" pitchFamily="34" charset="0"/>
                <a:cs typeface="Arial" panose="020B0604020202020204" pitchFamily="34" charset="0"/>
              </a:rPr>
              <a:t>--</a:t>
            </a:r>
            <a:r>
              <a:rPr lang="en-US" sz="2400" dirty="0"/>
              <a:t>Actionable Intelligence for Social Policy</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754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41744-08D7-9D4E-A17D-3FDD88A0EE2F}"/>
              </a:ext>
            </a:extLst>
          </p:cNvPr>
          <p:cNvSpPr>
            <a:spLocks noGrp="1"/>
          </p:cNvSpPr>
          <p:nvPr>
            <p:ph type="title"/>
          </p:nvPr>
        </p:nvSpPr>
        <p:spPr/>
        <p:txBody>
          <a:bodyPr/>
          <a:lstStyle/>
          <a:p>
            <a:r>
              <a:rPr lang="en-US"/>
              <a:t>Acknowledgement</a:t>
            </a:r>
          </a:p>
        </p:txBody>
      </p:sp>
      <p:sp>
        <p:nvSpPr>
          <p:cNvPr id="3" name="Content Placeholder 2">
            <a:extLst>
              <a:ext uri="{FF2B5EF4-FFF2-40B4-BE49-F238E27FC236}">
                <a16:creationId xmlns:a16="http://schemas.microsoft.com/office/drawing/2014/main" id="{E4DCE24A-3B0F-6B4A-8F13-2F8E5266FC03}"/>
              </a:ext>
            </a:extLst>
          </p:cNvPr>
          <p:cNvSpPr>
            <a:spLocks noGrp="1"/>
          </p:cNvSpPr>
          <p:nvPr>
            <p:ph type="body" sz="quarter" idx="10"/>
          </p:nvPr>
        </p:nvSpPr>
        <p:spPr>
          <a:xfrm>
            <a:off x="732461" y="1496135"/>
            <a:ext cx="7911055" cy="3865729"/>
          </a:xfrm>
        </p:spPr>
        <p:txBody>
          <a:bodyPr vert="horz" lIns="91440" tIns="45720" rIns="91440" bIns="45720" rtlCol="0" anchor="t">
            <a:noAutofit/>
          </a:bodyPr>
          <a:lstStyle/>
          <a:p>
            <a:pPr marL="0" indent="0">
              <a:buNone/>
            </a:pPr>
            <a:r>
              <a:rPr lang="en-US" sz="1400" dirty="0">
                <a:solidFill>
                  <a:srgbClr val="2B2E2F"/>
                </a:solidFill>
                <a:effectLst/>
                <a:latin typeface="Arial"/>
                <a:ea typeface="Times New Roman" panose="02020603050405020304" pitchFamily="18" charset="0"/>
                <a:cs typeface="Arial"/>
              </a:rPr>
              <a:t>This presentation was prepared for the South Southwest Prevention Technology Transfer Center (PTTC) Network under a cooperative agreement from the Substance Abuse and Mental Health Services Administration (SAMHSA). All material appearing in this publication, except that taken directly from copyrighted sources, is in the public domain and may be reproduced or copied without permission from SAMHSA or the authors. Citation of the source is appreciated. Do not reproduce or distribute this publication for a fee without specific, written authorization from the South Southwest Prevention Technology Transfer Center. For more information on obtaining copies of this publication, contact us at </a:t>
            </a:r>
            <a:r>
              <a:rPr lang="en-US" sz="1400" dirty="0">
                <a:solidFill>
                  <a:srgbClr val="2B2E2F"/>
                </a:solidFill>
                <a:effectLst/>
                <a:latin typeface="Arial"/>
                <a:ea typeface="Times New Roman" panose="02020603050405020304" pitchFamily="18" charset="0"/>
                <a:cs typeface="Arial"/>
                <a:hlinkClick r:id="rId2"/>
              </a:rPr>
              <a:t>pttc6@ou.edu</a:t>
            </a:r>
            <a:r>
              <a:rPr lang="en-US" sz="1400" dirty="0">
                <a:solidFill>
                  <a:srgbClr val="2B2E2F"/>
                </a:solidFill>
                <a:effectLst/>
                <a:latin typeface="Arial"/>
                <a:ea typeface="Times New Roman" panose="02020603050405020304" pitchFamily="18" charset="0"/>
                <a:cs typeface="Arial"/>
              </a:rPr>
              <a:t> </a:t>
            </a:r>
            <a:br>
              <a:rPr lang="en-US" sz="1400" dirty="0">
                <a:effectLst/>
                <a:latin typeface="Arial"/>
                <a:ea typeface="Times New Roman" panose="02020603050405020304" pitchFamily="18" charset="0"/>
              </a:rPr>
            </a:br>
            <a:br>
              <a:rPr lang="en-US" sz="1400" dirty="0">
                <a:effectLst/>
                <a:latin typeface="Arial"/>
                <a:ea typeface="Times New Roman" panose="02020603050405020304" pitchFamily="18" charset="0"/>
              </a:rPr>
            </a:br>
            <a:br>
              <a:rPr lang="en-US" sz="1400" dirty="0">
                <a:effectLst/>
                <a:latin typeface="Arial"/>
                <a:ea typeface="Times New Roman" panose="02020603050405020304" pitchFamily="18" charset="0"/>
              </a:rPr>
            </a:br>
            <a:r>
              <a:rPr lang="en-US" sz="1400" dirty="0">
                <a:solidFill>
                  <a:srgbClr val="2B2E2F"/>
                </a:solidFill>
                <a:effectLst/>
                <a:latin typeface="Arial"/>
                <a:ea typeface="Times New Roman" panose="02020603050405020304" pitchFamily="18" charset="0"/>
                <a:cs typeface="Arial"/>
              </a:rPr>
              <a:t>At the time of this publication, Miriam E. Delphin-</a:t>
            </a:r>
            <a:r>
              <a:rPr lang="en-US" sz="1400" dirty="0" err="1">
                <a:solidFill>
                  <a:srgbClr val="2B2E2F"/>
                </a:solidFill>
                <a:effectLst/>
                <a:latin typeface="Arial"/>
                <a:ea typeface="Times New Roman" panose="02020603050405020304" pitchFamily="18" charset="0"/>
                <a:cs typeface="Arial"/>
              </a:rPr>
              <a:t>Rittmon</a:t>
            </a:r>
            <a:r>
              <a:rPr lang="en-US" sz="1400" dirty="0">
                <a:solidFill>
                  <a:srgbClr val="2B2E2F"/>
                </a:solidFill>
                <a:effectLst/>
                <a:latin typeface="Arial"/>
                <a:ea typeface="Times New Roman" panose="02020603050405020304" pitchFamily="18" charset="0"/>
                <a:cs typeface="Arial"/>
              </a:rPr>
              <a:t>, </a:t>
            </a:r>
            <a:r>
              <a:rPr lang="en-US" sz="1400" dirty="0" err="1">
                <a:solidFill>
                  <a:srgbClr val="2B2E2F"/>
                </a:solidFill>
                <a:effectLst/>
                <a:latin typeface="Arial"/>
                <a:ea typeface="Times New Roman" panose="02020603050405020304" pitchFamily="18" charset="0"/>
                <a:cs typeface="Arial"/>
              </a:rPr>
              <a:t>Ph.D</a:t>
            </a:r>
            <a:r>
              <a:rPr lang="en-US" sz="1400" dirty="0">
                <a:solidFill>
                  <a:srgbClr val="2B2E2F"/>
                </a:solidFill>
                <a:effectLst/>
                <a:latin typeface="Arial"/>
                <a:ea typeface="Times New Roman" panose="02020603050405020304" pitchFamily="18" charset="0"/>
                <a:cs typeface="Arial"/>
              </a:rPr>
              <a:t>, served as Assistant Secretary for Mental Health and Substance Use in the U.S. Department of Health and Human Services and the Administrator of the Substance Abuse and Mental Health Services Administration.</a:t>
            </a:r>
            <a:br>
              <a:rPr lang="en-US" sz="1400" dirty="0">
                <a:effectLst/>
                <a:latin typeface="Arial"/>
                <a:ea typeface="Times New Roman" panose="02020603050405020304" pitchFamily="18" charset="0"/>
              </a:rPr>
            </a:br>
            <a:br>
              <a:rPr lang="en-US" sz="1400" dirty="0">
                <a:effectLst/>
                <a:latin typeface="Arial"/>
                <a:ea typeface="Times New Roman" panose="02020603050405020304" pitchFamily="18" charset="0"/>
              </a:rPr>
            </a:br>
            <a:r>
              <a:rPr lang="en-US" sz="1400" dirty="0">
                <a:solidFill>
                  <a:srgbClr val="2B2E2F"/>
                </a:solidFill>
                <a:effectLst/>
                <a:latin typeface="Arial"/>
                <a:ea typeface="Times New Roman" panose="02020603050405020304" pitchFamily="18" charset="0"/>
                <a:cs typeface="Arial"/>
              </a:rPr>
              <a:t>The opinions expressed herein are the view of PTTC Network and do not reflect the official position of the Department of Health and Human Services (DHHS), SAMHSA. No official support or endorsement of DHHS, SAMHSA, for the opinions described in this document is intended or should be inferred.</a:t>
            </a:r>
            <a:br>
              <a:rPr lang="en-US" sz="1400" dirty="0">
                <a:effectLst/>
                <a:latin typeface="Arial"/>
                <a:ea typeface="Times New Roman" panose="02020603050405020304" pitchFamily="18" charset="0"/>
              </a:rPr>
            </a:br>
            <a:br>
              <a:rPr lang="en-US" sz="1400" dirty="0">
                <a:effectLst/>
                <a:latin typeface="Arial"/>
                <a:ea typeface="Times New Roman" panose="02020603050405020304" pitchFamily="18" charset="0"/>
              </a:rPr>
            </a:br>
            <a:r>
              <a:rPr lang="en-US" sz="1400" dirty="0">
                <a:solidFill>
                  <a:srgbClr val="2B2E2F"/>
                </a:solidFill>
                <a:effectLst/>
                <a:latin typeface="Arial"/>
                <a:ea typeface="Times New Roman" panose="02020603050405020304" pitchFamily="18" charset="0"/>
                <a:cs typeface="Arial"/>
              </a:rPr>
              <a:t>This work is supported by grants 6UR1TI08205-02M002, SM081726 and 1H79SP081006-01 from the Department of Health and Human Services, Substance Abuse and Mental Health Services Administration.</a:t>
            </a:r>
            <a:endParaRPr lang="en-US" sz="1400" dirty="0">
              <a:latin typeface="Arial"/>
              <a:cs typeface="Arial"/>
            </a:endParaRPr>
          </a:p>
        </p:txBody>
      </p:sp>
    </p:spTree>
    <p:extLst>
      <p:ext uri="{BB962C8B-B14F-4D97-AF65-F5344CB8AC3E}">
        <p14:creationId xmlns:p14="http://schemas.microsoft.com/office/powerpoint/2010/main" val="1304883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8086" y="0"/>
            <a:ext cx="5565913"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51E96C4B-58B3-4DBC-9FEC-300489511759}"/>
              </a:ext>
            </a:extLst>
          </p:cNvPr>
          <p:cNvSpPr>
            <a:spLocks noGrp="1"/>
          </p:cNvSpPr>
          <p:nvPr>
            <p:ph type="title"/>
          </p:nvPr>
        </p:nvSpPr>
        <p:spPr>
          <a:xfrm>
            <a:off x="5261486" y="609600"/>
            <a:ext cx="3492878" cy="1330839"/>
          </a:xfrm>
        </p:spPr>
        <p:txBody>
          <a:bodyPr vert="horz" lIns="91440" tIns="45720" rIns="91440" bIns="45720" rtlCol="0">
            <a:normAutofit/>
          </a:bodyPr>
          <a:lstStyle/>
          <a:p>
            <a:r>
              <a:rPr lang="en-US" dirty="0">
                <a:latin typeface="Arial" panose="020B0604020202020204" pitchFamily="34" charset="0"/>
                <a:cs typeface="Arial" panose="020B0604020202020204" pitchFamily="34" charset="0"/>
              </a:rPr>
              <a:t>Wrapping up</a:t>
            </a:r>
          </a:p>
        </p:txBody>
      </p:sp>
      <p:pic>
        <p:nvPicPr>
          <p:cNvPr id="2" name="Content Placeholder 1" descr="timthumb.php.jpg">
            <a:extLst>
              <a:ext uri="{FF2B5EF4-FFF2-40B4-BE49-F238E27FC236}">
                <a16:creationId xmlns:a16="http://schemas.microsoft.com/office/drawing/2014/main" id="{269B6677-DEDB-4F09-8837-9A01CEF2CE23}"/>
              </a:ext>
            </a:extLst>
          </p:cNvPr>
          <p:cNvPicPr>
            <a:picLocks noChangeAspect="1"/>
          </p:cNvPicPr>
          <p:nvPr/>
        </p:nvPicPr>
        <p:blipFill rotWithShape="1">
          <a:blip r:embed="rId3"/>
          <a:srcRect l="28896" r="36195" b="-1"/>
          <a:stretch/>
        </p:blipFill>
        <p:spPr>
          <a:xfrm>
            <a:off x="20" y="10"/>
            <a:ext cx="5176278"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10" name="Content Placeholder 9">
            <a:extLst>
              <a:ext uri="{FF2B5EF4-FFF2-40B4-BE49-F238E27FC236}">
                <a16:creationId xmlns:a16="http://schemas.microsoft.com/office/drawing/2014/main" id="{744A13C9-BF32-483B-A9BA-A2C7277677B9}"/>
              </a:ext>
            </a:extLst>
          </p:cNvPr>
          <p:cNvSpPr>
            <a:spLocks noGrp="1"/>
          </p:cNvSpPr>
          <p:nvPr>
            <p:ph idx="1"/>
          </p:nvPr>
        </p:nvSpPr>
        <p:spPr>
          <a:xfrm>
            <a:off x="5016477" y="2444926"/>
            <a:ext cx="3982895" cy="3908586"/>
          </a:xfrm>
        </p:spPr>
        <p:txBody>
          <a:bodyPr>
            <a:noAutofit/>
          </a:bodyPr>
          <a:lstStyle/>
          <a:p>
            <a:r>
              <a:rPr lang="en-US" sz="2400" dirty="0">
                <a:latin typeface="Arial" panose="020B0604020202020204" pitchFamily="34" charset="0"/>
                <a:cs typeface="Arial" panose="020B0604020202020204" pitchFamily="34" charset="0"/>
              </a:rPr>
              <a:t>What is one way you will incorporate data equity and justice into your prevention work?</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What is one thing you can do to build your capacity with data equity and justice in the next 30 days? </a:t>
            </a:r>
            <a:endParaRPr lang="en-US" sz="2400" dirty="0"/>
          </a:p>
        </p:txBody>
      </p:sp>
    </p:spTree>
    <p:extLst>
      <p:ext uri="{BB962C8B-B14F-4D97-AF65-F5344CB8AC3E}">
        <p14:creationId xmlns:p14="http://schemas.microsoft.com/office/powerpoint/2010/main" val="2497467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44882B-924C-4B1F-AA9E-2547A014454D}"/>
              </a:ext>
            </a:extLst>
          </p:cNvPr>
          <p:cNvSpPr txBox="1"/>
          <p:nvPr/>
        </p:nvSpPr>
        <p:spPr>
          <a:xfrm>
            <a:off x="5978769" y="1155561"/>
            <a:ext cx="2964264" cy="138499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What questions do you have for us?</a:t>
            </a:r>
          </a:p>
        </p:txBody>
      </p:sp>
    </p:spTree>
    <p:extLst>
      <p:ext uri="{BB962C8B-B14F-4D97-AF65-F5344CB8AC3E}">
        <p14:creationId xmlns:p14="http://schemas.microsoft.com/office/powerpoint/2010/main" val="456020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628650" y="-172188"/>
            <a:ext cx="7886700"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normAutofit/>
          </a:bodyPr>
          <a:lstStyle/>
          <a:p>
            <a:pPr eaLnBrk="1" hangingPunct="1"/>
            <a:r>
              <a:rPr lang="en-US" altLang="en-US" sz="4700" dirty="0">
                <a:latin typeface="Arial"/>
                <a:cs typeface="Arial"/>
              </a:rPr>
              <a:t>Resources</a:t>
            </a:r>
          </a:p>
        </p:txBody>
      </p:sp>
      <p:sp>
        <p:nvSpPr>
          <p:cNvPr id="50179" name="Content Placeholder 2"/>
          <p:cNvSpPr>
            <a:spLocks noGrp="1"/>
          </p:cNvSpPr>
          <p:nvPr>
            <p:ph idx="1"/>
          </p:nvPr>
        </p:nvSpPr>
        <p:spPr>
          <a:xfrm>
            <a:off x="518118" y="952408"/>
            <a:ext cx="8505302" cy="4091397"/>
          </a:xfrm>
        </p:spPr>
        <p:txBody>
          <a:bodyPr vert="horz" lIns="91440" tIns="45720" rIns="91440" bIns="45720" rtlCol="0">
            <a:noAutofit/>
          </a:bodyPr>
          <a:lstStyle/>
          <a:p>
            <a:pPr marL="457200" lvl="1" indent="0">
              <a:spcBef>
                <a:spcPts val="0"/>
              </a:spcBef>
              <a:buNone/>
            </a:pPr>
            <a:endParaRPr lang="en-US" altLang="en-US" sz="1400" dirty="0">
              <a:latin typeface="Arial" panose="020B0604020202020204" pitchFamily="34" charset="0"/>
              <a:cs typeface="Arial" panose="020B0604020202020204" pitchFamily="34" charset="0"/>
            </a:endParaRPr>
          </a:p>
          <a:p>
            <a:pPr>
              <a:spcBef>
                <a:spcPts val="0"/>
              </a:spcBef>
            </a:pPr>
            <a:r>
              <a:rPr lang="en-US" sz="1400" dirty="0"/>
              <a:t>Approaches for Diverse, Equitable, and Inclusive Evaluation</a:t>
            </a:r>
            <a:endParaRPr lang="en-US" altLang="en-US" sz="1400" dirty="0"/>
          </a:p>
          <a:p>
            <a:pPr marL="457200" lvl="1" indent="0">
              <a:spcBef>
                <a:spcPts val="0"/>
              </a:spcBef>
              <a:buNone/>
            </a:pPr>
            <a:r>
              <a:rPr lang="en-US" altLang="en-US" sz="1400" dirty="0">
                <a:solidFill>
                  <a:schemeClr val="accent1"/>
                </a:solidFill>
                <a:hlinkClick r:id="rId3">
                  <a:extLst>
                    <a:ext uri="{A12FA001-AC4F-418D-AE19-62706E023703}">
                      <ahyp:hlinkClr xmlns:ahyp="http://schemas.microsoft.com/office/drawing/2018/hyperlinkcolor" val="tx"/>
                    </a:ext>
                  </a:extLst>
                </a:hlinkClick>
              </a:rPr>
              <a:t>https://bellwethereducation.org/sites/default/files/Bellwether_ApproachesToDEIEvaluation_Final.pdf</a:t>
            </a:r>
            <a:endParaRPr lang="en-US" altLang="en-US" sz="1400" dirty="0">
              <a:solidFill>
                <a:schemeClr val="accent1"/>
              </a:solidFill>
            </a:endParaRPr>
          </a:p>
          <a:p>
            <a:pPr marL="457200" lvl="1" indent="0">
              <a:spcBef>
                <a:spcPts val="0"/>
              </a:spcBef>
              <a:buNone/>
            </a:pPr>
            <a:endParaRPr lang="en-US" altLang="en-US" sz="1000" dirty="0">
              <a:latin typeface="Arial" panose="020B0604020202020204" pitchFamily="34" charset="0"/>
              <a:cs typeface="Arial" panose="020B0604020202020204" pitchFamily="34" charset="0"/>
            </a:endParaRPr>
          </a:p>
          <a:p>
            <a:pPr>
              <a:spcBef>
                <a:spcPts val="0"/>
              </a:spcBef>
            </a:pPr>
            <a:r>
              <a:rPr lang="en-US" sz="1400" dirty="0"/>
              <a:t>A Toolkit for Centering Racial Equity Throughout Data Integration</a:t>
            </a:r>
          </a:p>
          <a:p>
            <a:pPr marL="457200" lvl="1" indent="0">
              <a:spcBef>
                <a:spcPts val="0"/>
              </a:spcBef>
              <a:buNone/>
            </a:pPr>
            <a:r>
              <a:rPr lang="en-US" altLang="en-US" sz="1400" dirty="0">
                <a:latin typeface="Arial" panose="020B0604020202020204" pitchFamily="34" charset="0"/>
                <a:cs typeface="Arial" panose="020B0604020202020204" pitchFamily="34" charset="0"/>
                <a:hlinkClick r:id="rId4"/>
              </a:rPr>
              <a:t>https://aisp.upenn.edu/wp-content/uploads/2020/08/AISP-Toolkit_5.27.20.pdf</a:t>
            </a:r>
            <a:endParaRPr lang="en-US" altLang="en-US" sz="1400" dirty="0">
              <a:latin typeface="Arial" panose="020B0604020202020204" pitchFamily="34" charset="0"/>
              <a:cs typeface="Arial" panose="020B0604020202020204" pitchFamily="34" charset="0"/>
            </a:endParaRPr>
          </a:p>
          <a:p>
            <a:pPr marL="457200" lvl="1" indent="0">
              <a:spcBef>
                <a:spcPts val="0"/>
              </a:spcBef>
              <a:buNone/>
            </a:pPr>
            <a:endParaRPr lang="en-US" altLang="en-US" sz="1400" dirty="0">
              <a:latin typeface="Arial" panose="020B0604020202020204" pitchFamily="34" charset="0"/>
              <a:cs typeface="Arial" panose="020B0604020202020204" pitchFamily="34" charset="0"/>
            </a:endParaRPr>
          </a:p>
          <a:p>
            <a:pPr>
              <a:spcBef>
                <a:spcPts val="0"/>
              </a:spcBef>
            </a:pPr>
            <a:r>
              <a:rPr lang="en-US" sz="1400" dirty="0"/>
              <a:t>Engaging the Families of Transgender and Gender Diverse Children</a:t>
            </a:r>
            <a:endParaRPr lang="en-US" altLang="en-US" sz="1400" dirty="0"/>
          </a:p>
          <a:p>
            <a:pPr marL="457200" lvl="1" indent="0">
              <a:spcBef>
                <a:spcPts val="0"/>
              </a:spcBef>
              <a:buNone/>
            </a:pPr>
            <a:r>
              <a:rPr lang="en-US" altLang="en-US" sz="1400" dirty="0">
                <a:latin typeface="Arial" panose="020B0604020202020204" pitchFamily="34" charset="0"/>
                <a:cs typeface="Arial" panose="020B0604020202020204" pitchFamily="34" charset="0"/>
                <a:hlinkClick r:id="rId5"/>
              </a:rPr>
              <a:t>https://www.lgbtqiahealtheducation.org/wp-content/uploads/2021/09/Engaging-the-Families-of-Transgender-and-Gender-Diverse-Children-9.10.21.pdf</a:t>
            </a:r>
            <a:endParaRPr lang="en-US" altLang="en-US" sz="1400" dirty="0">
              <a:latin typeface="Arial" panose="020B0604020202020204" pitchFamily="34" charset="0"/>
              <a:cs typeface="Arial" panose="020B0604020202020204" pitchFamily="34" charset="0"/>
            </a:endParaRPr>
          </a:p>
          <a:p>
            <a:pPr marL="457200" lvl="1" indent="0">
              <a:spcBef>
                <a:spcPts val="0"/>
              </a:spcBef>
              <a:buNone/>
            </a:pPr>
            <a:endParaRPr lang="en-US" altLang="en-US" sz="1400" dirty="0">
              <a:latin typeface="Arial" panose="020B0604020202020204" pitchFamily="34" charset="0"/>
              <a:cs typeface="Arial" panose="020B0604020202020204" pitchFamily="34" charset="0"/>
            </a:endParaRPr>
          </a:p>
          <a:p>
            <a:pPr>
              <a:spcBef>
                <a:spcPts val="0"/>
              </a:spcBef>
            </a:pPr>
            <a:r>
              <a:rPr lang="en-US" altLang="en-US" sz="1400" dirty="0"/>
              <a:t>How to Embed a Racial and Ethnic Equity Perspective in Research: Practical Guidance for the Research Process</a:t>
            </a:r>
          </a:p>
          <a:p>
            <a:pPr marL="457200" lvl="1" indent="0">
              <a:spcBef>
                <a:spcPts val="0"/>
              </a:spcBef>
              <a:buNone/>
            </a:pPr>
            <a:r>
              <a:rPr lang="en-US" altLang="en-US" sz="1400" dirty="0">
                <a:latin typeface="Arial" panose="020B0604020202020204" pitchFamily="34" charset="0"/>
                <a:cs typeface="Arial" panose="020B0604020202020204" pitchFamily="34" charset="0"/>
                <a:hlinkClick r:id="rId6"/>
              </a:rPr>
              <a:t>https://www.childtrends.org/wp-content/uploads/2019/09/RacialEthnicEquityPerspective_ChildTrends_October2019.pdf</a:t>
            </a:r>
            <a:endParaRPr lang="en-US" altLang="en-US" sz="1400" dirty="0">
              <a:latin typeface="Arial" panose="020B0604020202020204" pitchFamily="34" charset="0"/>
              <a:cs typeface="Arial" panose="020B0604020202020204" pitchFamily="34" charset="0"/>
            </a:endParaRPr>
          </a:p>
          <a:p>
            <a:pPr marL="0" indent="0" eaLnBrk="1" hangingPunct="1">
              <a:spcBef>
                <a:spcPts val="0"/>
              </a:spcBef>
              <a:buNone/>
            </a:pPr>
            <a:endParaRPr lang="en-US" altLang="en-US" sz="1400" dirty="0">
              <a:latin typeface="Arial" panose="020B0604020202020204" pitchFamily="34" charset="0"/>
              <a:cs typeface="Arial" panose="020B0604020202020204" pitchFamily="34" charset="0"/>
            </a:endParaRPr>
          </a:p>
          <a:p>
            <a:pPr marL="0" indent="0">
              <a:spcBef>
                <a:spcPts val="0"/>
              </a:spcBef>
              <a:buNone/>
            </a:pPr>
            <a:endParaRPr lang="en-US" altLang="en-US" sz="1400" dirty="0">
              <a:latin typeface="Arial" panose="020B0604020202020204" pitchFamily="34" charset="0"/>
              <a:cs typeface="Arial" panose="020B0604020202020204" pitchFamily="34" charset="0"/>
            </a:endParaRPr>
          </a:p>
          <a:p>
            <a:pPr>
              <a:spcBef>
                <a:spcPts val="0"/>
              </a:spcBef>
            </a:pPr>
            <a:r>
              <a:rPr lang="en-US" altLang="en-US" sz="1400" dirty="0"/>
              <a:t>LGBTQ-Inclusive Data Collection: A Lifesaving Imperative</a:t>
            </a:r>
          </a:p>
          <a:p>
            <a:pPr marL="457200" lvl="1" indent="0">
              <a:spcBef>
                <a:spcPts val="0"/>
              </a:spcBef>
              <a:buNone/>
            </a:pPr>
            <a:r>
              <a:rPr lang="en-US" altLang="en-US" sz="1400" dirty="0">
                <a:hlinkClick r:id="rId7"/>
              </a:rPr>
              <a:t>https://assets2.hrc.org/files/assets/resources/HRC-LGBTQ-DataCollection-Report.pdf</a:t>
            </a:r>
            <a:endParaRPr lang="en-US" altLang="en-US" sz="1400" dirty="0"/>
          </a:p>
          <a:p>
            <a:pPr marL="457200" lvl="1" indent="0">
              <a:spcBef>
                <a:spcPts val="0"/>
              </a:spcBef>
              <a:buNone/>
            </a:pPr>
            <a:endParaRPr lang="en-US" altLang="en-US" sz="1400" dirty="0"/>
          </a:p>
          <a:p>
            <a:pPr>
              <a:spcBef>
                <a:spcPts val="0"/>
              </a:spcBef>
            </a:pPr>
            <a:r>
              <a:rPr lang="en-US" altLang="en-US" sz="1400" dirty="0"/>
              <a:t>Principles for Advancing Equitable Data Practice</a:t>
            </a:r>
            <a:endParaRPr lang="en-US" sz="1400" dirty="0"/>
          </a:p>
          <a:p>
            <a:pPr marL="457200" lvl="1" indent="0">
              <a:spcBef>
                <a:spcPts val="0"/>
              </a:spcBef>
              <a:buNone/>
            </a:pPr>
            <a:r>
              <a:rPr lang="en-US" altLang="en-US" sz="1400" dirty="0">
                <a:latin typeface="Arial" panose="020B0604020202020204" pitchFamily="34" charset="0"/>
                <a:cs typeface="Arial" panose="020B0604020202020204" pitchFamily="34" charset="0"/>
                <a:hlinkClick r:id="rId8"/>
              </a:rPr>
              <a:t>https://www.urban.org/sites/default/files/publication/102346/principles-for-advancing-equitable-data-practice.pdf</a:t>
            </a:r>
            <a:endParaRPr lang="en-US" altLang="en-US" sz="1400" dirty="0">
              <a:latin typeface="Arial" panose="020B0604020202020204" pitchFamily="34" charset="0"/>
              <a:cs typeface="Arial" panose="020B0604020202020204" pitchFamily="34" charset="0"/>
            </a:endParaRPr>
          </a:p>
          <a:p>
            <a:pPr marL="457200" lvl="1" indent="0">
              <a:spcBef>
                <a:spcPts val="0"/>
              </a:spcBef>
              <a:buNone/>
            </a:pPr>
            <a:endParaRPr lang="en-US" altLang="en-US" sz="1400" dirty="0"/>
          </a:p>
          <a:p>
            <a:pPr marL="0" indent="0">
              <a:spcBef>
                <a:spcPts val="0"/>
              </a:spcBef>
              <a:buNone/>
            </a:pPr>
            <a:endParaRPr lang="en-US" altLang="en-US" sz="1400" dirty="0"/>
          </a:p>
          <a:p>
            <a:pPr>
              <a:spcBef>
                <a:spcPts val="0"/>
              </a:spcBef>
            </a:pPr>
            <a:r>
              <a:rPr lang="en-US" altLang="en-US" sz="1400" dirty="0"/>
              <a:t>Why Am I Always Being Researched? A Guidebook for Community Organizations, Researchers, and Funders to Help Us Get From Insufficient Understanding to More Authentic Truth</a:t>
            </a:r>
            <a:endParaRPr lang="en-US" sz="1400" dirty="0"/>
          </a:p>
          <a:p>
            <a:pPr marL="457200" lvl="1" indent="0">
              <a:spcBef>
                <a:spcPts val="0"/>
              </a:spcBef>
              <a:buNone/>
            </a:pPr>
            <a:r>
              <a:rPr lang="en-US" altLang="en-US" sz="1400" dirty="0">
                <a:latin typeface="Arial" panose="020B0604020202020204" pitchFamily="34" charset="0"/>
                <a:cs typeface="Arial" panose="020B0604020202020204" pitchFamily="34" charset="0"/>
                <a:hlinkClick r:id="rId9"/>
              </a:rPr>
              <a:t>https://chicagobeyond.org/wp-content/uploads/2019/05/ChicagoBeyond_2019Guidebook.pdf</a:t>
            </a:r>
            <a:endParaRPr lang="en-US" altLang="en-US" sz="1400" dirty="0">
              <a:latin typeface="Arial" panose="020B0604020202020204" pitchFamily="34" charset="0"/>
              <a:cs typeface="Arial" panose="020B0604020202020204" pitchFamily="34" charset="0"/>
            </a:endParaRPr>
          </a:p>
          <a:p>
            <a:pPr marL="457200" lvl="1" indent="0">
              <a:spcBef>
                <a:spcPts val="0"/>
              </a:spcBef>
              <a:buNone/>
            </a:pPr>
            <a:endParaRPr lang="en-US" altLang="en-US" sz="1400" dirty="0"/>
          </a:p>
          <a:p>
            <a:pPr marL="0" indent="0" eaLnBrk="1" hangingPunct="1">
              <a:spcBef>
                <a:spcPts val="0"/>
              </a:spcBef>
              <a:buNone/>
            </a:pPr>
            <a:endParaRPr lang="en-US" altLang="en-US" sz="1400" dirty="0">
              <a:latin typeface="Arial" panose="020B0604020202020204" pitchFamily="34" charset="0"/>
              <a:cs typeface="Arial" panose="020B0604020202020204" pitchFamily="34" charset="0"/>
            </a:endParaRPr>
          </a:p>
          <a:p>
            <a:pPr marL="457200" lvl="1" indent="0">
              <a:spcBef>
                <a:spcPts val="0"/>
              </a:spcBef>
              <a:buNone/>
            </a:pPr>
            <a:endParaRPr lang="en-US" altLang="en-US" sz="1400" dirty="0">
              <a:latin typeface="Arial" panose="020B0604020202020204" pitchFamily="34" charset="0"/>
              <a:cs typeface="Arial" panose="020B0604020202020204" pitchFamily="34" charset="0"/>
            </a:endParaRPr>
          </a:p>
          <a:p>
            <a:pPr marL="0" indent="0" eaLnBrk="1" hangingPunct="1">
              <a:spcBef>
                <a:spcPts val="0"/>
              </a:spcBef>
              <a:buNone/>
            </a:pPr>
            <a:endParaRPr lang="en-US" altLang="en-US" sz="1400" dirty="0">
              <a:latin typeface="Arial" panose="020B0604020202020204" pitchFamily="34" charset="0"/>
              <a:cs typeface="Arial" panose="020B0604020202020204" pitchFamily="34" charset="0"/>
            </a:endParaRPr>
          </a:p>
          <a:p>
            <a:pPr marL="0" indent="0" eaLnBrk="1" hangingPunct="1">
              <a:spcBef>
                <a:spcPts val="0"/>
              </a:spcBef>
              <a:buNone/>
            </a:pPr>
            <a:endParaRPr lang="en-US" altLang="en-US" sz="1400" dirty="0">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94607DD-CE27-4013-8A5C-F5544CA77651}"/>
              </a:ext>
            </a:extLst>
          </p:cNvPr>
          <p:cNvSpPr txBox="1"/>
          <p:nvPr/>
        </p:nvSpPr>
        <p:spPr>
          <a:xfrm>
            <a:off x="20969" y="1807443"/>
            <a:ext cx="9102055" cy="3262432"/>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For questions regarding this presentation:</a:t>
            </a:r>
          </a:p>
          <a:p>
            <a:pPr algn="ctr"/>
            <a:endParaRPr lang="en-US" sz="2800" dirty="0">
              <a:latin typeface="Arial" panose="020B0604020202020204" pitchFamily="34" charset="0"/>
              <a:cs typeface="Arial" panose="020B0604020202020204" pitchFamily="34" charset="0"/>
            </a:endParaRPr>
          </a:p>
          <a:p>
            <a:pPr algn="ctr">
              <a:spcAft>
                <a:spcPts val="400"/>
              </a:spcAft>
            </a:pPr>
            <a:r>
              <a:rPr lang="en-US" sz="2800" dirty="0">
                <a:latin typeface="Arial" panose="020B0604020202020204" pitchFamily="34" charset="0"/>
                <a:cs typeface="Arial" panose="020B0604020202020204" pitchFamily="34" charset="0"/>
              </a:rPr>
              <a:t>Nicole Schoenborn</a:t>
            </a:r>
          </a:p>
          <a:p>
            <a:pPr algn="ctr">
              <a:spcAft>
                <a:spcPts val="400"/>
              </a:spcAft>
            </a:pPr>
            <a:r>
              <a:rPr lang="en-US" sz="2800" dirty="0">
                <a:latin typeface="Arial" panose="020B0604020202020204" pitchFamily="34" charset="0"/>
                <a:cs typeface="Arial" panose="020B0604020202020204" pitchFamily="34" charset="0"/>
              </a:rPr>
              <a:t>Evaluator</a:t>
            </a:r>
          </a:p>
          <a:p>
            <a:pPr algn="ctr">
              <a:spcAft>
                <a:spcPts val="400"/>
              </a:spcAft>
            </a:pPr>
            <a:r>
              <a:rPr lang="en-US" sz="2800" dirty="0">
                <a:latin typeface="Arial" panose="020B0604020202020204" pitchFamily="34" charset="0"/>
                <a:cs typeface="Arial" panose="020B0604020202020204" pitchFamily="34" charset="0"/>
              </a:rPr>
              <a:t>South Southwest PTTC</a:t>
            </a:r>
          </a:p>
          <a:p>
            <a:pPr algn="ctr"/>
            <a:r>
              <a:rPr lang="en-US" sz="28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nicoled@ou.edu</a:t>
            </a:r>
            <a:endParaRPr lang="en-US" sz="2800"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405-826-5648</a:t>
            </a:r>
          </a:p>
        </p:txBody>
      </p:sp>
      <p:sp>
        <p:nvSpPr>
          <p:cNvPr id="2" name="Title 1">
            <a:extLst>
              <a:ext uri="{FF2B5EF4-FFF2-40B4-BE49-F238E27FC236}">
                <a16:creationId xmlns:a16="http://schemas.microsoft.com/office/drawing/2014/main" id="{DD8A44AE-4137-4949-B53E-FFB446E04FC3}"/>
              </a:ext>
            </a:extLst>
          </p:cNvPr>
          <p:cNvSpPr>
            <a:spLocks noGrp="1"/>
          </p:cNvSpPr>
          <p:nvPr>
            <p:ph type="title"/>
          </p:nvPr>
        </p:nvSpPr>
        <p:spPr>
          <a:xfrm>
            <a:off x="628650" y="282577"/>
            <a:ext cx="7886700" cy="1325563"/>
          </a:xfrm>
        </p:spPr>
        <p:txBody>
          <a:bodyPr/>
          <a:lstStyle/>
          <a:p>
            <a:r>
              <a:rPr lang="en-US" dirty="0"/>
              <a:t>Thank You!</a:t>
            </a:r>
          </a:p>
        </p:txBody>
      </p:sp>
    </p:spTree>
    <p:extLst>
      <p:ext uri="{BB962C8B-B14F-4D97-AF65-F5344CB8AC3E}">
        <p14:creationId xmlns:p14="http://schemas.microsoft.com/office/powerpoint/2010/main" val="1451068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B9A4C3-B4A8-1D44-B587-428C228A425D}"/>
              </a:ext>
            </a:extLst>
          </p:cNvPr>
          <p:cNvSpPr txBox="1"/>
          <p:nvPr/>
        </p:nvSpPr>
        <p:spPr>
          <a:xfrm>
            <a:off x="5484171" y="5784188"/>
            <a:ext cx="200216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PTTC Virtual Booth</a:t>
            </a:r>
            <a:endParaRPr lang="en-US" sz="1200" dirty="0">
              <a:solidFill>
                <a:schemeClr val="bg1"/>
              </a:solidFill>
              <a:latin typeface="Arial" panose="020B0604020202020204" pitchFamily="34" charset="0"/>
              <a:cs typeface="Arial" panose="020B0604020202020204" pitchFamily="34" charset="0"/>
            </a:endParaRPr>
          </a:p>
        </p:txBody>
      </p:sp>
      <p:sp>
        <p:nvSpPr>
          <p:cNvPr id="4" name="TextBox 3">
            <a:hlinkClick r:id="rId3"/>
            <a:extLst>
              <a:ext uri="{FF2B5EF4-FFF2-40B4-BE49-F238E27FC236}">
                <a16:creationId xmlns:a16="http://schemas.microsoft.com/office/drawing/2014/main" id="{BB77908B-EE05-5740-BCFB-4BC92BDEF6FA}"/>
              </a:ext>
            </a:extLst>
          </p:cNvPr>
          <p:cNvSpPr txBox="1"/>
          <p:nvPr/>
        </p:nvSpPr>
        <p:spPr>
          <a:xfrm>
            <a:off x="5484170" y="5233596"/>
            <a:ext cx="2785771" cy="307777"/>
          </a:xfrm>
          <a:prstGeom prst="rect">
            <a:avLst/>
          </a:prstGeom>
          <a:noFill/>
        </p:spPr>
        <p:txBody>
          <a:bodyPr wrap="square" rtlCol="0">
            <a:spAutoFit/>
          </a:bodyPr>
          <a:lstStyle/>
          <a:p>
            <a:pPr lvl="0"/>
            <a:r>
              <a:rPr lang="en-US" sz="14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PTTCnetwork.org</a:t>
            </a:r>
            <a:endParaRPr lang="en-US" sz="14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4D6997-A7EF-A542-8EA8-4626227C187C}"/>
              </a:ext>
            </a:extLst>
          </p:cNvPr>
          <p:cNvSpPr txBox="1"/>
          <p:nvPr/>
        </p:nvSpPr>
        <p:spPr>
          <a:xfrm>
            <a:off x="5484170" y="6325543"/>
            <a:ext cx="200216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PTTC News</a:t>
            </a:r>
            <a:endParaRPr lang="en-US" sz="1200" dirty="0">
              <a:solidFill>
                <a:schemeClr val="bg1"/>
              </a:solidFill>
              <a:latin typeface="Arial" panose="020B0604020202020204" pitchFamily="34" charset="0"/>
              <a:cs typeface="Arial" panose="020B0604020202020204" pitchFamily="34" charset="0"/>
            </a:endParaRPr>
          </a:p>
        </p:txBody>
      </p:sp>
      <p:sp>
        <p:nvSpPr>
          <p:cNvPr id="6" name="Text Placeholder 2">
            <a:extLst>
              <a:ext uri="{FF2B5EF4-FFF2-40B4-BE49-F238E27FC236}">
                <a16:creationId xmlns:a16="http://schemas.microsoft.com/office/drawing/2014/main" id="{DB53303A-57F0-C84E-A90A-8D791B763DF1}"/>
              </a:ext>
            </a:extLst>
          </p:cNvPr>
          <p:cNvSpPr txBox="1">
            <a:spLocks noGrp="1"/>
          </p:cNvSpPr>
          <p:nvPr>
            <p:ph type="title" idx="4294967295"/>
          </p:nvPr>
        </p:nvSpPr>
        <p:spPr>
          <a:xfrm>
            <a:off x="4752652" y="4527031"/>
            <a:ext cx="2665163" cy="4422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CONNECT WITH US</a:t>
            </a:r>
          </a:p>
        </p:txBody>
      </p:sp>
    </p:spTree>
    <p:extLst>
      <p:ext uri="{BB962C8B-B14F-4D97-AF65-F5344CB8AC3E}">
        <p14:creationId xmlns:p14="http://schemas.microsoft.com/office/powerpoint/2010/main" val="2889437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082D64-494C-49A4-B243-DA680C308BC1}"/>
              </a:ext>
            </a:extLst>
          </p:cNvPr>
          <p:cNvSpPr>
            <a:spLocks noGrp="1"/>
          </p:cNvSpPr>
          <p:nvPr>
            <p:ph type="title"/>
          </p:nvPr>
        </p:nvSpPr>
        <p:spPr/>
        <p:txBody>
          <a:bodyPr/>
          <a:lstStyle/>
          <a:p>
            <a:r>
              <a:rPr lang="en-US"/>
              <a:t>Facilitator</a:t>
            </a:r>
          </a:p>
        </p:txBody>
      </p:sp>
      <p:sp>
        <p:nvSpPr>
          <p:cNvPr id="7" name="TextBox 6">
            <a:extLst>
              <a:ext uri="{FF2B5EF4-FFF2-40B4-BE49-F238E27FC236}">
                <a16:creationId xmlns:a16="http://schemas.microsoft.com/office/drawing/2014/main" id="{39EF12E5-196B-45BA-BDC6-7259A27F13C3}"/>
              </a:ext>
            </a:extLst>
          </p:cNvPr>
          <p:cNvSpPr txBox="1"/>
          <p:nvPr/>
        </p:nvSpPr>
        <p:spPr>
          <a:xfrm>
            <a:off x="3912780" y="3429000"/>
            <a:ext cx="5071732"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Nicole Schoenborn, M.A., CPS</a:t>
            </a:r>
          </a:p>
          <a:p>
            <a:r>
              <a:rPr lang="en-US" sz="2400" dirty="0">
                <a:latin typeface="Arial" panose="020B0604020202020204" pitchFamily="34" charset="0"/>
                <a:cs typeface="Arial" panose="020B0604020202020204" pitchFamily="34" charset="0"/>
              </a:rPr>
              <a:t>Evaluator</a:t>
            </a:r>
          </a:p>
          <a:p>
            <a:r>
              <a:rPr lang="en-US" sz="2400" dirty="0">
                <a:latin typeface="Arial" panose="020B0604020202020204" pitchFamily="34" charset="0"/>
                <a:cs typeface="Arial" panose="020B0604020202020204" pitchFamily="34" charset="0"/>
              </a:rPr>
              <a:t>South Southwest Prevention Technology Transfer Center</a:t>
            </a:r>
          </a:p>
        </p:txBody>
      </p:sp>
      <p:pic>
        <p:nvPicPr>
          <p:cNvPr id="4" name="Picture 3" descr="A picture containing person, coat&#10;&#10;Description automatically generated">
            <a:extLst>
              <a:ext uri="{FF2B5EF4-FFF2-40B4-BE49-F238E27FC236}">
                <a16:creationId xmlns:a16="http://schemas.microsoft.com/office/drawing/2014/main" id="{4EDC7B89-42D6-60B6-2875-1A7A7239A2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703" r="24832"/>
          <a:stretch/>
        </p:blipFill>
        <p:spPr>
          <a:xfrm>
            <a:off x="701400" y="1582222"/>
            <a:ext cx="3211380" cy="3859212"/>
          </a:xfrm>
          <a:prstGeom prst="rect">
            <a:avLst/>
          </a:prstGeom>
        </p:spPr>
      </p:pic>
    </p:spTree>
    <p:extLst>
      <p:ext uri="{BB962C8B-B14F-4D97-AF65-F5344CB8AC3E}">
        <p14:creationId xmlns:p14="http://schemas.microsoft.com/office/powerpoint/2010/main" val="1776361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68">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A41744-08D7-9D4E-A17D-3FDD88A0EE2F}"/>
              </a:ext>
            </a:extLst>
          </p:cNvPr>
          <p:cNvSpPr>
            <a:spLocks noGrp="1"/>
          </p:cNvSpPr>
          <p:nvPr>
            <p:ph type="title"/>
          </p:nvPr>
        </p:nvSpPr>
        <p:spPr>
          <a:xfrm>
            <a:off x="422043" y="125111"/>
            <a:ext cx="3886133" cy="1671569"/>
          </a:xfrm>
        </p:spPr>
        <p:txBody>
          <a:bodyPr>
            <a:normAutofit/>
          </a:bodyPr>
          <a:lstStyle/>
          <a:p>
            <a:r>
              <a:rPr lang="en-US" dirty="0"/>
              <a:t>Our Roadmap Today</a:t>
            </a:r>
          </a:p>
        </p:txBody>
      </p:sp>
      <p:sp>
        <p:nvSpPr>
          <p:cNvPr id="3" name="Content Placeholder 2">
            <a:extLst>
              <a:ext uri="{FF2B5EF4-FFF2-40B4-BE49-F238E27FC236}">
                <a16:creationId xmlns:a16="http://schemas.microsoft.com/office/drawing/2014/main" id="{E4DCE24A-3B0F-6B4A-8F13-2F8E5266FC03}"/>
              </a:ext>
            </a:extLst>
          </p:cNvPr>
          <p:cNvSpPr>
            <a:spLocks noGrp="1"/>
          </p:cNvSpPr>
          <p:nvPr>
            <p:ph idx="1"/>
          </p:nvPr>
        </p:nvSpPr>
        <p:spPr>
          <a:xfrm>
            <a:off x="357391" y="2095151"/>
            <a:ext cx="4015438" cy="3722438"/>
          </a:xfrm>
        </p:spPr>
        <p:txBody>
          <a:bodyPr>
            <a:noAutofit/>
          </a:bodyPr>
          <a:lstStyle/>
          <a:p>
            <a:r>
              <a:rPr lang="en-US" sz="2400" dirty="0"/>
              <a:t>Defining Data Equity and Justice</a:t>
            </a:r>
          </a:p>
          <a:p>
            <a:r>
              <a:rPr lang="en-US" sz="2400" dirty="0"/>
              <a:t>Ethics and Professional Behavior in Data-related Prevention Activities</a:t>
            </a:r>
          </a:p>
          <a:p>
            <a:r>
              <a:rPr lang="en-US" sz="2400" dirty="0"/>
              <a:t>Tips for Ensuring Equity and Justice with Data</a:t>
            </a:r>
          </a:p>
          <a:p>
            <a:r>
              <a:rPr lang="en-US" sz="2400" dirty="0"/>
              <a:t>Example Data Ethics Scenarios-Let’s Hear from You!</a:t>
            </a:r>
          </a:p>
          <a:p>
            <a:r>
              <a:rPr lang="en-US" sz="2400" dirty="0"/>
              <a:t>Resources for Data Equity and Justice</a:t>
            </a:r>
          </a:p>
          <a:p>
            <a:endParaRPr lang="en-US" sz="2400" dirty="0"/>
          </a:p>
          <a:p>
            <a:endParaRPr lang="en-US" sz="2400" dirty="0"/>
          </a:p>
        </p:txBody>
      </p:sp>
      <p:pic>
        <p:nvPicPr>
          <p:cNvPr id="5" name="Picture 4">
            <a:extLst>
              <a:ext uri="{FF2B5EF4-FFF2-40B4-BE49-F238E27FC236}">
                <a16:creationId xmlns:a16="http://schemas.microsoft.com/office/drawing/2014/main" id="{E93C94C5-C637-486A-8291-9B502D6FA10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380" r="25380"/>
          <a:stretch/>
        </p:blipFill>
        <p:spPr>
          <a:xfrm>
            <a:off x="4641866" y="10"/>
            <a:ext cx="4502133" cy="6857990"/>
          </a:xfrm>
          <a:prstGeom prst="rect">
            <a:avLst/>
          </a:prstGeom>
          <a:effectLst/>
        </p:spPr>
      </p:pic>
    </p:spTree>
    <p:extLst>
      <p:ext uri="{BB962C8B-B14F-4D97-AF65-F5344CB8AC3E}">
        <p14:creationId xmlns:p14="http://schemas.microsoft.com/office/powerpoint/2010/main" val="2006445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007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itle 2">
            <a:extLst>
              <a:ext uri="{FF2B5EF4-FFF2-40B4-BE49-F238E27FC236}">
                <a16:creationId xmlns:a16="http://schemas.microsoft.com/office/drawing/2014/main" id="{34B0AD9D-D8CB-4325-BC29-AE6D3458576B}"/>
              </a:ext>
            </a:extLst>
          </p:cNvPr>
          <p:cNvSpPr>
            <a:spLocks noGrp="1"/>
          </p:cNvSpPr>
          <p:nvPr>
            <p:ph type="title"/>
          </p:nvPr>
        </p:nvSpPr>
        <p:spPr>
          <a:xfrm>
            <a:off x="371790" y="609600"/>
            <a:ext cx="3268750" cy="1330839"/>
          </a:xfrm>
        </p:spPr>
        <p:txBody>
          <a:bodyPr vert="horz" lIns="91440" tIns="45720" rIns="91440" bIns="45720" rtlCol="0">
            <a:noAutofit/>
          </a:bodyPr>
          <a:lstStyle/>
          <a:p>
            <a:r>
              <a:rPr lang="en-US" sz="4000" kern="1200" dirty="0"/>
              <a:t>Data and the Strategic Prevention Framework</a:t>
            </a:r>
          </a:p>
        </p:txBody>
      </p:sp>
      <p:sp>
        <p:nvSpPr>
          <p:cNvPr id="9" name="Content Placeholder 8">
            <a:extLst>
              <a:ext uri="{FF2B5EF4-FFF2-40B4-BE49-F238E27FC236}">
                <a16:creationId xmlns:a16="http://schemas.microsoft.com/office/drawing/2014/main" id="{268CCF27-B42D-4DE4-8157-5234D67EFEDE}"/>
              </a:ext>
            </a:extLst>
          </p:cNvPr>
          <p:cNvSpPr>
            <a:spLocks noGrp="1"/>
          </p:cNvSpPr>
          <p:nvPr>
            <p:ph idx="1"/>
          </p:nvPr>
        </p:nvSpPr>
        <p:spPr>
          <a:xfrm>
            <a:off x="371790" y="2715567"/>
            <a:ext cx="2570251" cy="3908586"/>
          </a:xfrm>
        </p:spPr>
        <p:txBody>
          <a:bodyPr>
            <a:normAutofit/>
          </a:bodyPr>
          <a:lstStyle/>
          <a:p>
            <a:pPr marL="457200" indent="-457200">
              <a:buFont typeface="+mj-lt"/>
              <a:buAutoNum type="arabicPeriod"/>
            </a:pPr>
            <a:r>
              <a:rPr lang="en-US" sz="2400" dirty="0"/>
              <a:t>What areas of the SPF do you feel data plays a role?</a:t>
            </a:r>
          </a:p>
          <a:p>
            <a:pPr marL="457200" indent="-457200">
              <a:buFont typeface="+mj-lt"/>
              <a:buAutoNum type="arabicPeriod"/>
            </a:pPr>
            <a:r>
              <a:rPr lang="en-US" altLang="en-US" sz="2400" dirty="0">
                <a:latin typeface="Arial" panose="020B0604020202020204" pitchFamily="34" charset="0"/>
                <a:cs typeface="Arial" panose="020B0604020202020204" pitchFamily="34" charset="0"/>
              </a:rPr>
              <a:t>How have you used it in your work? </a:t>
            </a:r>
          </a:p>
          <a:p>
            <a:pPr marL="457200" indent="-457200">
              <a:buFont typeface="+mj-lt"/>
              <a:buAutoNum type="arabicPeriod"/>
            </a:pPr>
            <a:r>
              <a:rPr lang="en-US" altLang="en-US" sz="2400" dirty="0">
                <a:latin typeface="Arial" panose="020B0604020202020204" pitchFamily="34" charset="0"/>
                <a:cs typeface="Arial" panose="020B0604020202020204" pitchFamily="34" charset="0"/>
              </a:rPr>
              <a:t>What are the benefits?</a:t>
            </a:r>
          </a:p>
          <a:p>
            <a:pPr marL="0" indent="0">
              <a:buNone/>
            </a:pPr>
            <a:endParaRPr lang="en-US" sz="2400" dirty="0"/>
          </a:p>
        </p:txBody>
      </p:sp>
      <p:pic>
        <p:nvPicPr>
          <p:cNvPr id="18" name="Picture 17">
            <a:extLst>
              <a:ext uri="{FF2B5EF4-FFF2-40B4-BE49-F238E27FC236}">
                <a16:creationId xmlns:a16="http://schemas.microsoft.com/office/drawing/2014/main" id="{FF8E63DF-5EF4-44E6-9D79-1304566E2209}"/>
              </a:ext>
            </a:extLst>
          </p:cNvPr>
          <p:cNvPicPr>
            <a:picLocks noChangeAspect="1"/>
          </p:cNvPicPr>
          <p:nvPr/>
        </p:nvPicPr>
        <p:blipFill>
          <a:blip r:embed="rId3"/>
          <a:stretch>
            <a:fillRect/>
          </a:stretch>
        </p:blipFill>
        <p:spPr>
          <a:xfrm>
            <a:off x="4084092" y="1011210"/>
            <a:ext cx="4616356" cy="4859320"/>
          </a:xfrm>
          <a:prstGeom prst="rect">
            <a:avLst/>
          </a:prstGeom>
        </p:spPr>
      </p:pic>
    </p:spTree>
    <p:extLst>
      <p:ext uri="{BB962C8B-B14F-4D97-AF65-F5344CB8AC3E}">
        <p14:creationId xmlns:p14="http://schemas.microsoft.com/office/powerpoint/2010/main" val="3535981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Autofit/>
          </a:bodyPr>
          <a:lstStyle/>
          <a:p>
            <a:r>
              <a:rPr lang="en-US" altLang="en-US" kern="1200" dirty="0"/>
              <a:t>How does data relate to prevention ethics?</a:t>
            </a:r>
            <a:r>
              <a:rPr lang="en-US" altLang="en-US" kern="1200" baseline="30000" dirty="0"/>
              <a:t>1</a:t>
            </a:r>
          </a:p>
        </p:txBody>
      </p:sp>
      <p:graphicFrame>
        <p:nvGraphicFramePr>
          <p:cNvPr id="17413" name="Content Placeholder 2">
            <a:extLst>
              <a:ext uri="{FF2B5EF4-FFF2-40B4-BE49-F238E27FC236}">
                <a16:creationId xmlns:a16="http://schemas.microsoft.com/office/drawing/2014/main" id="{C45F87DA-EC60-4AAF-94B3-CC3ABD261C8D}"/>
              </a:ext>
            </a:extLst>
          </p:cNvPr>
          <p:cNvGraphicFramePr>
            <a:graphicFrameLocks noGrp="1"/>
          </p:cNvGraphicFramePr>
          <p:nvPr>
            <p:ph idx="1"/>
            <p:extLst>
              <p:ext uri="{D42A27DB-BD31-4B8C-83A1-F6EECF244321}">
                <p14:modId xmlns:p14="http://schemas.microsoft.com/office/powerpoint/2010/main" val="3531454770"/>
              </p:ext>
            </p:extLst>
          </p:nvPr>
        </p:nvGraphicFramePr>
        <p:xfrm>
          <a:off x="628649" y="1866900"/>
          <a:ext cx="8244045" cy="4090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0B3DC747-140B-4A75-AF47-B8D854F247E0}"/>
              </a:ext>
            </a:extLst>
          </p:cNvPr>
          <p:cNvSpPr txBox="1"/>
          <p:nvPr/>
        </p:nvSpPr>
        <p:spPr>
          <a:xfrm>
            <a:off x="483041" y="6135789"/>
            <a:ext cx="8389654" cy="907941"/>
          </a:xfrm>
          <a:prstGeom prst="rect">
            <a:avLst/>
          </a:prstGeom>
          <a:noFill/>
        </p:spPr>
        <p:txBody>
          <a:bodyPr wrap="square" rtlCol="0">
            <a:spAutoFit/>
          </a:bodyPr>
          <a:lstStyle/>
          <a:p>
            <a:pPr>
              <a:spcAft>
                <a:spcPts val="600"/>
              </a:spcAft>
            </a:pPr>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 International Certification and Reciprocity Consortium (2017). </a:t>
            </a:r>
            <a:r>
              <a:rPr lang="en-US" sz="1200" b="0" i="1" dirty="0">
                <a:effectLst/>
                <a:latin typeface="Arial" panose="020B0604020202020204" pitchFamily="34" charset="0"/>
                <a:cs typeface="Arial" panose="020B0604020202020204" pitchFamily="34" charset="0"/>
              </a:rPr>
              <a:t>Prevention Think Tank Code of Ethical Conduct. </a:t>
            </a:r>
            <a:r>
              <a:rPr lang="en-US" sz="1200" b="0" dirty="0">
                <a:effectLst/>
                <a:latin typeface="Arial" panose="020B0604020202020204" pitchFamily="34" charset="0"/>
                <a:cs typeface="Arial" panose="020B0604020202020204" pitchFamily="34" charset="0"/>
                <a:hlinkClick r:id="rId8"/>
              </a:rPr>
              <a:t>https://www.internationalcredentialing.org/resources/Documents/Prevention%20Think%20Tank%20Code%20of%20Ethical%20Conduct.pdf</a:t>
            </a:r>
            <a:endParaRPr lang="en-US" sz="1200" b="0" dirty="0">
              <a:effectLst/>
              <a:latin typeface="Arial" panose="020B0604020202020204" pitchFamily="34" charset="0"/>
              <a:cs typeface="Arial" panose="020B0604020202020204" pitchFamily="34" charset="0"/>
            </a:endParaRPr>
          </a:p>
          <a:p>
            <a:pPr>
              <a:spcAft>
                <a:spcPts val="600"/>
              </a:spcAft>
            </a:pPr>
            <a:endParaRPr lang="en-US" sz="1200"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5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DB7E84AE-5345-458C-B1C4-ECE06DE5B48F}"/>
              </a:ext>
            </a:extLst>
          </p:cNvPr>
          <p:cNvSpPr>
            <a:spLocks noGrp="1"/>
          </p:cNvSpPr>
          <p:nvPr>
            <p:ph type="title"/>
          </p:nvPr>
        </p:nvSpPr>
        <p:spPr>
          <a:xfrm>
            <a:off x="6267343" y="537891"/>
            <a:ext cx="3178108" cy="1655483"/>
          </a:xfrm>
        </p:spPr>
        <p:txBody>
          <a:bodyPr anchor="b">
            <a:noAutofit/>
          </a:bodyPr>
          <a:lstStyle/>
          <a:p>
            <a:r>
              <a:rPr lang="en-US" sz="4000" dirty="0">
                <a:latin typeface="Arial" panose="020B0604020202020204" pitchFamily="34" charset="0"/>
                <a:cs typeface="Arial" panose="020B0604020202020204" pitchFamily="34" charset="0"/>
              </a:rPr>
              <a:t>Data Equity and Data Justice</a:t>
            </a:r>
          </a:p>
        </p:txBody>
      </p:sp>
      <p:pic>
        <p:nvPicPr>
          <p:cNvPr id="6" name="Picture 5" descr="Two colleagues planning on board with sticky notes">
            <a:extLst>
              <a:ext uri="{FF2B5EF4-FFF2-40B4-BE49-F238E27FC236}">
                <a16:creationId xmlns:a16="http://schemas.microsoft.com/office/drawing/2014/main" id="{29D84DDB-1D8E-406F-AE95-1A57E10312D8}"/>
              </a:ext>
            </a:extLst>
          </p:cNvPr>
          <p:cNvPicPr>
            <a:picLocks noChangeAspect="1"/>
          </p:cNvPicPr>
          <p:nvPr/>
        </p:nvPicPr>
        <p:blipFill rotWithShape="1">
          <a:blip r:embed="rId3">
            <a:extLst>
              <a:ext uri="{28A0092B-C50C-407E-A947-70E740481C1C}">
                <a14:useLocalDpi xmlns:a14="http://schemas.microsoft.com/office/drawing/2010/main" val="0"/>
              </a:ext>
            </a:extLst>
          </a:blip>
          <a:srcRect l="4991" r="31611" b="-1"/>
          <a:stretch/>
        </p:blipFill>
        <p:spPr>
          <a:xfrm>
            <a:off x="20" y="431"/>
            <a:ext cx="6086455" cy="6408311"/>
          </a:xfrm>
          <a:prstGeom prst="rect">
            <a:avLst/>
          </a:prstGeom>
        </p:spPr>
      </p:pic>
      <p:sp>
        <p:nvSpPr>
          <p:cNvPr id="66" name="Rectangle 6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741"/>
            <a:ext cx="9143997"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8742"/>
            <a:ext cx="6086475"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5" name="Content Placeholder 6">
            <a:extLst>
              <a:ext uri="{FF2B5EF4-FFF2-40B4-BE49-F238E27FC236}">
                <a16:creationId xmlns:a16="http://schemas.microsoft.com/office/drawing/2014/main" id="{A01D6AEB-DEEC-4551-B739-DF2EBC62B3B2}"/>
              </a:ext>
            </a:extLst>
          </p:cNvPr>
          <p:cNvGraphicFramePr>
            <a:graphicFrameLocks noGrp="1"/>
          </p:cNvGraphicFramePr>
          <p:nvPr>
            <p:ph idx="1"/>
            <p:extLst>
              <p:ext uri="{D42A27DB-BD31-4B8C-83A1-F6EECF244321}">
                <p14:modId xmlns:p14="http://schemas.microsoft.com/office/powerpoint/2010/main" val="4013081963"/>
              </p:ext>
            </p:extLst>
          </p:nvPr>
        </p:nvGraphicFramePr>
        <p:xfrm>
          <a:off x="6482394" y="2418408"/>
          <a:ext cx="2207110" cy="35402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4" descr="City lights focused in magnifying glass">
            <a:extLst>
              <a:ext uri="{FF2B5EF4-FFF2-40B4-BE49-F238E27FC236}">
                <a16:creationId xmlns:a16="http://schemas.microsoft.com/office/drawing/2014/main" id="{D2048EF4-5777-4E59-9AEF-88EBF493AD0E}"/>
              </a:ext>
            </a:extLst>
          </p:cNvPr>
          <p:cNvPicPr>
            <a:picLocks noChangeAspect="1"/>
          </p:cNvPicPr>
          <p:nvPr/>
        </p:nvPicPr>
        <p:blipFill rotWithShape="1">
          <a:blip r:embed="rId3">
            <a:extLst>
              <a:ext uri="{28A0092B-C50C-407E-A947-70E740481C1C}">
                <a14:useLocalDpi xmlns:a14="http://schemas.microsoft.com/office/drawing/2010/main" val="0"/>
              </a:ext>
            </a:extLst>
          </a:blip>
          <a:srcRect l="19091" t="9023" b="69"/>
          <a:stretch/>
        </p:blipFill>
        <p:spPr>
          <a:xfrm>
            <a:off x="20" y="10"/>
            <a:ext cx="9143980" cy="6857990"/>
          </a:xfrm>
          <a:prstGeom prst="rect">
            <a:avLst/>
          </a:prstGeom>
        </p:spPr>
      </p:pic>
      <p:sp>
        <p:nvSpPr>
          <p:cNvPr id="41" name="Rectangle 36">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619048" y="321176"/>
            <a:ext cx="324923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4543068-BCEE-43F9-98FF-E8C09329D195}"/>
              </a:ext>
            </a:extLst>
          </p:cNvPr>
          <p:cNvSpPr>
            <a:spLocks noGrp="1"/>
          </p:cNvSpPr>
          <p:nvPr>
            <p:ph type="title"/>
          </p:nvPr>
        </p:nvSpPr>
        <p:spPr>
          <a:xfrm>
            <a:off x="5812488" y="640263"/>
            <a:ext cx="2819430" cy="1344975"/>
          </a:xfrm>
        </p:spPr>
        <p:txBody>
          <a:bodyPr vert="horz" lIns="91440" tIns="45720" rIns="91440" bIns="45720" rtlCol="0">
            <a:normAutofit/>
          </a:bodyPr>
          <a:lstStyle/>
          <a:p>
            <a:r>
              <a:rPr lang="en-US" dirty="0"/>
              <a:t>Data Equity</a:t>
            </a:r>
          </a:p>
        </p:txBody>
      </p:sp>
      <p:sp>
        <p:nvSpPr>
          <p:cNvPr id="25" name="Content Placeholder 1">
            <a:extLst>
              <a:ext uri="{FF2B5EF4-FFF2-40B4-BE49-F238E27FC236}">
                <a16:creationId xmlns:a16="http://schemas.microsoft.com/office/drawing/2014/main" id="{72748CA7-03ED-4095-8072-080688793D9A}"/>
              </a:ext>
            </a:extLst>
          </p:cNvPr>
          <p:cNvSpPr>
            <a:spLocks noGrp="1"/>
          </p:cNvSpPr>
          <p:nvPr>
            <p:ph idx="1"/>
          </p:nvPr>
        </p:nvSpPr>
        <p:spPr>
          <a:xfrm>
            <a:off x="5812488" y="1985238"/>
            <a:ext cx="2823620" cy="3773010"/>
          </a:xfrm>
        </p:spPr>
        <p:txBody>
          <a:bodyPr vert="horz" lIns="91440" tIns="45720" rIns="91440" bIns="45720" rtlCol="0">
            <a:noAutofit/>
          </a:bodyPr>
          <a:lstStyle/>
          <a:p>
            <a:pPr marL="0" indent="0">
              <a:buNone/>
            </a:pPr>
            <a:r>
              <a:rPr lang="en-US" sz="2200" dirty="0"/>
              <a:t>The consideration of the ways in which data is</a:t>
            </a:r>
          </a:p>
          <a:p>
            <a:pPr marL="0" indent="0">
              <a:buNone/>
            </a:pPr>
            <a:endParaRPr lang="en-US" sz="2200" dirty="0"/>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Collected</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Analyzed</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Interpreted</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Distributed</a:t>
            </a:r>
          </a:p>
          <a:p>
            <a:pPr marL="457200" lvl="1" indent="0"/>
            <a:endParaRPr lang="en-US" sz="2200" dirty="0">
              <a:latin typeface="Arial" panose="020B0604020202020204" pitchFamily="34" charset="0"/>
              <a:cs typeface="Arial" panose="020B0604020202020204" pitchFamily="34" charset="0"/>
            </a:endParaRPr>
          </a:p>
          <a:p>
            <a:pPr marL="0" indent="0">
              <a:buNone/>
            </a:pPr>
            <a:r>
              <a:rPr lang="en-US" sz="2200" b="1" i="1" dirty="0">
                <a:latin typeface="Arial" panose="020B0604020202020204" pitchFamily="34" charset="0"/>
                <a:cs typeface="Arial" panose="020B0604020202020204" pitchFamily="34" charset="0"/>
              </a:rPr>
              <a:t>Through an Equity Lens</a:t>
            </a:r>
          </a:p>
        </p:txBody>
      </p:sp>
    </p:spTree>
    <p:extLst>
      <p:ext uri="{BB962C8B-B14F-4D97-AF65-F5344CB8AC3E}">
        <p14:creationId xmlns:p14="http://schemas.microsoft.com/office/powerpoint/2010/main" val="42843445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12771</TotalTime>
  <Words>5772</Words>
  <Application>Microsoft Office PowerPoint</Application>
  <PresentationFormat>On-screen Show (4:3)</PresentationFormat>
  <Paragraphs>403</Paragraphs>
  <Slides>34</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Benton Sans Book</vt:lpstr>
      <vt:lpstr>Calibri</vt:lpstr>
      <vt:lpstr>Georgia</vt:lpstr>
      <vt:lpstr>Segoe UI</vt:lpstr>
      <vt:lpstr>Symbol</vt:lpstr>
      <vt:lpstr>Wingdings 2</vt:lpstr>
      <vt:lpstr>Office Theme</vt:lpstr>
      <vt:lpstr>A Question for You… </vt:lpstr>
      <vt:lpstr>   Dismantling Power and Privilege  Through Data:  Prevention Ethics, Equity and Social Justice</vt:lpstr>
      <vt:lpstr>Acknowledgement</vt:lpstr>
      <vt:lpstr>Facilitator</vt:lpstr>
      <vt:lpstr>Our Roadmap Today</vt:lpstr>
      <vt:lpstr>Data and the Strategic Prevention Framework</vt:lpstr>
      <vt:lpstr>How does data relate to prevention ethics?1</vt:lpstr>
      <vt:lpstr>Data Equity and Data Justice</vt:lpstr>
      <vt:lpstr>Data Equity</vt:lpstr>
      <vt:lpstr>Data Justice</vt:lpstr>
      <vt:lpstr>What about Prevention?</vt:lpstr>
      <vt:lpstr>Our Why</vt:lpstr>
      <vt:lpstr>PowerPoint Presentation</vt:lpstr>
      <vt:lpstr>Paving the Path to Equity and Justice with Data</vt:lpstr>
      <vt:lpstr>Reaching Out</vt:lpstr>
      <vt:lpstr>Disaggregation: Data Collection</vt:lpstr>
      <vt:lpstr>Not Collecting Demographic Data Is Not Equity</vt:lpstr>
      <vt:lpstr>Data Types</vt:lpstr>
      <vt:lpstr>Collect Data Multiple Ways</vt:lpstr>
      <vt:lpstr>Acquiring Existing Data</vt:lpstr>
      <vt:lpstr>Analyzing Data with an Equity Lens</vt:lpstr>
      <vt:lpstr>Questions to Ask</vt:lpstr>
      <vt:lpstr>Analysis Options for Equity and Justice</vt:lpstr>
      <vt:lpstr>Disaggregation: Analysis  and Interpretation</vt:lpstr>
      <vt:lpstr>Communicating Data  Through an Equity Lens</vt:lpstr>
      <vt:lpstr>Telling Your Data Story using Principles of Data Equity and Justice</vt:lpstr>
      <vt:lpstr> This video provides a quick overview of recommendations to help you understand how to present data through a more diverse, equitable, and inclusive lens.  </vt:lpstr>
      <vt:lpstr>Let’s hear from you. What would you do to improve data equity and justice?</vt:lpstr>
      <vt:lpstr>PowerPoint Presentation</vt:lpstr>
      <vt:lpstr>Wrapping up</vt:lpstr>
      <vt:lpstr>PowerPoint Presentation</vt:lpstr>
      <vt:lpstr>Resources</vt:lpstr>
      <vt:lpstr>Thank You!</vt:lpstr>
      <vt:lpstr>CONNECT WITH US</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Barker, Kendra L</dc:creator>
  <cp:lastModifiedBy>Schoenborn, Nicole L.</cp:lastModifiedBy>
  <cp:revision>162</cp:revision>
  <cp:lastPrinted>2019-01-31T16:24:05Z</cp:lastPrinted>
  <dcterms:created xsi:type="dcterms:W3CDTF">2017-10-19T14:29:41Z</dcterms:created>
  <dcterms:modified xsi:type="dcterms:W3CDTF">2022-07-14T20:18:24Z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