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835" r:id="rId1"/>
  </p:sldMasterIdLst>
  <p:notesMasterIdLst>
    <p:notesMasterId r:id="rId15"/>
  </p:notesMasterIdLst>
  <p:handoutMasterIdLst>
    <p:handoutMasterId r:id="rId16"/>
  </p:handoutMasterIdLst>
  <p:sldIdLst>
    <p:sldId id="2057" r:id="rId2"/>
    <p:sldId id="305" r:id="rId3"/>
    <p:sldId id="2071" r:id="rId4"/>
    <p:sldId id="2058" r:id="rId5"/>
    <p:sldId id="2059" r:id="rId6"/>
    <p:sldId id="2069" r:id="rId7"/>
    <p:sldId id="2060" r:id="rId8"/>
    <p:sldId id="2070" r:id="rId9"/>
    <p:sldId id="285" r:id="rId10"/>
    <p:sldId id="2068" r:id="rId11"/>
    <p:sldId id="353" r:id="rId12"/>
    <p:sldId id="2067" r:id="rId13"/>
    <p:sldId id="2066" r:id="rId14"/>
  </p:sldIdLst>
  <p:sldSz cx="9144000" cy="6858000" type="screen4x3"/>
  <p:notesSz cx="7086600" cy="93726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A0"/>
    <a:srgbClr val="18536D"/>
    <a:srgbClr val="4BBBEC"/>
    <a:srgbClr val="5085C8"/>
    <a:srgbClr val="B3D338"/>
    <a:srgbClr val="EA9A2D"/>
    <a:srgbClr val="649E39"/>
    <a:srgbClr val="F26822"/>
    <a:srgbClr val="E9B12B"/>
    <a:srgbClr val="CE1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249" autoAdjust="0"/>
  </p:normalViewPr>
  <p:slideViewPr>
    <p:cSldViewPr snapToGrid="0" snapToObjects="1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8902752767748267E-2"/>
          <c:y val="7.8568898997849745E-2"/>
          <c:w val="0.59517055316837419"/>
          <c:h val="0.6758843818781730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1C-4D41-86D4-AEEB85C747EA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1C-4D41-86D4-AEEB85C747EA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1C-4D41-86D4-AEEB85C747EA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51C-4D41-86D4-AEEB85C747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[WebinarSurveyMonkeyData_ALL_2.25.20.xlsx]Analysis!$B$7:$E$7</c:f>
              <c:strCache>
                <c:ptCount val="4"/>
                <c:pt idx="0">
                  <c:v>Very Satisfied</c:v>
                </c:pt>
                <c:pt idx="1">
                  <c:v>Satisfied</c:v>
                </c:pt>
                <c:pt idx="2">
                  <c:v>Neutral</c:v>
                </c:pt>
                <c:pt idx="3">
                  <c:v>Dissatisfied </c:v>
                </c:pt>
              </c:strCache>
            </c:strRef>
          </c:cat>
          <c:val>
            <c:numRef>
              <c:f>[WebinarSurveyMonkeyData_ALL_2.25.20.xlsx]Analysis!$B$8:$E$8</c:f>
              <c:numCache>
                <c:formatCode>0.00%</c:formatCode>
                <c:ptCount val="4"/>
                <c:pt idx="0">
                  <c:v>0.48462500000000003</c:v>
                </c:pt>
                <c:pt idx="1">
                  <c:v>0.44317500000000004</c:v>
                </c:pt>
                <c:pt idx="2">
                  <c:v>6.4674999999999996E-2</c:v>
                </c:pt>
                <c:pt idx="3">
                  <c:v>7.5250000000000004E-3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51C-4D41-86D4-AEEB85C747E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57658246900161947"/>
          <c:y val="0.60396824230145763"/>
          <c:w val="0.35529274333666039"/>
          <c:h val="0.281720793484505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rgbClr val="4F81BD">
          <a:shade val="95000"/>
          <a:satMod val="105000"/>
        </a:srgb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28149606299212"/>
          <c:y val="3.7428689237657707E-2"/>
          <c:w val="0.84725696547546936"/>
          <c:h val="0.7542143444848679"/>
        </c:manualLayout>
      </c:layout>
      <c:lineChart>
        <c:grouping val="standard"/>
        <c:varyColors val="0"/>
        <c:ser>
          <c:idx val="0"/>
          <c:order val="0"/>
          <c:tx>
            <c:strRef>
              <c:f>'Total TA Tracking - Reports'!$C$20</c:f>
              <c:strCache>
                <c:ptCount val="1"/>
                <c:pt idx="0">
                  <c:v>Total T/TA target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'Total TA Tracking - Reports'!$C$21:$C$33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1000</c:v>
                </c:pt>
                <c:pt idx="4">
                  <c:v>2000</c:v>
                </c:pt>
                <c:pt idx="5">
                  <c:v>3625</c:v>
                </c:pt>
                <c:pt idx="6">
                  <c:v>5250</c:v>
                </c:pt>
                <c:pt idx="7">
                  <c:v>6875</c:v>
                </c:pt>
                <c:pt idx="8">
                  <c:v>8500</c:v>
                </c:pt>
                <c:pt idx="9">
                  <c:v>10125</c:v>
                </c:pt>
                <c:pt idx="10">
                  <c:v>11750</c:v>
                </c:pt>
                <c:pt idx="11">
                  <c:v>13375</c:v>
                </c:pt>
                <c:pt idx="12">
                  <c:v>15000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'% Totals'!#REF!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0-C92A-4FBD-8940-EBD5D2CAA2C1}"/>
            </c:ext>
          </c:extLst>
        </c:ser>
        <c:ser>
          <c:idx val="1"/>
          <c:order val="1"/>
          <c:tx>
            <c:strRef>
              <c:f>'Total TA Tracking - Reports'!$D$20</c:f>
              <c:strCache>
                <c:ptCount val="1"/>
                <c:pt idx="0">
                  <c:v>Cumulative Actual T/TA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'Total TA Tracking - Reports'!$D$21:$D$33</c:f>
              <c:numCache>
                <c:formatCode>General</c:formatCode>
                <c:ptCount val="13"/>
                <c:pt idx="0">
                  <c:v>0</c:v>
                </c:pt>
                <c:pt idx="1">
                  <c:v>47</c:v>
                </c:pt>
                <c:pt idx="2">
                  <c:v>98</c:v>
                </c:pt>
                <c:pt idx="3">
                  <c:v>138</c:v>
                </c:pt>
                <c:pt idx="4">
                  <c:v>1554</c:v>
                </c:pt>
                <c:pt idx="5">
                  <c:v>2037</c:v>
                </c:pt>
                <c:pt idx="6">
                  <c:v>3638</c:v>
                </c:pt>
                <c:pt idx="7">
                  <c:v>5514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'% Totals'!#REF!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1-C92A-4FBD-8940-EBD5D2CAA2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0634480"/>
        <c:axId val="2027838096"/>
      </c:lineChart>
      <c:catAx>
        <c:axId val="177063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7838096"/>
        <c:crosses val="autoZero"/>
        <c:auto val="1"/>
        <c:lblAlgn val="ctr"/>
        <c:lblOffset val="100"/>
        <c:noMultiLvlLbl val="0"/>
      </c:catAx>
      <c:valAx>
        <c:axId val="202783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063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4F81BD">
          <a:shade val="95000"/>
          <a:satMod val="105000"/>
        </a:srgb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381A5F-F303-4DCF-98B0-E6209888ED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1" cy="468630"/>
          </a:xfrm>
          <a:prstGeom prst="rect">
            <a:avLst/>
          </a:prstGeom>
        </p:spPr>
        <p:txBody>
          <a:bodyPr vert="horz" lIns="94036" tIns="47019" rIns="94036" bIns="4701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B16897-A852-4162-9646-A0F017D002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1" cy="468630"/>
          </a:xfrm>
          <a:prstGeom prst="rect">
            <a:avLst/>
          </a:prstGeom>
        </p:spPr>
        <p:txBody>
          <a:bodyPr vert="horz" wrap="square" lIns="94036" tIns="47019" rIns="94036" bIns="470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0A7E1B9-3EED-C44C-82AF-80CB9612D9BC}" type="datetimeFigureOut">
              <a:rPr lang="en-US" altLang="en-US"/>
              <a:pPr>
                <a:defRPr/>
              </a:pPr>
              <a:t>3/27/2020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3DDF5-17CE-4A54-BB03-3F67DD4EF6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02343"/>
            <a:ext cx="3070861" cy="468630"/>
          </a:xfrm>
          <a:prstGeom prst="rect">
            <a:avLst/>
          </a:prstGeom>
        </p:spPr>
        <p:txBody>
          <a:bodyPr vert="horz" lIns="94036" tIns="47019" rIns="94036" bIns="4701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0B43C-5918-44E4-8666-3C9A7B7087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14100" y="8902343"/>
            <a:ext cx="3070861" cy="468630"/>
          </a:xfrm>
          <a:prstGeom prst="rect">
            <a:avLst/>
          </a:prstGeom>
        </p:spPr>
        <p:txBody>
          <a:bodyPr vert="horz" wrap="square" lIns="94036" tIns="47019" rIns="94036" bIns="470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F32CFC0-7D48-B944-9802-2BF7AE744E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336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08B6D9-399E-4DE4-B000-A8521CAA34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1" cy="468630"/>
          </a:xfrm>
          <a:prstGeom prst="rect">
            <a:avLst/>
          </a:prstGeom>
        </p:spPr>
        <p:txBody>
          <a:bodyPr vert="horz" lIns="94036" tIns="47019" rIns="94036" bIns="4701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8D3132-CD49-4B1B-BB3F-DF8E4B98FEE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1" cy="468630"/>
          </a:xfrm>
          <a:prstGeom prst="rect">
            <a:avLst/>
          </a:prstGeom>
        </p:spPr>
        <p:txBody>
          <a:bodyPr vert="horz" wrap="square" lIns="94036" tIns="47019" rIns="94036" bIns="470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ADE3690-CBB4-A648-9E93-0EC905B0F65F}" type="datetimeFigureOut">
              <a:rPr lang="en-US" altLang="en-US"/>
              <a:pPr>
                <a:defRPr/>
              </a:pPr>
              <a:t>3/27/2020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9B43E65-E836-480A-A3CB-0F6D3F7D4F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36" tIns="47019" rIns="94036" bIns="4701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9305222-0DD2-462A-A2A0-271A8C41AA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8661" y="4451986"/>
            <a:ext cx="5669280" cy="4217670"/>
          </a:xfrm>
          <a:prstGeom prst="rect">
            <a:avLst/>
          </a:prstGeom>
        </p:spPr>
        <p:txBody>
          <a:bodyPr vert="horz" lIns="94036" tIns="47019" rIns="94036" bIns="4701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8316B-A6FA-4063-A7C1-5D815AB527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70861" cy="468630"/>
          </a:xfrm>
          <a:prstGeom prst="rect">
            <a:avLst/>
          </a:prstGeom>
        </p:spPr>
        <p:txBody>
          <a:bodyPr vert="horz" lIns="94036" tIns="47019" rIns="94036" bIns="4701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407DA-525D-4404-8836-42CE896F19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14100" y="8902343"/>
            <a:ext cx="3070861" cy="468630"/>
          </a:xfrm>
          <a:prstGeom prst="rect">
            <a:avLst/>
          </a:prstGeom>
        </p:spPr>
        <p:txBody>
          <a:bodyPr vert="horz" wrap="square" lIns="94036" tIns="47019" rIns="94036" bIns="470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F08EFB2-7EAA-F84C-B560-BDB523F49A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7519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3513" y="1171575"/>
            <a:ext cx="4219575" cy="3163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0183" fontAlgn="auto">
              <a:spcBef>
                <a:spcPts val="0"/>
              </a:spcBef>
              <a:spcAft>
                <a:spcPts val="0"/>
              </a:spcAft>
              <a:defRPr/>
            </a:pPr>
            <a:fld id="{EB134BD7-5DD2-432A-8F84-0E05342D616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0183" fontAlgn="auto">
                <a:spcBef>
                  <a:spcPts val="0"/>
                </a:spcBef>
                <a:spcAft>
                  <a:spcPts val="0"/>
                </a:spcAft>
                <a:defRPr/>
              </a:pPr>
              <a:t>0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59726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34BD7-5DD2-432A-8F84-0E05342D616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17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34BD7-5DD2-432A-8F84-0E05342D616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7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08EFB2-7EAA-F84C-B560-BDB523F49A4B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87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08EFB2-7EAA-F84C-B560-BDB523F49A4B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59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08EFB2-7EAA-F84C-B560-BDB523F49A4B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5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67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tC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174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551"/>
            <a:ext cx="8229600" cy="4450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7879"/>
            <a:ext cx="8229600" cy="5025112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75"/>
            </a:lvl3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5362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521383"/>
            <a:ext cx="7772400" cy="436632"/>
          </a:xfrm>
          <a:prstGeom prst="rect">
            <a:avLst/>
          </a:prstGeom>
        </p:spPr>
        <p:txBody>
          <a:bodyPr/>
          <a:lstStyle>
            <a:lvl1pPr algn="ctr">
              <a:defRPr b="1" i="0">
                <a:solidFill>
                  <a:srgbClr val="005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1168946"/>
            <a:ext cx="6400800" cy="4781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 b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6539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5618"/>
            <a:ext cx="8229600" cy="5030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03"/>
            <a:ext cx="4038600" cy="5020106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75"/>
            </a:lvl3pPr>
            <a:lvl4pPr>
              <a:defRPr sz="150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03"/>
            <a:ext cx="4038600" cy="5020106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75"/>
            </a:lvl3pPr>
            <a:lvl4pPr>
              <a:defRPr sz="150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06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9482"/>
            <a:ext cx="8229600" cy="49805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67923"/>
            <a:ext cx="4040188" cy="518974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17280"/>
            <a:ext cx="4040188" cy="4485346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67923"/>
            <a:ext cx="4041775" cy="518974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17278"/>
            <a:ext cx="4041775" cy="4485347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4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192"/>
            <a:ext cx="8229600" cy="5113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6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307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427749"/>
            <a:ext cx="7772400" cy="423379"/>
          </a:xfrm>
          <a:prstGeom prst="rect">
            <a:avLst/>
          </a:prstGeom>
        </p:spPr>
        <p:txBody>
          <a:bodyPr/>
          <a:lstStyle>
            <a:lvl1pPr algn="ctr">
              <a:defRPr b="1" i="0">
                <a:solidFill>
                  <a:srgbClr val="005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1075312"/>
            <a:ext cx="6400800" cy="4516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331F423-72D8-4C2C-824A-C836CBA887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75963" y="5802616"/>
            <a:ext cx="467105" cy="4460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7D73CED-BA21-D34A-999A-BD7EB4ED7CD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00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31616-31D3-4DA0-ACF6-9D215694E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B17D47-CC94-4231-A0FC-FA6F0CB22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364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71501"/>
            <a:ext cx="8229600" cy="48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28396"/>
            <a:ext cx="8229600" cy="502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B56F60-5505-014C-8AA5-AFB28ABE275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6264176"/>
            <a:ext cx="9144000" cy="593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</p:sldLayoutIdLst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2250" b="1" kern="1200">
          <a:solidFill>
            <a:srgbClr val="0050A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085C8"/>
          </a:solidFill>
          <a:latin typeface="Open Sans" charset="0"/>
          <a:ea typeface="MS PGothic" pitchFamily="34" charset="-128"/>
          <a:cs typeface="Open Sans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085C8"/>
          </a:solidFill>
          <a:latin typeface="Open Sans" charset="0"/>
          <a:ea typeface="MS PGothic" pitchFamily="34" charset="-128"/>
          <a:cs typeface="Open Sans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085C8"/>
          </a:solidFill>
          <a:latin typeface="Open Sans" charset="0"/>
          <a:ea typeface="MS PGothic" pitchFamily="34" charset="-128"/>
          <a:cs typeface="Open Sans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085C8"/>
          </a:solidFill>
          <a:latin typeface="Open Sans" charset="0"/>
          <a:ea typeface="MS PGothic" pitchFamily="34" charset="-128"/>
          <a:cs typeface="Open Sans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95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75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35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nationalcouncil.org/covid19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nationalcouncil.org/integrated-health-coe/learning-collaboratives/" TargetMode="External"/><Relationship Id="rId2" Type="http://schemas.openxmlformats.org/officeDocument/2006/relationships/hyperlink" Target="https://zoom.us/webinar/register/4315826397931/WN_zdq9L4lyR_qdff4H4rFRvw" TargetMode="Externa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thenationalcouncil.org/integrated-health-coe/request-assistance/" TargetMode="External"/><Relationship Id="rId4" Type="http://schemas.openxmlformats.org/officeDocument/2006/relationships/hyperlink" Target="https://www.thenationalcouncil.org/integrated-health-coe/training-events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tegration@thenationalcouncil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www.thenationalcouncil.org/integrated-health-co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rsa.gov/behavioral-health/behavioral-health-technical-assistance-bhta" TargetMode="External"/><Relationship Id="rId4" Type="http://schemas.openxmlformats.org/officeDocument/2006/relationships/hyperlink" Target="https://www.thenationalcouncil.org/integrated-health-co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nationalcouncil.org/integrated-health-co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E2113-4EED-49C3-8015-7E17352AE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006" y="1487535"/>
            <a:ext cx="7000768" cy="3545287"/>
          </a:xfrm>
        </p:spPr>
        <p:txBody>
          <a:bodyPr>
            <a:noAutofit/>
          </a:bodyPr>
          <a:lstStyle/>
          <a:p>
            <a:r>
              <a:rPr lang="en-US" sz="3200" b="1" i="1" dirty="0">
                <a:solidFill>
                  <a:srgbClr val="1F4F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Center of Excellence</a:t>
            </a:r>
            <a:br>
              <a:rPr lang="en-US" sz="3200" b="1" i="1" dirty="0">
                <a:solidFill>
                  <a:srgbClr val="1F4F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200" b="1" i="1" dirty="0">
                <a:solidFill>
                  <a:srgbClr val="1F4F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Integrated </a:t>
            </a:r>
            <a:br>
              <a:rPr lang="en-US" sz="3200" b="1" i="1" dirty="0">
                <a:solidFill>
                  <a:srgbClr val="1F4F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200" b="1" i="1" dirty="0">
                <a:solidFill>
                  <a:srgbClr val="1F4F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Health Solutions </a:t>
            </a:r>
            <a:br>
              <a:rPr lang="en-US" sz="4000" b="1" dirty="0">
                <a:solidFill>
                  <a:srgbClr val="1F4F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4000" b="1" dirty="0">
                <a:solidFill>
                  <a:srgbClr val="1F4F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1800" b="1" dirty="0">
                <a:solidFill>
                  <a:srgbClr val="1F4F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b="1" dirty="0">
                <a:solidFill>
                  <a:srgbClr val="1F4F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March 12</a:t>
            </a:r>
            <a:r>
              <a:rPr lang="en-US" sz="1800" b="1" baseline="30000" dirty="0">
                <a:solidFill>
                  <a:srgbClr val="1F4F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1800" b="1" dirty="0">
                <a:solidFill>
                  <a:srgbClr val="1F4F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2020</a:t>
            </a:r>
            <a:endParaRPr lang="en-US" sz="3000" dirty="0">
              <a:solidFill>
                <a:srgbClr val="1F4F9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229FD10-551D-BE44-994E-CDFE1A5A6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64204" y="3106516"/>
            <a:ext cx="1376854" cy="0"/>
          </a:xfrm>
          <a:prstGeom prst="line">
            <a:avLst/>
          </a:prstGeom>
          <a:ln w="38100">
            <a:solidFill>
              <a:srgbClr val="1F4F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A0EA0B-8D8C-0B40-AC38-05B8415D6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894147" y="3136154"/>
            <a:ext cx="1376854" cy="0"/>
          </a:xfrm>
          <a:prstGeom prst="line">
            <a:avLst/>
          </a:prstGeom>
          <a:ln w="38100">
            <a:solidFill>
              <a:srgbClr val="1F4F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3440D3A-B7A3-7443-BA0C-858913888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574" y="559109"/>
            <a:ext cx="4253632" cy="6805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2C25B7-B022-AF40-B2EF-BC8AA7411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24" y="5008862"/>
            <a:ext cx="7803933" cy="119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22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8550FB-DA77-424B-80BF-BCBF22F7D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6091"/>
            <a:ext cx="8229600" cy="4776899"/>
          </a:xfrm>
        </p:spPr>
        <p:txBody>
          <a:bodyPr>
            <a:normAutofit/>
          </a:bodyPr>
          <a:lstStyle/>
          <a:p>
            <a:r>
              <a:rPr lang="en-US" sz="2200" b="1" dirty="0"/>
              <a:t>Weekly Learning Calls </a:t>
            </a:r>
            <a:r>
              <a:rPr lang="en-US" sz="2200" dirty="0"/>
              <a:t>with members on the following topic areas:</a:t>
            </a:r>
          </a:p>
          <a:p>
            <a:pPr lvl="1"/>
            <a:r>
              <a:rPr lang="en-US" sz="2200" dirty="0"/>
              <a:t>Self-Care and Stress Management</a:t>
            </a:r>
          </a:p>
          <a:p>
            <a:pPr lvl="1"/>
            <a:r>
              <a:rPr lang="en-US" sz="2200" dirty="0"/>
              <a:t>Finance and Operations</a:t>
            </a:r>
          </a:p>
          <a:p>
            <a:pPr lvl="1"/>
            <a:r>
              <a:rPr lang="en-US" sz="2200" dirty="0"/>
              <a:t>Substance Use Disorder Services</a:t>
            </a:r>
          </a:p>
          <a:p>
            <a:pPr lvl="1"/>
            <a:r>
              <a:rPr lang="en-US" sz="2200" dirty="0"/>
              <a:t>Child, Youth, and Families</a:t>
            </a:r>
          </a:p>
          <a:p>
            <a:pPr lvl="1"/>
            <a:r>
              <a:rPr lang="en-US" sz="2200" dirty="0"/>
              <a:t>Residential Treatment Services</a:t>
            </a:r>
          </a:p>
          <a:p>
            <a:pPr lvl="1"/>
            <a:r>
              <a:rPr lang="en-US" sz="2200" dirty="0"/>
              <a:t>Telehealth and Telemedicine</a:t>
            </a:r>
          </a:p>
          <a:p>
            <a:r>
              <a:rPr lang="en-US" sz="2200" b="1" dirty="0"/>
              <a:t>Listening Sessions </a:t>
            </a:r>
            <a:r>
              <a:rPr lang="en-US" sz="2200" dirty="0"/>
              <a:t>with partner, PCDC</a:t>
            </a:r>
          </a:p>
          <a:p>
            <a:r>
              <a:rPr lang="en-US" sz="2200" b="1" dirty="0"/>
              <a:t>Sharing the latest information, </a:t>
            </a:r>
            <a:r>
              <a:rPr lang="en-US" sz="2200" dirty="0"/>
              <a:t>resources, and learning opportunities on National Council website: </a:t>
            </a:r>
            <a:r>
              <a:rPr lang="en-US" sz="2200" dirty="0">
                <a:hlinkClick r:id="rId2"/>
              </a:rPr>
              <a:t>https://www.thenationalcouncil.org/covid19/</a:t>
            </a:r>
            <a:endParaRPr lang="en-US" sz="2200" dirty="0"/>
          </a:p>
          <a:p>
            <a:pPr lvl="1"/>
            <a:endParaRPr lang="en-US" sz="2250" dirty="0"/>
          </a:p>
          <a:p>
            <a:pPr lvl="1"/>
            <a:endParaRPr lang="en-US" sz="225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E6325-D52A-467B-9972-C4DC5718BC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63563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7D4089-40B5-457D-927F-16367A53BB7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F76528-93C6-4254-8EF2-BF0CD2028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7619"/>
            <a:ext cx="8229600" cy="445051"/>
          </a:xfrm>
        </p:spPr>
        <p:txBody>
          <a:bodyPr/>
          <a:lstStyle/>
          <a:p>
            <a:r>
              <a:rPr lang="en-US" sz="3000" dirty="0"/>
              <a:t>COVID-19 Related Work</a:t>
            </a:r>
          </a:p>
        </p:txBody>
      </p:sp>
    </p:spTree>
    <p:extLst>
      <p:ext uri="{BB962C8B-B14F-4D97-AF65-F5344CB8AC3E}">
        <p14:creationId xmlns:p14="http://schemas.microsoft.com/office/powerpoint/2010/main" val="1432788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B12A5-F926-4F8C-B59B-0DC8FE7B3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7605"/>
            <a:ext cx="8229600" cy="484807"/>
          </a:xfrm>
        </p:spPr>
        <p:txBody>
          <a:bodyPr/>
          <a:lstStyle/>
          <a:p>
            <a:r>
              <a:rPr lang="en-US" sz="3000" dirty="0"/>
              <a:t>Upcoming Webinars &amp;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30A98-C005-4229-90D0-FDCC639B3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812" y="1240647"/>
            <a:ext cx="8032376" cy="1539382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342900" lvl="1" indent="0">
              <a:buNone/>
            </a:pPr>
            <a:r>
              <a:rPr lang="en-US" sz="2050" b="1" dirty="0"/>
              <a:t>Webinar – No Two People Are the Same: Respecting Cultural Diversity when Delivering Healthcare</a:t>
            </a:r>
          </a:p>
          <a:p>
            <a:pPr marL="342900" lvl="1" indent="0">
              <a:buNone/>
            </a:pPr>
            <a:r>
              <a:rPr lang="en-US" sz="1600" dirty="0"/>
              <a:t>April 22, 2:00-3:00pm ET</a:t>
            </a:r>
            <a:endParaRPr lang="en-US" sz="1600" i="1" dirty="0"/>
          </a:p>
          <a:p>
            <a:pPr marL="342900" lvl="1" indent="0">
              <a:buNone/>
            </a:pPr>
            <a:r>
              <a:rPr lang="en-US" sz="1600" b="1" dirty="0"/>
              <a:t>Register</a:t>
            </a:r>
            <a:r>
              <a:rPr lang="en-US" sz="1600" dirty="0"/>
              <a:t> from our website here: </a:t>
            </a:r>
            <a:r>
              <a:rPr lang="en-US" sz="1600" dirty="0">
                <a:hlinkClick r:id="rId2"/>
              </a:rPr>
              <a:t>https://zoom.us/webinar/register/4315826397931/WN_zdq9L4lyR_qdff4H4rFRvw</a:t>
            </a:r>
            <a:endParaRPr lang="en-US" sz="1600" dirty="0"/>
          </a:p>
          <a:p>
            <a:pPr marL="342900" lvl="1" indent="0">
              <a:buNone/>
            </a:pPr>
            <a:endParaRPr lang="en-US" sz="2200" dirty="0"/>
          </a:p>
          <a:p>
            <a:pPr marL="342900" lvl="1" indent="0">
              <a:buNone/>
            </a:pPr>
            <a:endParaRPr lang="en-US" sz="22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193B27-80D2-49D0-803D-0D73D14C9F08}"/>
              </a:ext>
            </a:extLst>
          </p:cNvPr>
          <p:cNvSpPr txBox="1">
            <a:spLocks/>
          </p:cNvSpPr>
          <p:nvPr/>
        </p:nvSpPr>
        <p:spPr bwMode="auto">
          <a:xfrm>
            <a:off x="555812" y="2890642"/>
            <a:ext cx="8032376" cy="10100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950" kern="1200">
                <a:solidFill>
                  <a:schemeClr val="tx1"/>
                </a:solidFill>
                <a:latin typeface="Open Sans"/>
                <a:ea typeface="MS PGothic" pitchFamily="34" charset="-128"/>
                <a:cs typeface="Open Sans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Open Sans"/>
                <a:ea typeface="MS PGothic" pitchFamily="34" charset="-128"/>
                <a:cs typeface="Open Sans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75" kern="1200">
                <a:solidFill>
                  <a:schemeClr val="tx1"/>
                </a:solidFill>
                <a:latin typeface="Open Sans"/>
                <a:ea typeface="MS PGothic" pitchFamily="34" charset="-128"/>
                <a:cs typeface="Open Sans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Open Sans"/>
                <a:ea typeface="MS PGothic" pitchFamily="34" charset="-128"/>
                <a:cs typeface="Open Sans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50" kern="1200">
                <a:solidFill>
                  <a:schemeClr val="tx1"/>
                </a:solidFill>
                <a:latin typeface="Open Sans"/>
                <a:ea typeface="MS PGothic" pitchFamily="34" charset="-128"/>
                <a:cs typeface="Open San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Font typeface="Arial" charset="0"/>
              <a:buNone/>
            </a:pPr>
            <a:r>
              <a:rPr lang="en-US" sz="2200" b="1" dirty="0"/>
              <a:t>Learning Communities and ECHOs </a:t>
            </a:r>
            <a:r>
              <a:rPr lang="en-US" sz="1600" dirty="0"/>
              <a:t>– Learn more on our website here: </a:t>
            </a:r>
            <a:r>
              <a:rPr lang="en-US" sz="1600" dirty="0">
                <a:hlinkClick r:id="rId3"/>
              </a:rPr>
              <a:t>https://www.thenationalcouncil.org/integrated-health-coe/learning-collaboratives/</a:t>
            </a:r>
            <a:r>
              <a:rPr lang="en-US" sz="1600" dirty="0"/>
              <a:t> </a:t>
            </a:r>
          </a:p>
          <a:p>
            <a:pPr marL="342900" lvl="1" indent="0">
              <a:buFont typeface="Arial" charset="0"/>
              <a:buNone/>
            </a:pPr>
            <a:endParaRPr lang="en-US" sz="1600" dirty="0"/>
          </a:p>
          <a:p>
            <a:pPr marL="342900" lvl="1" indent="0">
              <a:buFont typeface="Arial" charset="0"/>
              <a:buNone/>
            </a:pPr>
            <a:endParaRPr lang="en-US" sz="2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7C69C8-BF5A-402F-AF4A-B70F4673074A}"/>
              </a:ext>
            </a:extLst>
          </p:cNvPr>
          <p:cNvSpPr txBox="1">
            <a:spLocks/>
          </p:cNvSpPr>
          <p:nvPr/>
        </p:nvSpPr>
        <p:spPr bwMode="auto">
          <a:xfrm>
            <a:off x="555812" y="4011352"/>
            <a:ext cx="8032376" cy="782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950" kern="1200">
                <a:solidFill>
                  <a:schemeClr val="tx1"/>
                </a:solidFill>
                <a:latin typeface="Open Sans"/>
                <a:ea typeface="MS PGothic" pitchFamily="34" charset="-128"/>
                <a:cs typeface="Open Sans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Open Sans"/>
                <a:ea typeface="MS PGothic" pitchFamily="34" charset="-128"/>
                <a:cs typeface="Open Sans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75" kern="1200">
                <a:solidFill>
                  <a:schemeClr val="tx1"/>
                </a:solidFill>
                <a:latin typeface="Open Sans"/>
                <a:ea typeface="MS PGothic" pitchFamily="34" charset="-128"/>
                <a:cs typeface="Open Sans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Open Sans"/>
                <a:ea typeface="MS PGothic" pitchFamily="34" charset="-128"/>
                <a:cs typeface="Open Sans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50" kern="1200">
                <a:solidFill>
                  <a:schemeClr val="tx1"/>
                </a:solidFill>
                <a:latin typeface="Open Sans"/>
                <a:ea typeface="MS PGothic" pitchFamily="34" charset="-128"/>
                <a:cs typeface="Open San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Font typeface="Arial" charset="0"/>
              <a:buNone/>
            </a:pPr>
            <a:r>
              <a:rPr lang="en-US" sz="2200" b="1" dirty="0"/>
              <a:t>Relias Online Trainings </a:t>
            </a:r>
            <a:r>
              <a:rPr lang="en-US" sz="1600" dirty="0"/>
              <a:t>– Learn more on our website here: </a:t>
            </a:r>
            <a:r>
              <a:rPr lang="en-US" sz="1600" dirty="0">
                <a:hlinkClick r:id="rId4"/>
              </a:rPr>
              <a:t>https://www.thenationalcouncil.org/integrated-health-coe/training-events/</a:t>
            </a:r>
            <a:endParaRPr lang="en-US" sz="1600" dirty="0"/>
          </a:p>
          <a:p>
            <a:pPr marL="342900" lvl="1" indent="0">
              <a:buFont typeface="Arial" charset="0"/>
              <a:buNone/>
            </a:pPr>
            <a:endParaRPr lang="en-US" sz="1600" dirty="0"/>
          </a:p>
          <a:p>
            <a:pPr marL="342900" lvl="1" indent="0">
              <a:buFont typeface="Arial" charset="0"/>
              <a:buNone/>
            </a:pPr>
            <a:endParaRPr lang="en-US" sz="22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A8DBE60-76A2-4803-B30E-C82A504F6378}"/>
              </a:ext>
            </a:extLst>
          </p:cNvPr>
          <p:cNvSpPr txBox="1">
            <a:spLocks/>
          </p:cNvSpPr>
          <p:nvPr/>
        </p:nvSpPr>
        <p:spPr bwMode="auto">
          <a:xfrm>
            <a:off x="555812" y="4904518"/>
            <a:ext cx="8032376" cy="782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950" kern="1200">
                <a:solidFill>
                  <a:schemeClr val="tx1"/>
                </a:solidFill>
                <a:latin typeface="Open Sans"/>
                <a:ea typeface="MS PGothic" pitchFamily="34" charset="-128"/>
                <a:cs typeface="Open Sans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Open Sans"/>
                <a:ea typeface="MS PGothic" pitchFamily="34" charset="-128"/>
                <a:cs typeface="Open Sans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75" kern="1200">
                <a:solidFill>
                  <a:schemeClr val="tx1"/>
                </a:solidFill>
                <a:latin typeface="Open Sans"/>
                <a:ea typeface="MS PGothic" pitchFamily="34" charset="-128"/>
                <a:cs typeface="Open Sans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Open Sans"/>
                <a:ea typeface="MS PGothic" pitchFamily="34" charset="-128"/>
                <a:cs typeface="Open Sans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50" kern="1200">
                <a:solidFill>
                  <a:schemeClr val="tx1"/>
                </a:solidFill>
                <a:latin typeface="Open Sans"/>
                <a:ea typeface="MS PGothic" pitchFamily="34" charset="-128"/>
                <a:cs typeface="Open San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Font typeface="Arial" charset="0"/>
              <a:buNone/>
            </a:pPr>
            <a:r>
              <a:rPr lang="en-US" sz="2200" b="1" dirty="0"/>
              <a:t>Request Technical Assistance </a:t>
            </a:r>
            <a:r>
              <a:rPr lang="en-US" sz="1600" dirty="0"/>
              <a:t>- </a:t>
            </a:r>
            <a:r>
              <a:rPr lang="en-US" sz="1600" dirty="0">
                <a:hlinkClick r:id="rId5"/>
              </a:rPr>
              <a:t>https://www.thenationalcouncil.org/integrated-health-coe/request-assistance/</a:t>
            </a:r>
            <a:endParaRPr lang="en-US" sz="1600" dirty="0"/>
          </a:p>
          <a:p>
            <a:pPr marL="342900" lvl="1" indent="0">
              <a:buFont typeface="Arial" charset="0"/>
              <a:buNone/>
            </a:pPr>
            <a:endParaRPr lang="en-US" sz="1600" dirty="0"/>
          </a:p>
          <a:p>
            <a:pPr marL="342900" lvl="1" indent="0">
              <a:buFont typeface="Arial" charset="0"/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17579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8550FB-DA77-424B-80BF-BCBF22F7D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9988"/>
            <a:ext cx="8229600" cy="4383002"/>
          </a:xfrm>
        </p:spPr>
        <p:txBody>
          <a:bodyPr>
            <a:normAutofit/>
          </a:bodyPr>
          <a:lstStyle/>
          <a:p>
            <a:r>
              <a:rPr lang="en-US" sz="2400" dirty="0"/>
              <a:t>How can we foster alignment in our work with other TTCs?</a:t>
            </a:r>
          </a:p>
          <a:p>
            <a:endParaRPr lang="en-US" sz="2400" dirty="0"/>
          </a:p>
          <a:p>
            <a:r>
              <a:rPr lang="en-US" sz="2400" dirty="0"/>
              <a:t>Are there any opportunities now for collaboration and cross-promotion?</a:t>
            </a:r>
          </a:p>
          <a:p>
            <a:pPr marL="0" indent="0">
              <a:buNone/>
            </a:pPr>
            <a:endParaRPr lang="en-US" sz="2200" dirty="0"/>
          </a:p>
          <a:p>
            <a:pPr lvl="1"/>
            <a:endParaRPr lang="en-US" sz="2250" dirty="0"/>
          </a:p>
          <a:p>
            <a:pPr lvl="1"/>
            <a:endParaRPr lang="en-US" sz="225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E6325-D52A-467B-9972-C4DC5718BC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63563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7D4089-40B5-457D-927F-16367A53BB7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F76528-93C6-4254-8EF2-BF0CD2028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7619"/>
            <a:ext cx="8229600" cy="445051"/>
          </a:xfrm>
        </p:spPr>
        <p:txBody>
          <a:bodyPr/>
          <a:lstStyle/>
          <a:p>
            <a:r>
              <a:rPr lang="en-US" sz="3000" dirty="0"/>
              <a:t>Questions for you:</a:t>
            </a:r>
          </a:p>
        </p:txBody>
      </p:sp>
    </p:spTree>
    <p:extLst>
      <p:ext uri="{BB962C8B-B14F-4D97-AF65-F5344CB8AC3E}">
        <p14:creationId xmlns:p14="http://schemas.microsoft.com/office/powerpoint/2010/main" val="2819364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6C7B7-77BD-4952-ADB8-250CD9C4E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BD36D-5FC6-47A5-A800-E2C2AD4A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030885"/>
            <a:ext cx="8229600" cy="1258348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>
                <a:hlinkClick r:id="rId3"/>
              </a:rPr>
              <a:t>integration@thenationalcouncil.org</a:t>
            </a: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hlinkClick r:id="rId4"/>
              </a:rPr>
              <a:t>https://www.thenationalcouncil.org/integrated-health-coe/</a:t>
            </a:r>
            <a:endParaRPr lang="en-US" sz="1800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F0A5EC-2163-4FBA-BC6A-53B2C740E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146" y="1098238"/>
            <a:ext cx="8065707" cy="3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27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613BF-58CA-4240-982D-D40734D32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8852"/>
            <a:ext cx="8229600" cy="445051"/>
          </a:xfrm>
        </p:spPr>
        <p:txBody>
          <a:bodyPr/>
          <a:lstStyle/>
          <a:p>
            <a:pPr algn="ctr"/>
            <a:r>
              <a:rPr lang="en-US" sz="3000" dirty="0"/>
              <a:t>National Council for Behavioral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AE74E-0EF3-8744-86C5-FD4E32E55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5635"/>
            <a:ext cx="2808514" cy="346672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3300+ healthcare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organizations serving over 10 million adults, children, and families living with mental illnesses and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addictions.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Advocacy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Technical Assistance</a:t>
            </a:r>
          </a:p>
          <a:p>
            <a:endParaRPr lang="en-US" sz="2400" dirty="0"/>
          </a:p>
        </p:txBody>
      </p:sp>
      <p:pic>
        <p:nvPicPr>
          <p:cNvPr id="4" name="Content Placeholder 15" descr="A room full of furniture at the National Council for Behavioral Health&#10;&#10;">
            <a:extLst>
              <a:ext uri="{FF2B5EF4-FFF2-40B4-BE49-F238E27FC236}">
                <a16:creationId xmlns:a16="http://schemas.microsoft.com/office/drawing/2014/main" id="{F56E86BB-1E14-4CB2-8189-2408E7C2DB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3405051" y="1597519"/>
            <a:ext cx="5387009" cy="366296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853555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613BF-58CA-4240-982D-D40734D32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8852"/>
            <a:ext cx="8229600" cy="445051"/>
          </a:xfrm>
        </p:spPr>
        <p:txBody>
          <a:bodyPr/>
          <a:lstStyle/>
          <a:p>
            <a:r>
              <a:rPr lang="en-US" sz="3000" dirty="0"/>
              <a:t>Background &amp; Context</a:t>
            </a:r>
          </a:p>
        </p:txBody>
      </p:sp>
      <p:pic>
        <p:nvPicPr>
          <p:cNvPr id="1026" name="Picture 2" descr="Aging Well: Addressing Behavioral Health with Older Adults in ...">
            <a:extLst>
              <a:ext uri="{FF2B5EF4-FFF2-40B4-BE49-F238E27FC236}">
                <a16:creationId xmlns:a16="http://schemas.microsoft.com/office/drawing/2014/main" id="{63A6D76D-FB77-4AAE-93D4-53127B2BE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385" y="1269745"/>
            <a:ext cx="5913230" cy="250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B98E13-E084-4BA6-9768-F23DB1CBE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115425"/>
            <a:ext cx="8229600" cy="1704353"/>
          </a:xfrm>
        </p:spPr>
        <p:txBody>
          <a:bodyPr/>
          <a:lstStyle/>
          <a:p>
            <a:r>
              <a:rPr lang="en-US" dirty="0"/>
              <a:t>Jointly Funded by </a:t>
            </a:r>
            <a:r>
              <a:rPr lang="en-US" b="1" dirty="0"/>
              <a:t>SAMHSA &amp; HRSA</a:t>
            </a:r>
          </a:p>
          <a:p>
            <a:r>
              <a:rPr lang="en-US" dirty="0"/>
              <a:t>Now Center of Excellence for Integrated Health Solutions </a:t>
            </a:r>
            <a:r>
              <a:rPr lang="en-US" dirty="0">
                <a:hlinkClick r:id="rId4"/>
              </a:rPr>
              <a:t>(</a:t>
            </a:r>
            <a:r>
              <a:rPr lang="en-US" dirty="0" err="1">
                <a:hlinkClick r:id="rId4"/>
              </a:rPr>
              <a:t>CoE</a:t>
            </a:r>
            <a:r>
              <a:rPr lang="en-US" dirty="0">
                <a:hlinkClick r:id="rId4"/>
              </a:rPr>
              <a:t>) </a:t>
            </a:r>
            <a:r>
              <a:rPr lang="en-US" dirty="0"/>
              <a:t>is funded by </a:t>
            </a:r>
            <a:r>
              <a:rPr lang="en-US" b="1" dirty="0"/>
              <a:t>SAMHSA </a:t>
            </a:r>
            <a:r>
              <a:rPr lang="en-US" dirty="0"/>
              <a:t>through the National Council</a:t>
            </a:r>
          </a:p>
          <a:p>
            <a:r>
              <a:rPr lang="en-US" dirty="0"/>
              <a:t>National Center for Behavioral Health Technical Assistance </a:t>
            </a:r>
            <a:r>
              <a:rPr lang="en-US" dirty="0">
                <a:hlinkClick r:id="rId5"/>
              </a:rPr>
              <a:t>(BHTA) </a:t>
            </a:r>
            <a:r>
              <a:rPr lang="en-US" dirty="0"/>
              <a:t>is funded by </a:t>
            </a:r>
            <a:r>
              <a:rPr lang="en-US" b="1" dirty="0"/>
              <a:t>HRSA</a:t>
            </a:r>
            <a:r>
              <a:rPr lang="en-US" dirty="0"/>
              <a:t> through the John Snow Institute </a:t>
            </a:r>
          </a:p>
        </p:txBody>
      </p:sp>
    </p:spTree>
    <p:extLst>
      <p:ext uri="{BB962C8B-B14F-4D97-AF65-F5344CB8AC3E}">
        <p14:creationId xmlns:p14="http://schemas.microsoft.com/office/powerpoint/2010/main" val="2762803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74C5-64EB-4EB0-B066-140C924C1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08796"/>
            <a:ext cx="8229600" cy="445051"/>
          </a:xfrm>
        </p:spPr>
        <p:txBody>
          <a:bodyPr/>
          <a:lstStyle/>
          <a:p>
            <a:r>
              <a:rPr lang="en-US" sz="2800" dirty="0"/>
              <a:t>Our Purpose:</a:t>
            </a:r>
          </a:p>
        </p:txBody>
      </p:sp>
      <p:pic>
        <p:nvPicPr>
          <p:cNvPr id="4" name="Picture 3" descr="Center of Excellence for Integrated Health Solutions logo">
            <a:extLst>
              <a:ext uri="{FF2B5EF4-FFF2-40B4-BE49-F238E27FC236}">
                <a16:creationId xmlns:a16="http://schemas.microsoft.com/office/drawing/2014/main" id="{AB0DCDFE-C47D-4044-8EDB-197E07778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87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4B69237-87C8-4887-81EA-9D116376B8F6}"/>
              </a:ext>
            </a:extLst>
          </p:cNvPr>
          <p:cNvSpPr/>
          <p:nvPr/>
        </p:nvSpPr>
        <p:spPr>
          <a:xfrm>
            <a:off x="353790" y="1987403"/>
            <a:ext cx="3870965" cy="4174829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latin typeface="Open Sans" panose="020B0606030504020204"/>
              </a:rPr>
              <a:t>To advance the implementation of </a:t>
            </a:r>
            <a:r>
              <a:rPr lang="en-US" sz="2200" b="1" dirty="0">
                <a:latin typeface="Open Sans" panose="020B0606030504020204"/>
              </a:rPr>
              <a:t>high quality, evidence-based treatment </a:t>
            </a:r>
            <a:r>
              <a:rPr lang="en-US" sz="2200" dirty="0">
                <a:latin typeface="Open Sans" panose="020B0606030504020204"/>
              </a:rPr>
              <a:t>for individuals with co-occurring physical and mental health conditions, including substance use disorders.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021DF2D-DFE2-4FA5-87E3-0CC4C7CC5488}"/>
              </a:ext>
            </a:extLst>
          </p:cNvPr>
          <p:cNvSpPr/>
          <p:nvPr/>
        </p:nvSpPr>
        <p:spPr>
          <a:xfrm>
            <a:off x="4610100" y="1987403"/>
            <a:ext cx="4180110" cy="4174829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latin typeface="Open Sans" panose="020B0606030504020204"/>
              </a:rPr>
              <a:t>Provide training, resources, and technical assistance </a:t>
            </a:r>
            <a:r>
              <a:rPr lang="en-US" sz="2200" dirty="0">
                <a:latin typeface="Open Sans" panose="020B0606030504020204"/>
              </a:rPr>
              <a:t>to health practitioners and other stakeholders addressing the needs of individuals with co-occurring physical and mental health conditions, including substance use disorders.</a:t>
            </a:r>
          </a:p>
        </p:txBody>
      </p:sp>
    </p:spTree>
    <p:extLst>
      <p:ext uri="{BB962C8B-B14F-4D97-AF65-F5344CB8AC3E}">
        <p14:creationId xmlns:p14="http://schemas.microsoft.com/office/powerpoint/2010/main" val="76807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74C5-64EB-4EB0-B066-140C924C1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236" y="525402"/>
            <a:ext cx="2775526" cy="445051"/>
          </a:xfrm>
        </p:spPr>
        <p:txBody>
          <a:bodyPr/>
          <a:lstStyle/>
          <a:p>
            <a:r>
              <a:rPr lang="en-US" sz="3200" dirty="0"/>
              <a:t>Our Partners</a:t>
            </a:r>
          </a:p>
        </p:txBody>
      </p:sp>
      <p:pic>
        <p:nvPicPr>
          <p:cNvPr id="5" name="Picture 2" descr="Image result for technology transfer centers logo TTC&quot;">
            <a:extLst>
              <a:ext uri="{FF2B5EF4-FFF2-40B4-BE49-F238E27FC236}">
                <a16:creationId xmlns:a16="http://schemas.microsoft.com/office/drawing/2014/main" id="{393917AA-92A3-4C84-AF30-269B39B89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20" y="1466546"/>
            <a:ext cx="4803869" cy="105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NASADAD logo&quot;">
            <a:extLst>
              <a:ext uri="{FF2B5EF4-FFF2-40B4-BE49-F238E27FC236}">
                <a16:creationId xmlns:a16="http://schemas.microsoft.com/office/drawing/2014/main" id="{B85F37FC-3F29-4DBB-85BA-001E2EE2F4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" t="24139" r="1790" b="21934"/>
          <a:stretch/>
        </p:blipFill>
        <p:spPr bwMode="auto">
          <a:xfrm>
            <a:off x="1593524" y="4184551"/>
            <a:ext cx="5956951" cy="80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ome">
            <a:extLst>
              <a:ext uri="{FF2B5EF4-FFF2-40B4-BE49-F238E27FC236}">
                <a16:creationId xmlns:a16="http://schemas.microsoft.com/office/drawing/2014/main" id="{C0888D28-DF47-4590-8DCD-E7263956C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271" y="2945069"/>
            <a:ext cx="5066529" cy="83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Image result for American psychiatric association logo&quot;">
            <a:extLst>
              <a:ext uri="{FF2B5EF4-FFF2-40B4-BE49-F238E27FC236}">
                <a16:creationId xmlns:a16="http://schemas.microsoft.com/office/drawing/2014/main" id="{2C3D10F3-703E-4E44-A69D-4DE71C25C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746" y="1461994"/>
            <a:ext cx="2950934" cy="96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PCDC logo&quot;">
            <a:extLst>
              <a:ext uri="{FF2B5EF4-FFF2-40B4-BE49-F238E27FC236}">
                <a16:creationId xmlns:a16="http://schemas.microsoft.com/office/drawing/2014/main" id="{97E06BD1-0329-4A88-939A-9604B4B6C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803070"/>
            <a:ext cx="2796751" cy="114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Image result for Relias logo">
            <a:extLst>
              <a:ext uri="{FF2B5EF4-FFF2-40B4-BE49-F238E27FC236}">
                <a16:creationId xmlns:a16="http://schemas.microsoft.com/office/drawing/2014/main" id="{0582E816-9289-4939-8F50-E686EF88B2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6" b="37898"/>
          <a:stretch/>
        </p:blipFill>
        <p:spPr bwMode="auto">
          <a:xfrm>
            <a:off x="918753" y="5471850"/>
            <a:ext cx="2601356" cy="80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mage result for multicultural development institute logo">
            <a:extLst>
              <a:ext uri="{FF2B5EF4-FFF2-40B4-BE49-F238E27FC236}">
                <a16:creationId xmlns:a16="http://schemas.microsoft.com/office/drawing/2014/main" id="{944F3157-D5A9-4FCB-B109-9CE051632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17" y="5320822"/>
            <a:ext cx="1485818" cy="118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052F7B5-8476-4F18-9046-5E83A36465E7}"/>
              </a:ext>
            </a:extLst>
          </p:cNvPr>
          <p:cNvSpPr txBox="1"/>
          <p:nvPr/>
        </p:nvSpPr>
        <p:spPr>
          <a:xfrm>
            <a:off x="6837235" y="5427512"/>
            <a:ext cx="2006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Multicultural Development Institute, Inc.</a:t>
            </a:r>
          </a:p>
        </p:txBody>
      </p:sp>
    </p:spTree>
    <p:extLst>
      <p:ext uri="{BB962C8B-B14F-4D97-AF65-F5344CB8AC3E}">
        <p14:creationId xmlns:p14="http://schemas.microsoft.com/office/powerpoint/2010/main" val="2521303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8550FB-DA77-424B-80BF-BCBF22F7D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6091"/>
            <a:ext cx="8229600" cy="4776899"/>
          </a:xfrm>
        </p:spPr>
        <p:txBody>
          <a:bodyPr>
            <a:normAutofit/>
          </a:bodyPr>
          <a:lstStyle/>
          <a:p>
            <a:pPr lvl="1"/>
            <a:endParaRPr lang="en-US" sz="2250" dirty="0"/>
          </a:p>
          <a:p>
            <a:pPr lvl="1"/>
            <a:endParaRPr lang="en-US" sz="225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E6325-D52A-467B-9972-C4DC5718BC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63563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7D4089-40B5-457D-927F-16367A53BB7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F76528-93C6-4254-8EF2-BF0CD2028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7619"/>
            <a:ext cx="8229600" cy="445051"/>
          </a:xfrm>
        </p:spPr>
        <p:txBody>
          <a:bodyPr/>
          <a:lstStyle/>
          <a:p>
            <a:r>
              <a:rPr lang="en-US" sz="3000" dirty="0"/>
              <a:t>Impact to Date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8EC64B9-CD3F-4EDA-AB6A-9C3B177BEA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965002"/>
              </p:ext>
            </p:extLst>
          </p:nvPr>
        </p:nvGraphicFramePr>
        <p:xfrm>
          <a:off x="4654825" y="1955862"/>
          <a:ext cx="4248851" cy="3741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30E4727-B74D-44C0-9995-7B360BB275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30124"/>
              </p:ext>
            </p:extLst>
          </p:nvPr>
        </p:nvGraphicFramePr>
        <p:xfrm>
          <a:off x="240324" y="1964886"/>
          <a:ext cx="3962400" cy="3732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89140254-F72A-4C00-8933-A7C103262BC4}"/>
              </a:ext>
            </a:extLst>
          </p:cNvPr>
          <p:cNvSpPr txBox="1">
            <a:spLocks/>
          </p:cNvSpPr>
          <p:nvPr/>
        </p:nvSpPr>
        <p:spPr bwMode="auto">
          <a:xfrm>
            <a:off x="36555" y="1409466"/>
            <a:ext cx="3962400" cy="58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7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algn="ctr">
              <a:buNone/>
            </a:pPr>
            <a:r>
              <a:rPr lang="en-US" sz="2250" dirty="0"/>
              <a:t>TA Provided – Target vs. Actual </a:t>
            </a:r>
          </a:p>
          <a:p>
            <a:pPr lvl="1"/>
            <a:endParaRPr lang="en-US" sz="2250" dirty="0"/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301F29EF-41DB-49FF-8A06-DECE72442B52}"/>
              </a:ext>
            </a:extLst>
          </p:cNvPr>
          <p:cNvSpPr txBox="1">
            <a:spLocks/>
          </p:cNvSpPr>
          <p:nvPr/>
        </p:nvSpPr>
        <p:spPr bwMode="auto">
          <a:xfrm>
            <a:off x="4654825" y="1376189"/>
            <a:ext cx="3962400" cy="58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7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algn="ctr">
              <a:buNone/>
            </a:pPr>
            <a:r>
              <a:rPr lang="en-US" sz="2250" dirty="0"/>
              <a:t>Average Participant Satisfaction (all activities)</a:t>
            </a:r>
          </a:p>
        </p:txBody>
      </p:sp>
    </p:spTree>
    <p:extLst>
      <p:ext uri="{BB962C8B-B14F-4D97-AF65-F5344CB8AC3E}">
        <p14:creationId xmlns:p14="http://schemas.microsoft.com/office/powerpoint/2010/main" val="496231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EF902-9756-4E59-B211-AD5C307FF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04448"/>
            <a:ext cx="8229600" cy="445051"/>
          </a:xfrm>
        </p:spPr>
        <p:txBody>
          <a:bodyPr/>
          <a:lstStyle/>
          <a:p>
            <a:pPr algn="ctr"/>
            <a:r>
              <a:rPr lang="en-US" sz="3000" dirty="0"/>
              <a:t>Center of Excellence Activities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371847-052C-40E5-B9D8-7D3C091B5902}"/>
              </a:ext>
            </a:extLst>
          </p:cNvPr>
          <p:cNvSpPr/>
          <p:nvPr/>
        </p:nvSpPr>
        <p:spPr>
          <a:xfrm>
            <a:off x="6030687" y="3450045"/>
            <a:ext cx="2656113" cy="187669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Resources &amp; Tools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1F8E7B5-C706-4EC9-954F-5DBC81C29450}"/>
              </a:ext>
            </a:extLst>
          </p:cNvPr>
          <p:cNvSpPr/>
          <p:nvPr/>
        </p:nvSpPr>
        <p:spPr>
          <a:xfrm>
            <a:off x="3178627" y="3469640"/>
            <a:ext cx="2656113" cy="187669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Learning Communities &amp; ECHOs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A700841-FFE6-4880-867A-1738F07B20FA}"/>
              </a:ext>
            </a:extLst>
          </p:cNvPr>
          <p:cNvSpPr/>
          <p:nvPr/>
        </p:nvSpPr>
        <p:spPr>
          <a:xfrm>
            <a:off x="391881" y="3469640"/>
            <a:ext cx="2656113" cy="187669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Webinars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4058BC6-7774-4144-867C-8AF976156B36}"/>
              </a:ext>
            </a:extLst>
          </p:cNvPr>
          <p:cNvSpPr/>
          <p:nvPr/>
        </p:nvSpPr>
        <p:spPr>
          <a:xfrm>
            <a:off x="5965373" y="1173872"/>
            <a:ext cx="2656113" cy="187669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Online Trainings (Relias)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67CAA9C-75A9-46FE-A87B-02272BBB5A43}"/>
              </a:ext>
            </a:extLst>
          </p:cNvPr>
          <p:cNvSpPr/>
          <p:nvPr/>
        </p:nvSpPr>
        <p:spPr>
          <a:xfrm>
            <a:off x="3178627" y="1171302"/>
            <a:ext cx="2656113" cy="187669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In-Person Trainings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1FCD2A-14A9-411D-A5E8-A3E604DA1E23}"/>
              </a:ext>
            </a:extLst>
          </p:cNvPr>
          <p:cNvSpPr/>
          <p:nvPr/>
        </p:nvSpPr>
        <p:spPr>
          <a:xfrm>
            <a:off x="391881" y="1167341"/>
            <a:ext cx="2656113" cy="187669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Technical Assistance &amp; Coaching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132CAA-F21B-4411-A846-334CD0D36965}"/>
              </a:ext>
            </a:extLst>
          </p:cNvPr>
          <p:cNvSpPr txBox="1"/>
          <p:nvPr/>
        </p:nvSpPr>
        <p:spPr>
          <a:xfrm>
            <a:off x="1272282" y="5782700"/>
            <a:ext cx="6599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Learn more on our website: </a:t>
            </a:r>
            <a:r>
              <a:rPr lang="en-US" sz="1400" dirty="0">
                <a:hlinkClick r:id="rId3"/>
              </a:rPr>
              <a:t>https://www.thenationalcouncil.org/integrated-health-coe/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39016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8550FB-DA77-424B-80BF-BCBF22F7D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6091"/>
            <a:ext cx="8229600" cy="4776899"/>
          </a:xfrm>
        </p:spPr>
        <p:txBody>
          <a:bodyPr>
            <a:normAutofit/>
          </a:bodyPr>
          <a:lstStyle/>
          <a:p>
            <a:pPr lvl="1"/>
            <a:endParaRPr lang="en-US" sz="2250" dirty="0"/>
          </a:p>
          <a:p>
            <a:pPr lvl="1"/>
            <a:endParaRPr lang="en-US" sz="225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E6325-D52A-467B-9972-C4DC5718BC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63563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7D4089-40B5-457D-927F-16367A53BB7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F76528-93C6-4254-8EF2-BF0CD2028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7619"/>
            <a:ext cx="8229600" cy="445051"/>
          </a:xfrm>
        </p:spPr>
        <p:txBody>
          <a:bodyPr/>
          <a:lstStyle/>
          <a:p>
            <a:r>
              <a:rPr lang="en-US" sz="2800" dirty="0"/>
              <a:t>Current Learning Communities (LC) and ECHOs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18DCEB5-FF7D-408D-A65D-090C566ED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488290"/>
              </p:ext>
            </p:extLst>
          </p:nvPr>
        </p:nvGraphicFramePr>
        <p:xfrm>
          <a:off x="815926" y="1496200"/>
          <a:ext cx="7512147" cy="4316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91175">
                  <a:extLst>
                    <a:ext uri="{9D8B030D-6E8A-4147-A177-3AD203B41FA5}">
                      <a16:colId xmlns:a16="http://schemas.microsoft.com/office/drawing/2014/main" val="737861515"/>
                    </a:ext>
                  </a:extLst>
                </a:gridCol>
                <a:gridCol w="2820972">
                  <a:extLst>
                    <a:ext uri="{9D8B030D-6E8A-4147-A177-3AD203B41FA5}">
                      <a16:colId xmlns:a16="http://schemas.microsoft.com/office/drawing/2014/main" val="1798800862"/>
                    </a:ext>
                  </a:extLst>
                </a:gridCol>
              </a:tblGrid>
              <a:tr h="3549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Topic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Lead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5998149"/>
                  </a:ext>
                </a:extLst>
              </a:tr>
              <a:tr h="7114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Integration with Federally Qualified Health Centers (LC)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NASADAD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9256348"/>
                  </a:ext>
                </a:extLst>
              </a:tr>
              <a:tr h="7099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Collaborative Care ECHO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John Kern, MD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9821395"/>
                  </a:ext>
                </a:extLst>
              </a:tr>
              <a:tr h="14568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Integration for Addiction ECHO – Addressing America’s Silent Killers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 Weitzman Institute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2053151"/>
                  </a:ext>
                </a:extLst>
              </a:tr>
              <a:tr h="1057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An Integrative Approach to Addressing Diabetes (LC)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PCDC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9695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8550FB-DA77-424B-80BF-BCBF22F7D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6091"/>
            <a:ext cx="8229600" cy="4776899"/>
          </a:xfrm>
        </p:spPr>
        <p:txBody>
          <a:bodyPr>
            <a:normAutofit/>
          </a:bodyPr>
          <a:lstStyle/>
          <a:p>
            <a:pPr lvl="1"/>
            <a:endParaRPr lang="en-US" sz="2250" dirty="0"/>
          </a:p>
          <a:p>
            <a:pPr lvl="1"/>
            <a:endParaRPr lang="en-US" sz="225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E6325-D52A-467B-9972-C4DC5718BC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63563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7D4089-40B5-457D-927F-16367A53BB7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F76528-93C6-4254-8EF2-BF0CD2028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7619"/>
            <a:ext cx="8229600" cy="445051"/>
          </a:xfrm>
        </p:spPr>
        <p:txBody>
          <a:bodyPr/>
          <a:lstStyle/>
          <a:p>
            <a:r>
              <a:rPr lang="en-US" sz="3000" dirty="0"/>
              <a:t>Recent </a:t>
            </a:r>
            <a:r>
              <a:rPr lang="en-US" sz="3000" dirty="0" err="1"/>
              <a:t>CoE</a:t>
            </a:r>
            <a:r>
              <a:rPr lang="en-US" sz="3000" dirty="0"/>
              <a:t> Activity Highlights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0DD40C0-DDF7-414A-AAB0-0CC1EBD002A4}"/>
              </a:ext>
            </a:extLst>
          </p:cNvPr>
          <p:cNvSpPr txBox="1">
            <a:spLocks/>
          </p:cNvSpPr>
          <p:nvPr/>
        </p:nvSpPr>
        <p:spPr bwMode="auto">
          <a:xfrm>
            <a:off x="351692" y="1418491"/>
            <a:ext cx="8487508" cy="47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7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/>
              <a:t>Developing an “ECHO Hub” at the National Council </a:t>
            </a:r>
          </a:p>
          <a:p>
            <a:pPr lvl="1"/>
            <a:r>
              <a:rPr lang="en-US" sz="2200" dirty="0" err="1"/>
              <a:t>CoE</a:t>
            </a:r>
            <a:r>
              <a:rPr lang="en-US" sz="2200" dirty="0"/>
              <a:t> team participated in recent training - University of New Mexico’s ECHO Immersion Training</a:t>
            </a:r>
          </a:p>
          <a:p>
            <a:r>
              <a:rPr lang="en-US" sz="2350" b="1" dirty="0"/>
              <a:t>CCBHC Technical Assistance</a:t>
            </a:r>
          </a:p>
          <a:p>
            <a:pPr lvl="1"/>
            <a:r>
              <a:rPr lang="en-US" sz="2200" dirty="0" err="1"/>
              <a:t>CoE</a:t>
            </a:r>
            <a:r>
              <a:rPr lang="en-US" sz="2200" dirty="0"/>
              <a:t> supports CCBHC T/TA for those who have recently applied for expansion grants, and for current CCBHCs looking to improve &amp; scale efforts</a:t>
            </a:r>
          </a:p>
          <a:p>
            <a:r>
              <a:rPr lang="en-US" sz="2200" b="1" dirty="0"/>
              <a:t>Resources under development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Report – Revised Levels of Integration, developed by </a:t>
            </a:r>
            <a:r>
              <a:rPr lang="en-US" sz="2200" dirty="0" err="1"/>
              <a:t>CoE’s</a:t>
            </a:r>
            <a:r>
              <a:rPr lang="en-US" sz="2200" dirty="0"/>
              <a:t> Advisory Council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Environmental Scan of State Assessment Tools, developed by NRI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Oral and Behavioral Health Integration Environmental Scan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Integration Edge Newsletter Vol. 1</a:t>
            </a:r>
          </a:p>
          <a:p>
            <a:pPr marL="0" indent="0">
              <a:buNone/>
            </a:pPr>
            <a:endParaRPr lang="en-US" sz="2350" dirty="0"/>
          </a:p>
          <a:p>
            <a:pPr lvl="1"/>
            <a:endParaRPr lang="en-US" sz="1900" dirty="0"/>
          </a:p>
          <a:p>
            <a:pPr lvl="1"/>
            <a:endParaRPr lang="en-US" sz="2050" dirty="0"/>
          </a:p>
          <a:p>
            <a:pPr lvl="1"/>
            <a:endParaRPr lang="en-US" sz="2050" dirty="0"/>
          </a:p>
        </p:txBody>
      </p:sp>
    </p:spTree>
    <p:extLst>
      <p:ext uri="{BB962C8B-B14F-4D97-AF65-F5344CB8AC3E}">
        <p14:creationId xmlns:p14="http://schemas.microsoft.com/office/powerpoint/2010/main" val="1315928716"/>
      </p:ext>
    </p:extLst>
  </p:cSld>
  <p:clrMapOvr>
    <a:masterClrMapping/>
  </p:clrMapOvr>
</p:sld>
</file>

<file path=ppt/theme/theme1.xml><?xml version="1.0" encoding="utf-8"?>
<a:theme xmlns:a="http://schemas.openxmlformats.org/drawingml/2006/main" name="NatCon19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A9FDD036-3E2A-1242-812D-8A35F0311441}" vid="{734BB51C-C0A0-8D43-9825-F4273653B6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IHS">
    <a:dk1>
      <a:srgbClr val="000000"/>
    </a:dk1>
    <a:lt1>
      <a:srgbClr val="FFFFFF"/>
    </a:lt1>
    <a:dk2>
      <a:srgbClr val="045096"/>
    </a:dk2>
    <a:lt2>
      <a:srgbClr val="8BB2FF"/>
    </a:lt2>
    <a:accent1>
      <a:srgbClr val="FAA60E"/>
    </a:accent1>
    <a:accent2>
      <a:srgbClr val="045096"/>
    </a:accent2>
    <a:accent3>
      <a:srgbClr val="FFFFFF"/>
    </a:accent3>
    <a:accent4>
      <a:srgbClr val="000000"/>
    </a:accent4>
    <a:accent5>
      <a:srgbClr val="A20000"/>
    </a:accent5>
    <a:accent6>
      <a:srgbClr val="A5A5A5"/>
    </a:accent6>
    <a:hlink>
      <a:srgbClr val="A20000"/>
    </a:hlink>
    <a:folHlink>
      <a:srgbClr val="A20000"/>
    </a:folHlink>
  </a:clrScheme>
  <a:fontScheme name="Office Classic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IHS">
    <a:dk1>
      <a:srgbClr val="000000"/>
    </a:dk1>
    <a:lt1>
      <a:srgbClr val="FFFFFF"/>
    </a:lt1>
    <a:dk2>
      <a:srgbClr val="045096"/>
    </a:dk2>
    <a:lt2>
      <a:srgbClr val="8BB2FF"/>
    </a:lt2>
    <a:accent1>
      <a:srgbClr val="FAA60E"/>
    </a:accent1>
    <a:accent2>
      <a:srgbClr val="045096"/>
    </a:accent2>
    <a:accent3>
      <a:srgbClr val="FFFFFF"/>
    </a:accent3>
    <a:accent4>
      <a:srgbClr val="000000"/>
    </a:accent4>
    <a:accent5>
      <a:srgbClr val="A20000"/>
    </a:accent5>
    <a:accent6>
      <a:srgbClr val="A5A5A5"/>
    </a:accent6>
    <a:hlink>
      <a:srgbClr val="A20000"/>
    </a:hlink>
    <a:folHlink>
      <a:srgbClr val="A20000"/>
    </a:folHlink>
  </a:clrScheme>
  <a:fontScheme name="Office Classic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596</Words>
  <Application>Microsoft Office PowerPoint</Application>
  <PresentationFormat>On-screen Show (4:3)</PresentationFormat>
  <Paragraphs>89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Open Sans</vt:lpstr>
      <vt:lpstr>Times New Roman</vt:lpstr>
      <vt:lpstr>NatCon19_PPT_Template</vt:lpstr>
      <vt:lpstr>The Center of Excellence  for Integrated  Health Solutions    March 12th, 2020</vt:lpstr>
      <vt:lpstr>National Council for Behavioral Health</vt:lpstr>
      <vt:lpstr>Background &amp; Context</vt:lpstr>
      <vt:lpstr>Our Purpose:</vt:lpstr>
      <vt:lpstr>Our Partners</vt:lpstr>
      <vt:lpstr>Impact to Date</vt:lpstr>
      <vt:lpstr>Center of Excellence Activities</vt:lpstr>
      <vt:lpstr>Current Learning Communities (LC) and ECHOs</vt:lpstr>
      <vt:lpstr>Recent CoE Activity Highlights</vt:lpstr>
      <vt:lpstr>COVID-19 Related Work</vt:lpstr>
      <vt:lpstr>Upcoming Webinars &amp; Events</vt:lpstr>
      <vt:lpstr>Questions for you: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Center of Excellence  for Integrated  Health Solutions presents:  Integration 101  March 12th, 2020</dc:title>
  <dc:creator>Alicia Kirley</dc:creator>
  <cp:lastModifiedBy>Sarah Neil</cp:lastModifiedBy>
  <cp:revision>31</cp:revision>
  <cp:lastPrinted>2020-03-12T16:28:13Z</cp:lastPrinted>
  <dcterms:created xsi:type="dcterms:W3CDTF">2020-03-11T21:32:13Z</dcterms:created>
  <dcterms:modified xsi:type="dcterms:W3CDTF">2020-03-27T15:12:57Z</dcterms:modified>
</cp:coreProperties>
</file>