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9" r:id="rId5"/>
    <p:sldId id="313" r:id="rId6"/>
    <p:sldId id="293" r:id="rId7"/>
    <p:sldId id="258" r:id="rId8"/>
    <p:sldId id="314" r:id="rId9"/>
    <p:sldId id="315" r:id="rId10"/>
    <p:sldId id="316" r:id="rId11"/>
    <p:sldId id="317" r:id="rId12"/>
    <p:sldId id="318" r:id="rId13"/>
    <p:sldId id="290" r:id="rId14"/>
    <p:sldId id="276" r:id="rId15"/>
    <p:sldId id="275" r:id="rId16"/>
    <p:sldId id="295" r:id="rId17"/>
    <p:sldId id="310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7"/>
    <a:srgbClr val="3B917F"/>
    <a:srgbClr val="F3ECF3"/>
    <a:srgbClr val="45A894"/>
    <a:srgbClr val="58B2AB"/>
    <a:srgbClr val="349693"/>
    <a:srgbClr val="2A7682"/>
    <a:srgbClr val="DACFD9"/>
    <a:srgbClr val="4B366E"/>
    <a:srgbClr val="417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59FC90-6340-624A-901C-B60BE5B78EF5}" v="106" dt="2020-06-24T14:30:16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029" autoAdjust="0"/>
    <p:restoredTop sz="80688"/>
  </p:normalViewPr>
  <p:slideViewPr>
    <p:cSldViewPr snapToGrid="0" snapToObjects="1">
      <p:cViewPr varScale="1">
        <p:scale>
          <a:sx n="37" d="100"/>
          <a:sy n="37" d="100"/>
        </p:scale>
        <p:origin x="224" y="1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e Espiritu" userId="cebe7a34-843c-4a7d-b0eb-6a3febb5ef36" providerId="ADAL" clId="{61535DBA-779F-E143-9C17-0634D2927DF7}"/>
    <pc:docChg chg="delSld modSld">
      <pc:chgData name="Rachele Espiritu" userId="cebe7a34-843c-4a7d-b0eb-6a3febb5ef36" providerId="ADAL" clId="{61535DBA-779F-E143-9C17-0634D2927DF7}" dt="2020-06-24T14:49:57.091" v="109" actId="20577"/>
      <pc:docMkLst>
        <pc:docMk/>
      </pc:docMkLst>
      <pc:sldChg chg="modNotesTx">
        <pc:chgData name="Rachele Espiritu" userId="cebe7a34-843c-4a7d-b0eb-6a3febb5ef36" providerId="ADAL" clId="{61535DBA-779F-E143-9C17-0634D2927DF7}" dt="2020-06-24T14:49:57.091" v="109" actId="20577"/>
        <pc:sldMkLst>
          <pc:docMk/>
          <pc:sldMk cId="2271483045" sldId="258"/>
        </pc:sldMkLst>
      </pc:sldChg>
      <pc:sldChg chg="modNotesTx">
        <pc:chgData name="Rachele Espiritu" userId="cebe7a34-843c-4a7d-b0eb-6a3febb5ef36" providerId="ADAL" clId="{61535DBA-779F-E143-9C17-0634D2927DF7}" dt="2020-06-24T14:49:09.092" v="58" actId="20577"/>
        <pc:sldMkLst>
          <pc:docMk/>
          <pc:sldMk cId="3915779397" sldId="275"/>
        </pc:sldMkLst>
      </pc:sldChg>
      <pc:sldChg chg="modNotesTx">
        <pc:chgData name="Rachele Espiritu" userId="cebe7a34-843c-4a7d-b0eb-6a3febb5ef36" providerId="ADAL" clId="{61535DBA-779F-E143-9C17-0634D2927DF7}" dt="2020-06-24T14:49:06.217" v="53" actId="20577"/>
        <pc:sldMkLst>
          <pc:docMk/>
          <pc:sldMk cId="573913254" sldId="276"/>
        </pc:sldMkLst>
      </pc:sldChg>
      <pc:sldChg chg="modNotesTx">
        <pc:chgData name="Rachele Espiritu" userId="cebe7a34-843c-4a7d-b0eb-6a3febb5ef36" providerId="ADAL" clId="{61535DBA-779F-E143-9C17-0634D2927DF7}" dt="2020-06-24T14:49:30.225" v="79" actId="20577"/>
        <pc:sldMkLst>
          <pc:docMk/>
          <pc:sldMk cId="258228868" sldId="289"/>
        </pc:sldMkLst>
      </pc:sldChg>
      <pc:sldChg chg="modNotesTx">
        <pc:chgData name="Rachele Espiritu" userId="cebe7a34-843c-4a7d-b0eb-6a3febb5ef36" providerId="ADAL" clId="{61535DBA-779F-E143-9C17-0634D2927DF7}" dt="2020-06-24T14:49:00.389" v="48" actId="20577"/>
        <pc:sldMkLst>
          <pc:docMk/>
          <pc:sldMk cId="4000250425" sldId="290"/>
        </pc:sldMkLst>
      </pc:sldChg>
      <pc:sldChg chg="modNotesTx">
        <pc:chgData name="Rachele Espiritu" userId="cebe7a34-843c-4a7d-b0eb-6a3febb5ef36" providerId="ADAL" clId="{61535DBA-779F-E143-9C17-0634D2927DF7}" dt="2020-06-24T14:49:49.947" v="102" actId="20577"/>
        <pc:sldMkLst>
          <pc:docMk/>
          <pc:sldMk cId="3018758307" sldId="293"/>
        </pc:sldMkLst>
      </pc:sldChg>
      <pc:sldChg chg="modNotesTx">
        <pc:chgData name="Rachele Espiritu" userId="cebe7a34-843c-4a7d-b0eb-6a3febb5ef36" providerId="ADAL" clId="{61535DBA-779F-E143-9C17-0634D2927DF7}" dt="2020-06-24T14:49:17.858" v="65" actId="20577"/>
        <pc:sldMkLst>
          <pc:docMk/>
          <pc:sldMk cId="705849183" sldId="295"/>
        </pc:sldMkLst>
      </pc:sldChg>
      <pc:sldChg chg="del">
        <pc:chgData name="Rachele Espiritu" userId="cebe7a34-843c-4a7d-b0eb-6a3febb5ef36" providerId="ADAL" clId="{61535DBA-779F-E143-9C17-0634D2927DF7}" dt="2020-06-24T14:47:56.547" v="0" actId="2696"/>
        <pc:sldMkLst>
          <pc:docMk/>
          <pc:sldMk cId="3424401133" sldId="308"/>
        </pc:sldMkLst>
      </pc:sldChg>
      <pc:sldChg chg="modNotesTx">
        <pc:chgData name="Rachele Espiritu" userId="cebe7a34-843c-4a7d-b0eb-6a3febb5ef36" providerId="ADAL" clId="{61535DBA-779F-E143-9C17-0634D2927DF7}" dt="2020-06-24T14:49:23.097" v="72" actId="20577"/>
        <pc:sldMkLst>
          <pc:docMk/>
          <pc:sldMk cId="1295309990" sldId="310"/>
        </pc:sldMkLst>
      </pc:sldChg>
      <pc:sldChg chg="modNotesTx">
        <pc:chgData name="Rachele Espiritu" userId="cebe7a34-843c-4a7d-b0eb-6a3febb5ef36" providerId="ADAL" clId="{61535DBA-779F-E143-9C17-0634D2927DF7}" dt="2020-06-24T14:49:42.918" v="93" actId="20577"/>
        <pc:sldMkLst>
          <pc:docMk/>
          <pc:sldMk cId="3574144831" sldId="313"/>
        </pc:sldMkLst>
      </pc:sldChg>
      <pc:sldChg chg="modNotesTx">
        <pc:chgData name="Rachele Espiritu" userId="cebe7a34-843c-4a7d-b0eb-6a3febb5ef36" providerId="ADAL" clId="{61535DBA-779F-E143-9C17-0634D2927DF7}" dt="2020-06-24T14:48:33.964" v="17" actId="20577"/>
        <pc:sldMkLst>
          <pc:docMk/>
          <pc:sldMk cId="3955067936" sldId="314"/>
        </pc:sldMkLst>
      </pc:sldChg>
      <pc:sldChg chg="modNotesTx">
        <pc:chgData name="Rachele Espiritu" userId="cebe7a34-843c-4a7d-b0eb-6a3febb5ef36" providerId="ADAL" clId="{61535DBA-779F-E143-9C17-0634D2927DF7}" dt="2020-06-24T14:48:38.665" v="24" actId="20577"/>
        <pc:sldMkLst>
          <pc:docMk/>
          <pc:sldMk cId="2136694912" sldId="315"/>
        </pc:sldMkLst>
      </pc:sldChg>
      <pc:sldChg chg="modNotesTx">
        <pc:chgData name="Rachele Espiritu" userId="cebe7a34-843c-4a7d-b0eb-6a3febb5ef36" providerId="ADAL" clId="{61535DBA-779F-E143-9C17-0634D2927DF7}" dt="2020-06-24T14:48:43.009" v="29" actId="20577"/>
        <pc:sldMkLst>
          <pc:docMk/>
          <pc:sldMk cId="197010979" sldId="316"/>
        </pc:sldMkLst>
      </pc:sldChg>
      <pc:sldChg chg="modNotesTx">
        <pc:chgData name="Rachele Espiritu" userId="cebe7a34-843c-4a7d-b0eb-6a3febb5ef36" providerId="ADAL" clId="{61535DBA-779F-E143-9C17-0634D2927DF7}" dt="2020-06-24T14:48:48.576" v="36" actId="20577"/>
        <pc:sldMkLst>
          <pc:docMk/>
          <pc:sldMk cId="3918146978" sldId="317"/>
        </pc:sldMkLst>
      </pc:sldChg>
      <pc:sldChg chg="modNotesTx">
        <pc:chgData name="Rachele Espiritu" userId="cebe7a34-843c-4a7d-b0eb-6a3febb5ef36" providerId="ADAL" clId="{61535DBA-779F-E143-9C17-0634D2927DF7}" dt="2020-06-24T14:48:56.147" v="41" actId="20577"/>
        <pc:sldMkLst>
          <pc:docMk/>
          <pc:sldMk cId="1283567094" sldId="318"/>
        </pc:sldMkLst>
      </pc:sldChg>
    </pc:docChg>
  </pc:docChgLst>
  <pc:docChgLst>
    <pc:chgData name="Alina Taniuchi" userId="d9f9408b-a181-47a5-b52a-6afd65dd2311" providerId="ADAL" clId="{8559FC90-6340-624A-901C-B60BE5B78EF5}"/>
    <pc:docChg chg="undo custSel modSld">
      <pc:chgData name="Alina Taniuchi" userId="d9f9408b-a181-47a5-b52a-6afd65dd2311" providerId="ADAL" clId="{8559FC90-6340-624A-901C-B60BE5B78EF5}" dt="2020-06-24T16:33:09.692" v="103" actId="20577"/>
      <pc:docMkLst>
        <pc:docMk/>
      </pc:docMkLst>
      <pc:sldChg chg="modSp">
        <pc:chgData name="Alina Taniuchi" userId="d9f9408b-a181-47a5-b52a-6afd65dd2311" providerId="ADAL" clId="{8559FC90-6340-624A-901C-B60BE5B78EF5}" dt="2020-06-24T16:30:41.035" v="63" actId="20577"/>
        <pc:sldMkLst>
          <pc:docMk/>
          <pc:sldMk cId="3915779397" sldId="275"/>
        </pc:sldMkLst>
        <pc:spChg chg="mod">
          <ac:chgData name="Alina Taniuchi" userId="d9f9408b-a181-47a5-b52a-6afd65dd2311" providerId="ADAL" clId="{8559FC90-6340-624A-901C-B60BE5B78EF5}" dt="2020-06-24T16:30:41.035" v="63" actId="20577"/>
          <ac:spMkLst>
            <pc:docMk/>
            <pc:sldMk cId="3915779397" sldId="275"/>
            <ac:spMk id="9" creationId="{443E8E1E-9DD2-E34B-9869-9F3D3401DA79}"/>
          </ac:spMkLst>
        </pc:spChg>
      </pc:sldChg>
      <pc:sldChg chg="modSp">
        <pc:chgData name="Alina Taniuchi" userId="d9f9408b-a181-47a5-b52a-6afd65dd2311" providerId="ADAL" clId="{8559FC90-6340-624A-901C-B60BE5B78EF5}" dt="2020-06-24T16:30:34.726" v="51" actId="20577"/>
        <pc:sldMkLst>
          <pc:docMk/>
          <pc:sldMk cId="573913254" sldId="276"/>
        </pc:sldMkLst>
        <pc:spChg chg="mod">
          <ac:chgData name="Alina Taniuchi" userId="d9f9408b-a181-47a5-b52a-6afd65dd2311" providerId="ADAL" clId="{8559FC90-6340-624A-901C-B60BE5B78EF5}" dt="2020-06-24T16:30:34.726" v="51" actId="20577"/>
          <ac:spMkLst>
            <pc:docMk/>
            <pc:sldMk cId="573913254" sldId="276"/>
            <ac:spMk id="18" creationId="{37460D84-60A7-F84B-8F2C-CE6AA46284FE}"/>
          </ac:spMkLst>
        </pc:spChg>
      </pc:sldChg>
      <pc:sldChg chg="modSp">
        <pc:chgData name="Alina Taniuchi" userId="d9f9408b-a181-47a5-b52a-6afd65dd2311" providerId="ADAL" clId="{8559FC90-6340-624A-901C-B60BE5B78EF5}" dt="2020-06-24T16:30:47.951" v="75" actId="20577"/>
        <pc:sldMkLst>
          <pc:docMk/>
          <pc:sldMk cId="705849183" sldId="295"/>
        </pc:sldMkLst>
        <pc:spChg chg="mod">
          <ac:chgData name="Alina Taniuchi" userId="d9f9408b-a181-47a5-b52a-6afd65dd2311" providerId="ADAL" clId="{8559FC90-6340-624A-901C-B60BE5B78EF5}" dt="2020-06-24T16:30:47.951" v="75" actId="20577"/>
          <ac:spMkLst>
            <pc:docMk/>
            <pc:sldMk cId="705849183" sldId="295"/>
            <ac:spMk id="18" creationId="{37460D84-60A7-F84B-8F2C-CE6AA46284FE}"/>
          </ac:spMkLst>
        </pc:spChg>
      </pc:sldChg>
      <pc:sldChg chg="modSp">
        <pc:chgData name="Alina Taniuchi" userId="d9f9408b-a181-47a5-b52a-6afd65dd2311" providerId="ADAL" clId="{8559FC90-6340-624A-901C-B60BE5B78EF5}" dt="2020-06-24T16:33:09.692" v="103" actId="20577"/>
        <pc:sldMkLst>
          <pc:docMk/>
          <pc:sldMk cId="3027968622" sldId="312"/>
        </pc:sldMkLst>
        <pc:spChg chg="mod">
          <ac:chgData name="Alina Taniuchi" userId="d9f9408b-a181-47a5-b52a-6afd65dd2311" providerId="ADAL" clId="{8559FC90-6340-624A-901C-B60BE5B78EF5}" dt="2020-06-24T16:33:09.692" v="103" actId="20577"/>
          <ac:spMkLst>
            <pc:docMk/>
            <pc:sldMk cId="3027968622" sldId="312"/>
            <ac:spMk id="7" creationId="{275AE6D9-6585-BF4B-A299-09C788B44D01}"/>
          </ac:spMkLst>
        </pc:spChg>
      </pc:sldChg>
      <pc:sldChg chg="modSp">
        <pc:chgData name="Alina Taniuchi" userId="d9f9408b-a181-47a5-b52a-6afd65dd2311" providerId="ADAL" clId="{8559FC90-6340-624A-901C-B60BE5B78EF5}" dt="2020-06-24T16:25:34.811" v="35" actId="554"/>
        <pc:sldMkLst>
          <pc:docMk/>
          <pc:sldMk cId="3574144831" sldId="313"/>
        </pc:sldMkLst>
        <pc:spChg chg="mod">
          <ac:chgData name="Alina Taniuchi" userId="d9f9408b-a181-47a5-b52a-6afd65dd2311" providerId="ADAL" clId="{8559FC90-6340-624A-901C-B60BE5B78EF5}" dt="2020-06-24T16:25:34.811" v="35" actId="554"/>
          <ac:spMkLst>
            <pc:docMk/>
            <pc:sldMk cId="3574144831" sldId="313"/>
            <ac:spMk id="19" creationId="{7B96FB44-D9BF-1846-A747-8ACE989815F8}"/>
          </ac:spMkLst>
        </pc:spChg>
        <pc:spChg chg="mod">
          <ac:chgData name="Alina Taniuchi" userId="d9f9408b-a181-47a5-b52a-6afd65dd2311" providerId="ADAL" clId="{8559FC90-6340-624A-901C-B60BE5B78EF5}" dt="2020-06-24T16:25:34.811" v="35" actId="554"/>
          <ac:spMkLst>
            <pc:docMk/>
            <pc:sldMk cId="3574144831" sldId="313"/>
            <ac:spMk id="24" creationId="{5AA2D1D4-70AF-164A-88E1-F95F04B8E4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5E94F-B13A-9A42-A18A-7C93F7F9DECE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5C15-B740-E442-AA90-E5E6E997D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1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3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8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66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4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36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6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Rachele/Alina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7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83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Rachele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7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0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0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31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5C15-B740-E442-AA90-E5E6E997DB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0533-BB5D-834E-910F-2188A1E7C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01EEB-8FAB-0E40-AC61-4474BB384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92B3C-8990-6C4B-8250-EFCA947A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91867-630C-B64F-AEDC-196E76DF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80BD-3CDE-A24B-9E31-6CA18CAD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6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7661-19CF-A14D-8087-35AFC5BC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5D25D-DB07-EC4A-A3C7-6C2AA9E1E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A741F-3F77-164F-A2F0-C78A01C2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9866B-A427-804E-AC53-3627E602F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8E4CD-DAA5-CD42-8B35-F52EDA00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6309B-1BAB-A949-848F-147B2A807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8DDCD-8558-DE43-9CF4-4067DDEC2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B2CF7-C5F4-F046-B42E-8884DB5B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7EE0-B4C6-2048-AF0A-98318CA3F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861C1-1FFA-1643-A72E-09D63AD6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77BE-1B27-1B45-9793-3F61DD56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0B5D5-D1C0-E342-986A-0F23D646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1F46-75C3-E843-B86F-4E8FD405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B104E-D172-674F-A281-6493EB73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854D-F0E8-F949-B5D9-8476A932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9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A81E-C5E5-5C4A-918D-73BC2F0F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20EB1-FB68-904B-9034-30B81E5DA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9A7E-AE67-1F4C-8F90-43D321D8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381E4-3C9B-B245-8350-D6FE2915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CAB86-C60C-7C4D-B727-F5D6A4E6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AE35-A76C-644C-A17D-87AC2118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606D5-A533-1545-A6B9-4FBFBD089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CB9D5-9C77-734A-B01C-3E5E69FF2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4B9B1-8B9A-DB4E-8AFB-E4E90EF3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5BB66-F898-BA4F-9733-D266F2FA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9F1BB-224E-284F-805A-26379EAB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7CCA-88E0-DA43-9E29-1A47993D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50054-5E6A-8D40-AAEB-B7D0DDA04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2E12A-E9F3-694E-9446-0B9BFAF24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E6904E-D87F-254C-B22D-F675EC392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495E5-5FD9-AE4A-BF21-E73CCA2B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5A43B1-6B31-BA47-95D5-77DBC6D5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15E20-EECE-1B49-B59F-41DC9A00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8DBC1-401A-C84B-9560-BDE1F4FD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6FA52-64AF-5544-9F5E-33AD8EA23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3B105-6758-4947-907F-18B334EE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763DC-A008-5E42-8638-BAA2E08B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2BDBC-0237-2546-AB1B-04E57665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7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FD2C8-2602-AB45-A3CB-4EC97232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A4564-411F-EF47-87C0-939471B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895C2-EC9F-CF42-AB18-57E0BCEC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D505-FCF4-EB4B-8E97-ECED6963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00550-5E6F-034C-9D70-4CFC634EC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32E87-C329-2A4F-B0D9-F133D9A3A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16E4F-C618-1B4F-A7D4-13D3A8A9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8FD3E-C55B-1946-8DAB-051C1BE4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6F27-FA13-284E-9E9B-5DC14BB0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2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8ACD-7112-1C49-99D3-FD3734CD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C2BF15-FFC4-194C-982C-196E143C7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C4F3B-3A5F-3D4C-B02B-57B3685CB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9127D-1A79-BB44-A27C-30F5A046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7730A-B36C-1447-8139-EE3950DE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7890-9CFA-AE46-B34F-43DF6981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3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D5959">
                <a:alpha val="76000"/>
                <a:lumMod val="99000"/>
              </a:srgbClr>
            </a:gs>
            <a:gs pos="12000">
              <a:srgbClr val="082E45">
                <a:alpha val="75000"/>
              </a:srgbClr>
            </a:gs>
            <a:gs pos="70000">
              <a:srgbClr val="11836C">
                <a:alpha val="65000"/>
              </a:srgbClr>
            </a:gs>
            <a:gs pos="86000">
              <a:srgbClr val="45A894">
                <a:alpha val="37000"/>
              </a:srgbClr>
            </a:gs>
            <a:gs pos="97000">
              <a:srgbClr val="45A894">
                <a:alpha val="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BE1C9-DAED-384E-9ACD-3A5DFECC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2B47-7E08-E046-88C1-03849A36D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6AA1-BA33-6D41-BD95-82D45CB92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5465-EF76-094F-8F88-5CA451806D8C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19644-A2B3-5049-A9F8-01F524C82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85FF0-1047-0A45-974B-1FCD74BA5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E21B-D3A6-EF47-A9FA-BB0EAB29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9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2060-1786-4D48-A819-B75BF56EC42E}"/>
              </a:ext>
            </a:extLst>
          </p:cNvPr>
          <p:cNvGrpSpPr/>
          <p:nvPr/>
        </p:nvGrpSpPr>
        <p:grpSpPr>
          <a:xfrm>
            <a:off x="164437" y="160505"/>
            <a:ext cx="11906660" cy="6536989"/>
            <a:chOff x="164437" y="160505"/>
            <a:chExt cx="11906660" cy="65369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3D3871-90F6-AC48-A1C8-5468E2F07555}"/>
                </a:ext>
              </a:extLst>
            </p:cNvPr>
            <p:cNvSpPr/>
            <p:nvPr/>
          </p:nvSpPr>
          <p:spPr>
            <a:xfrm>
              <a:off x="164437" y="160507"/>
              <a:ext cx="11906656" cy="6536987"/>
            </a:xfrm>
            <a:prstGeom prst="rect">
              <a:avLst/>
            </a:prstGeom>
            <a:solidFill>
              <a:srgbClr val="009796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868050-2E0C-694C-B250-62047B806E95}"/>
                </a:ext>
              </a:extLst>
            </p:cNvPr>
            <p:cNvSpPr/>
            <p:nvPr/>
          </p:nvSpPr>
          <p:spPr>
            <a:xfrm>
              <a:off x="164441" y="160505"/>
              <a:ext cx="11906656" cy="6536987"/>
            </a:xfrm>
            <a:prstGeom prst="rect">
              <a:avLst/>
            </a:prstGeom>
            <a:gradFill>
              <a:gsLst>
                <a:gs pos="44000">
                  <a:srgbClr val="0D5959">
                    <a:alpha val="76000"/>
                  </a:srgbClr>
                </a:gs>
                <a:gs pos="12000">
                  <a:srgbClr val="082E45">
                    <a:alpha val="75000"/>
                  </a:srgbClr>
                </a:gs>
                <a:gs pos="70000">
                  <a:srgbClr val="11836C">
                    <a:alpha val="65000"/>
                  </a:srgbClr>
                </a:gs>
                <a:gs pos="86000">
                  <a:srgbClr val="45A894">
                    <a:alpha val="37000"/>
                  </a:srgbClr>
                </a:gs>
                <a:gs pos="97000">
                  <a:srgbClr val="45A894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41F1FFE-A1CA-384F-8C35-4BDEA1428311}"/>
              </a:ext>
            </a:extLst>
          </p:cNvPr>
          <p:cNvSpPr txBox="1"/>
          <p:nvPr/>
        </p:nvSpPr>
        <p:spPr>
          <a:xfrm>
            <a:off x="2668466" y="4578704"/>
            <a:ext cx="6895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June 24, 2020</a:t>
            </a:r>
          </a:p>
          <a:p>
            <a:pPr algn="ctr"/>
            <a:endParaRPr lang="en-US" sz="1200" b="1" dirty="0">
              <a:solidFill>
                <a:schemeClr val="bg1">
                  <a:alpha val="78000"/>
                </a:schemeClr>
              </a:solidFill>
              <a:latin typeface="Catamaran" pitchFamily="2" charset="77"/>
              <a:cs typeface="Catamaran" pitchFamily="2" charset="77"/>
            </a:endParaRP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Presentation for the Technology Transfer 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6F9C-6112-C44D-8957-DB896BAA0ABE}"/>
              </a:ext>
            </a:extLst>
          </p:cNvPr>
          <p:cNvSpPr txBox="1"/>
          <p:nvPr/>
        </p:nvSpPr>
        <p:spPr>
          <a:xfrm>
            <a:off x="3918477" y="2161974"/>
            <a:ext cx="4355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National Network to Eliminate Disparities in Behavioral Health 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ED929-6F04-D84E-87FE-96EEC703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859" y="1403760"/>
            <a:ext cx="1008805" cy="662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515766-599B-504D-AA39-F1C360E38C60}"/>
              </a:ext>
            </a:extLst>
          </p:cNvPr>
          <p:cNvSpPr txBox="1"/>
          <p:nvPr/>
        </p:nvSpPr>
        <p:spPr>
          <a:xfrm>
            <a:off x="939142" y="3068496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NNED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602F9-D7BF-DD47-9CB2-676D7A8D1633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106F9C-6112-C44D-8957-DB896BAA0ABE}"/>
              </a:ext>
            </a:extLst>
          </p:cNvPr>
          <p:cNvSpPr txBox="1"/>
          <p:nvPr/>
        </p:nvSpPr>
        <p:spPr>
          <a:xfrm>
            <a:off x="319971" y="393633"/>
            <a:ext cx="115520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Substance Abuse and Mental Health Services Administration | Office of Behavioral Health Equity</a:t>
            </a:r>
          </a:p>
        </p:txBody>
      </p:sp>
    </p:spTree>
    <p:extLst>
      <p:ext uri="{BB962C8B-B14F-4D97-AF65-F5344CB8AC3E}">
        <p14:creationId xmlns:p14="http://schemas.microsoft.com/office/powerpoint/2010/main" val="25822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0D5959">
                <a:alpha val="76000"/>
                <a:lumMod val="99000"/>
              </a:srgbClr>
            </a:gs>
            <a:gs pos="81000">
              <a:srgbClr val="45A894">
                <a:alpha val="37000"/>
              </a:srgbClr>
            </a:gs>
            <a:gs pos="84000">
              <a:srgbClr val="45A894">
                <a:alpha val="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D34D27-66D8-F64A-A967-A0A78A925F8F}"/>
              </a:ext>
            </a:extLst>
          </p:cNvPr>
          <p:cNvSpPr/>
          <p:nvPr/>
        </p:nvSpPr>
        <p:spPr>
          <a:xfrm>
            <a:off x="177368" y="17272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6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NNED FY 2020 REGIONAL STRATEGIES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6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F076FF-6274-1E4C-B707-208268EC6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360"/>
            <a:ext cx="10515600" cy="469360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Identify and recruit additional community-based organizations and agencies across the country to improve NNED Partner Organization </a:t>
            </a:r>
            <a:r>
              <a:rPr lang="en-US" b="1" u="sng" dirty="0">
                <a:solidFill>
                  <a:srgbClr val="F3ECF3"/>
                </a:solidFill>
                <a:latin typeface="Catamaran" pitchFamily="2" charset="77"/>
                <a:cs typeface="Catamaran" pitchFamily="2" charset="77"/>
              </a:rPr>
              <a:t>representation by region</a:t>
            </a:r>
            <a:r>
              <a:rPr lang="en-US" dirty="0">
                <a:solidFill>
                  <a:srgbClr val="F3ECF3"/>
                </a:solidFill>
                <a:latin typeface="Catamaran" pitchFamily="2" charset="77"/>
                <a:cs typeface="Catamaran" pitchFamily="2" charset="77"/>
              </a:rPr>
              <a:t>, </a:t>
            </a: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particularly in regions with proportionally lower membership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Increase website event and resource postings that are </a:t>
            </a:r>
            <a:r>
              <a:rPr lang="en-US" b="1" u="sng" dirty="0">
                <a:solidFill>
                  <a:srgbClr val="F3ECF3"/>
                </a:solidFill>
                <a:latin typeface="Catamaran" pitchFamily="2" charset="77"/>
                <a:cs typeface="Catamaran" pitchFamily="2" charset="77"/>
              </a:rPr>
              <a:t>region-specific</a:t>
            </a: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 and coded accordingly to allow </a:t>
            </a:r>
            <a:r>
              <a:rPr lang="en-US" b="1" u="sng" dirty="0">
                <a:solidFill>
                  <a:srgbClr val="F3ECF3"/>
                </a:solidFill>
                <a:latin typeface="Catamaran" pitchFamily="2" charset="77"/>
                <a:cs typeface="Catamaran" pitchFamily="2" charset="77"/>
              </a:rPr>
              <a:t>opportunity to connect locally</a:t>
            </a: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.  Social media strategies will also highlight regional content to complement this shift.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Engage SAMHSA Regional Administrators to draw upon </a:t>
            </a:r>
            <a:r>
              <a:rPr lang="en-US" b="1" u="sng" dirty="0">
                <a:solidFill>
                  <a:srgbClr val="F3ECF3"/>
                </a:solidFill>
                <a:latin typeface="Catamaran" pitchFamily="2" charset="77"/>
                <a:cs typeface="Catamaran" pitchFamily="2" charset="77"/>
              </a:rPr>
              <a:t>regionally-based expertise and contribute guidance</a:t>
            </a: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, ensuring NNED resources effectively support the needs of communities.</a:t>
            </a:r>
          </a:p>
        </p:txBody>
      </p:sp>
    </p:spTree>
    <p:extLst>
      <p:ext uri="{BB962C8B-B14F-4D97-AF65-F5344CB8AC3E}">
        <p14:creationId xmlns:p14="http://schemas.microsoft.com/office/powerpoint/2010/main" val="40002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E9001D-3DA5-5E49-B849-14EE3A15BCBA}"/>
              </a:ext>
            </a:extLst>
          </p:cNvPr>
          <p:cNvSpPr/>
          <p:nvPr/>
        </p:nvSpPr>
        <p:spPr>
          <a:xfrm>
            <a:off x="113489" y="160505"/>
            <a:ext cx="11906656" cy="6697494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</a:srgbClr>
              </a:gs>
              <a:gs pos="12000">
                <a:srgbClr val="082E45">
                  <a:alpha val="75000"/>
                </a:srgbClr>
              </a:gs>
              <a:gs pos="70000">
                <a:srgbClr val="11836C">
                  <a:alpha val="65000"/>
                </a:srgbClr>
              </a:gs>
              <a:gs pos="86000">
                <a:srgbClr val="45A894">
                  <a:alpha val="37000"/>
                </a:srgbClr>
              </a:gs>
              <a:gs pos="97000">
                <a:srgbClr val="45A894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15DAD2-DD91-B149-B0D5-D854AD3EA88D}"/>
              </a:ext>
            </a:extLst>
          </p:cNvPr>
          <p:cNvSpPr/>
          <p:nvPr/>
        </p:nvSpPr>
        <p:spPr>
          <a:xfrm>
            <a:off x="142672" y="160507"/>
            <a:ext cx="11906656" cy="6536987"/>
          </a:xfrm>
          <a:prstGeom prst="rect">
            <a:avLst/>
          </a:prstGeom>
          <a:gradFill>
            <a:gsLst>
              <a:gs pos="100000">
                <a:srgbClr val="54587E">
                  <a:alpha val="56000"/>
                </a:srgbClr>
              </a:gs>
              <a:gs pos="30000">
                <a:srgbClr val="4E1C6B">
                  <a:alpha val="6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177F4-0EB6-CB4F-B924-575245E05048}"/>
              </a:ext>
            </a:extLst>
          </p:cNvPr>
          <p:cNvSpPr txBox="1"/>
          <p:nvPr/>
        </p:nvSpPr>
        <p:spPr>
          <a:xfrm>
            <a:off x="6729688" y="2789700"/>
            <a:ext cx="5290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Join the Network!</a:t>
            </a:r>
          </a:p>
          <a:p>
            <a:pPr>
              <a:spcAft>
                <a:spcPts val="1200"/>
              </a:spcAft>
            </a:pPr>
            <a:r>
              <a:rPr lang="en-US" sz="4000" u="sng">
                <a:solidFill>
                  <a:srgbClr val="F3ECF3"/>
                </a:solidFill>
                <a:latin typeface="Catamaran" pitchFamily="2" charset="77"/>
                <a:cs typeface="Catamaran" pitchFamily="2" charset="77"/>
              </a:rPr>
              <a:t>https://nned.net/join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460D84-60A7-F84B-8F2C-CE6AA46284FE}"/>
              </a:ext>
            </a:extLst>
          </p:cNvPr>
          <p:cNvSpPr txBox="1"/>
          <p:nvPr/>
        </p:nvSpPr>
        <p:spPr>
          <a:xfrm>
            <a:off x="532365" y="442338"/>
            <a:ext cx="110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alpha val="56000"/>
                  </a:schemeClr>
                </a:solidFill>
                <a:latin typeface="Catamaran" pitchFamily="2" charset="77"/>
                <a:cs typeface="Catamaran" pitchFamily="2" charset="77"/>
              </a:rPr>
              <a:t>NNED WEBSITE – BECOME A MEMBER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2ACE96-C63A-854F-8C24-A43605853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0698" y="283146"/>
            <a:ext cx="5447886" cy="3471623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CC2119-6295-5649-8D49-BF1FE4F3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98" y="3526451"/>
            <a:ext cx="5447886" cy="327856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759657-B2A5-8C47-862B-2AB686691CCE}"/>
              </a:ext>
            </a:extLst>
          </p:cNvPr>
          <p:cNvCxnSpPr>
            <a:cxnSpLocks/>
          </p:cNvCxnSpPr>
          <p:nvPr/>
        </p:nvCxnSpPr>
        <p:spPr>
          <a:xfrm flipH="1">
            <a:off x="5127172" y="1233600"/>
            <a:ext cx="523717" cy="179615"/>
          </a:xfrm>
          <a:prstGeom prst="straightConnector1">
            <a:avLst/>
          </a:prstGeom>
          <a:ln w="41275" cap="rnd">
            <a:solidFill>
              <a:srgbClr val="99337A"/>
            </a:solidFill>
            <a:round/>
            <a:tailEnd type="arrow"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BECC48F-ED1F-A74E-85F7-3E58D4FE78C8}"/>
              </a:ext>
            </a:extLst>
          </p:cNvPr>
          <p:cNvCxnSpPr>
            <a:cxnSpLocks/>
          </p:cNvCxnSpPr>
          <p:nvPr/>
        </p:nvCxnSpPr>
        <p:spPr>
          <a:xfrm flipH="1" flipV="1">
            <a:off x="3480755" y="5384054"/>
            <a:ext cx="476648" cy="307777"/>
          </a:xfrm>
          <a:prstGeom prst="straightConnector1">
            <a:avLst/>
          </a:prstGeom>
          <a:ln w="41275" cap="rnd">
            <a:solidFill>
              <a:srgbClr val="99337A"/>
            </a:solidFill>
            <a:round/>
            <a:tailEnd type="arrow"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0E3022B0-B2C2-434D-9271-20A1B9D23624}"/>
              </a:ext>
            </a:extLst>
          </p:cNvPr>
          <p:cNvSpPr/>
          <p:nvPr/>
        </p:nvSpPr>
        <p:spPr>
          <a:xfrm>
            <a:off x="5108030" y="318953"/>
            <a:ext cx="616102" cy="616102"/>
          </a:xfrm>
          <a:prstGeom prst="ellipse">
            <a:avLst/>
          </a:prstGeom>
          <a:solidFill>
            <a:srgbClr val="99337A">
              <a:alpha val="94000"/>
            </a:srgbClr>
          </a:solidFill>
          <a:ln>
            <a:noFill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Catamaran" pitchFamily="2" charset="77"/>
                <a:cs typeface="Catamaran" pitchFamily="2" charset="77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5607CE1-0059-4641-A7E1-58E03AE25954}"/>
              </a:ext>
            </a:extLst>
          </p:cNvPr>
          <p:cNvSpPr/>
          <p:nvPr/>
        </p:nvSpPr>
        <p:spPr>
          <a:xfrm>
            <a:off x="5277287" y="3603286"/>
            <a:ext cx="616102" cy="616102"/>
          </a:xfrm>
          <a:prstGeom prst="ellipse">
            <a:avLst/>
          </a:prstGeom>
          <a:solidFill>
            <a:srgbClr val="99337A">
              <a:alpha val="94000"/>
            </a:srgbClr>
          </a:solidFill>
          <a:ln>
            <a:noFill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Catamaran" pitchFamily="2" charset="77"/>
                <a:cs typeface="Catamaran" pitchFamily="2" charset="77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89E1F-9CE0-694F-9DB7-FF48DADEED4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739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E9001D-3DA5-5E49-B849-14EE3A15BCBA}"/>
              </a:ext>
            </a:extLst>
          </p:cNvPr>
          <p:cNvSpPr/>
          <p:nvPr/>
        </p:nvSpPr>
        <p:spPr>
          <a:xfrm>
            <a:off x="113489" y="160505"/>
            <a:ext cx="11906656" cy="6697494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</a:srgbClr>
              </a:gs>
              <a:gs pos="12000">
                <a:srgbClr val="082E45">
                  <a:alpha val="75000"/>
                </a:srgbClr>
              </a:gs>
              <a:gs pos="70000">
                <a:srgbClr val="11836C">
                  <a:alpha val="65000"/>
                </a:srgbClr>
              </a:gs>
              <a:gs pos="86000">
                <a:srgbClr val="45A894">
                  <a:alpha val="37000"/>
                </a:srgbClr>
              </a:gs>
              <a:gs pos="97000">
                <a:srgbClr val="45A894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2E5A7C-7C75-634E-BA1A-91F34E559B36}"/>
              </a:ext>
            </a:extLst>
          </p:cNvPr>
          <p:cNvSpPr/>
          <p:nvPr/>
        </p:nvSpPr>
        <p:spPr>
          <a:xfrm>
            <a:off x="142672" y="160505"/>
            <a:ext cx="11906656" cy="6536987"/>
          </a:xfrm>
          <a:prstGeom prst="rect">
            <a:avLst/>
          </a:prstGeom>
          <a:gradFill>
            <a:gsLst>
              <a:gs pos="100000">
                <a:srgbClr val="54587E">
                  <a:alpha val="56000"/>
                </a:srgbClr>
              </a:gs>
              <a:gs pos="30000">
                <a:srgbClr val="4E1C6B">
                  <a:alpha val="6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177F4-0EB6-CB4F-B924-575245E05048}"/>
              </a:ext>
            </a:extLst>
          </p:cNvPr>
          <p:cNvSpPr txBox="1"/>
          <p:nvPr/>
        </p:nvSpPr>
        <p:spPr>
          <a:xfrm>
            <a:off x="388901" y="2071729"/>
            <a:ext cx="618930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40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Find Community-based Organizations in Partner Central*</a:t>
            </a:r>
          </a:p>
          <a:p>
            <a:pPr>
              <a:spcAft>
                <a:spcPts val="1200"/>
              </a:spcAft>
            </a:pPr>
            <a:r>
              <a:rPr lang="en-US" sz="3400" u="sng">
                <a:solidFill>
                  <a:srgbClr val="F3ECF3"/>
                </a:solidFill>
                <a:latin typeface="Catamaran"/>
                <a:cs typeface="Catamaran" pitchFamily="2" charset="77"/>
              </a:rPr>
              <a:t>https://nned.net/members</a:t>
            </a:r>
            <a:endParaRPr lang="en-US" sz="3400">
              <a:solidFill>
                <a:srgbClr val="F3ECF3"/>
              </a:solidFill>
              <a:latin typeface="Catamaran"/>
              <a:cs typeface="Catamaran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E8E1E-9DD2-E34B-9869-9F3D3401DA79}"/>
              </a:ext>
            </a:extLst>
          </p:cNvPr>
          <p:cNvSpPr txBox="1"/>
          <p:nvPr/>
        </p:nvSpPr>
        <p:spPr>
          <a:xfrm>
            <a:off x="532365" y="442338"/>
            <a:ext cx="666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alpha val="56000"/>
                  </a:schemeClr>
                </a:solidFill>
                <a:latin typeface="Catamaran" pitchFamily="2" charset="77"/>
                <a:cs typeface="Catamaran" pitchFamily="2" charset="77"/>
              </a:rPr>
              <a:t>NNED WEBSITE – PARTNER CENTRAL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E88A8B-DD01-434F-9CB1-E29D788B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0696" y="105160"/>
            <a:ext cx="5384412" cy="3431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D18D2B-5C17-504E-B8CE-B0BD2C8CBB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695" y="3302615"/>
            <a:ext cx="5384412" cy="343117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A6327A5-EED2-5B45-93F6-BECC96EF42D8}"/>
              </a:ext>
            </a:extLst>
          </p:cNvPr>
          <p:cNvSpPr/>
          <p:nvPr/>
        </p:nvSpPr>
        <p:spPr>
          <a:xfrm>
            <a:off x="6137934" y="310761"/>
            <a:ext cx="616102" cy="616102"/>
          </a:xfrm>
          <a:prstGeom prst="ellipse">
            <a:avLst/>
          </a:prstGeom>
          <a:solidFill>
            <a:srgbClr val="99337A">
              <a:alpha val="94000"/>
            </a:srgbClr>
          </a:solidFill>
          <a:ln>
            <a:noFill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Catamaran" pitchFamily="2" charset="77"/>
                <a:cs typeface="Catamaran" pitchFamily="2" charset="77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0595E46-82CD-AD47-A16F-471C6FA06DF0}"/>
              </a:ext>
            </a:extLst>
          </p:cNvPr>
          <p:cNvSpPr/>
          <p:nvPr/>
        </p:nvSpPr>
        <p:spPr>
          <a:xfrm>
            <a:off x="6112001" y="3421487"/>
            <a:ext cx="616102" cy="616102"/>
          </a:xfrm>
          <a:prstGeom prst="ellipse">
            <a:avLst/>
          </a:prstGeom>
          <a:solidFill>
            <a:srgbClr val="99337A">
              <a:alpha val="94000"/>
            </a:srgbClr>
          </a:solidFill>
          <a:ln>
            <a:noFill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Catamaran" pitchFamily="2" charset="77"/>
                <a:cs typeface="Catamaran" pitchFamily="2" charset="77"/>
              </a:rPr>
              <a:t>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10DEF5-2738-8148-B41E-CB9376AD6BF8}"/>
              </a:ext>
            </a:extLst>
          </p:cNvPr>
          <p:cNvCxnSpPr>
            <a:cxnSpLocks/>
          </p:cNvCxnSpPr>
          <p:nvPr/>
        </p:nvCxnSpPr>
        <p:spPr>
          <a:xfrm flipH="1">
            <a:off x="10556372" y="1024956"/>
            <a:ext cx="711168" cy="0"/>
          </a:xfrm>
          <a:prstGeom prst="straightConnector1">
            <a:avLst/>
          </a:prstGeom>
          <a:ln w="50800" cap="rnd">
            <a:solidFill>
              <a:srgbClr val="99337A"/>
            </a:solidFill>
            <a:round/>
            <a:tailEnd type="arrow"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0720F4-4367-0D40-987A-852594897056}"/>
              </a:ext>
            </a:extLst>
          </p:cNvPr>
          <p:cNvCxnSpPr>
            <a:cxnSpLocks/>
          </p:cNvCxnSpPr>
          <p:nvPr/>
        </p:nvCxnSpPr>
        <p:spPr>
          <a:xfrm flipH="1">
            <a:off x="11122279" y="5023628"/>
            <a:ext cx="537356" cy="444215"/>
          </a:xfrm>
          <a:prstGeom prst="straightConnector1">
            <a:avLst/>
          </a:prstGeom>
          <a:ln w="50800" cap="rnd">
            <a:solidFill>
              <a:srgbClr val="99337A"/>
            </a:solidFill>
            <a:round/>
            <a:tailEnd type="arrow"/>
          </a:ln>
          <a:effectLst>
            <a:outerShdw blurRad="50800" dist="12700" dir="5400000" algn="ctr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2273D8A-AF4E-8B4E-95BF-07B51461767B}"/>
              </a:ext>
            </a:extLst>
          </p:cNvPr>
          <p:cNvSpPr txBox="1"/>
          <p:nvPr/>
        </p:nvSpPr>
        <p:spPr>
          <a:xfrm>
            <a:off x="420961" y="4346594"/>
            <a:ext cx="569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*NOTE: You must be a logged-in NNED member to access Partner Central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B836F-1489-A04B-8F8D-536F1DF2D2C6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157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E9001D-3DA5-5E49-B849-14EE3A15BCBA}"/>
              </a:ext>
            </a:extLst>
          </p:cNvPr>
          <p:cNvSpPr/>
          <p:nvPr/>
        </p:nvSpPr>
        <p:spPr>
          <a:xfrm>
            <a:off x="113489" y="160505"/>
            <a:ext cx="11906656" cy="6697494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</a:srgbClr>
              </a:gs>
              <a:gs pos="12000">
                <a:srgbClr val="082E45">
                  <a:alpha val="75000"/>
                </a:srgbClr>
              </a:gs>
              <a:gs pos="70000">
                <a:srgbClr val="11836C">
                  <a:alpha val="65000"/>
                </a:srgbClr>
              </a:gs>
              <a:gs pos="86000">
                <a:srgbClr val="45A894">
                  <a:alpha val="37000"/>
                </a:srgbClr>
              </a:gs>
              <a:gs pos="97000">
                <a:srgbClr val="45A894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15DAD2-DD91-B149-B0D5-D854AD3EA88D}"/>
              </a:ext>
            </a:extLst>
          </p:cNvPr>
          <p:cNvSpPr/>
          <p:nvPr/>
        </p:nvSpPr>
        <p:spPr>
          <a:xfrm>
            <a:off x="142672" y="160505"/>
            <a:ext cx="11906656" cy="6536987"/>
          </a:xfrm>
          <a:prstGeom prst="rect">
            <a:avLst/>
          </a:prstGeom>
          <a:gradFill>
            <a:gsLst>
              <a:gs pos="100000">
                <a:srgbClr val="54587E">
                  <a:alpha val="56000"/>
                </a:srgbClr>
              </a:gs>
              <a:gs pos="30000">
                <a:srgbClr val="4E1C6B">
                  <a:alpha val="6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460D84-60A7-F84B-8F2C-CE6AA46284FE}"/>
              </a:ext>
            </a:extLst>
          </p:cNvPr>
          <p:cNvSpPr txBox="1"/>
          <p:nvPr/>
        </p:nvSpPr>
        <p:spPr>
          <a:xfrm>
            <a:off x="532365" y="442338"/>
            <a:ext cx="110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alpha val="56000"/>
                  </a:schemeClr>
                </a:solidFill>
                <a:latin typeface="Catamaran" pitchFamily="2" charset="77"/>
                <a:cs typeface="Catamaran" pitchFamily="2" charset="77"/>
              </a:rPr>
              <a:t>NNED WEBSITE – NNEDSHARE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577AF-24D1-9A43-9F27-72A859FA829B}"/>
              </a:ext>
            </a:extLst>
          </p:cNvPr>
          <p:cNvSpPr txBox="1"/>
          <p:nvPr/>
        </p:nvSpPr>
        <p:spPr>
          <a:xfrm>
            <a:off x="6363418" y="2659204"/>
            <a:ext cx="5447887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Explore </a:t>
            </a:r>
            <a:r>
              <a:rPr lang="en-US" sz="4000" err="1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NNEDshare</a:t>
            </a:r>
            <a:r>
              <a:rPr lang="en-US" sz="400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!</a:t>
            </a:r>
          </a:p>
          <a:p>
            <a:pPr>
              <a:spcAft>
                <a:spcPts val="1200"/>
              </a:spcAft>
            </a:pPr>
            <a:r>
              <a:rPr lang="en-US" sz="4000" u="sng">
                <a:solidFill>
                  <a:srgbClr val="F3ECF3"/>
                </a:solidFill>
                <a:latin typeface="Catamaran"/>
                <a:cs typeface="Catamaran" pitchFamily="2" charset="77"/>
              </a:rPr>
              <a:t>https://share.nned.net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785DF2-FF55-554E-86D6-86337A2313C3}"/>
              </a:ext>
            </a:extLst>
          </p:cNvPr>
          <p:cNvGrpSpPr/>
          <p:nvPr/>
        </p:nvGrpSpPr>
        <p:grpSpPr>
          <a:xfrm>
            <a:off x="424589" y="192761"/>
            <a:ext cx="5394377" cy="3431176"/>
            <a:chOff x="6210796" y="105159"/>
            <a:chExt cx="5394377" cy="34311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B2A0F6-07D6-5949-A9B6-D5156340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210796" y="105159"/>
              <a:ext cx="5384412" cy="3431176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96D5EEB-1375-164C-8566-3CB9C4099777}"/>
                </a:ext>
              </a:extLst>
            </p:cNvPr>
            <p:cNvSpPr/>
            <p:nvPr/>
          </p:nvSpPr>
          <p:spPr>
            <a:xfrm>
              <a:off x="10989071" y="179068"/>
              <a:ext cx="616102" cy="616102"/>
            </a:xfrm>
            <a:prstGeom prst="ellipse">
              <a:avLst/>
            </a:prstGeom>
            <a:solidFill>
              <a:srgbClr val="99337A">
                <a:alpha val="94000"/>
              </a:srgbClr>
            </a:solidFill>
            <a:ln>
              <a:noFill/>
            </a:ln>
            <a:effectLst>
              <a:outerShdw blurRad="50800" dist="12700" dir="5400000" algn="ctr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Catamaran" pitchFamily="2" charset="77"/>
                  <a:cs typeface="Catamaran" pitchFamily="2" charset="77"/>
                </a:rPr>
                <a:t>1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A5FC5EF-7887-304A-89E3-8153B7B925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3487" y="1084916"/>
              <a:ext cx="711168" cy="0"/>
            </a:xfrm>
            <a:prstGeom prst="straightConnector1">
              <a:avLst/>
            </a:prstGeom>
            <a:ln w="50800" cap="rnd">
              <a:solidFill>
                <a:srgbClr val="99337A"/>
              </a:solidFill>
              <a:round/>
              <a:tailEnd type="arrow"/>
            </a:ln>
            <a:effectLst>
              <a:outerShdw blurRad="50800" dist="12700" dir="5400000" algn="ctr" rotWithShape="0">
                <a:srgbClr val="000000">
                  <a:alpha val="9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C9D4D2-6A05-C649-8165-F9936E90387E}"/>
              </a:ext>
            </a:extLst>
          </p:cNvPr>
          <p:cNvGrpSpPr/>
          <p:nvPr/>
        </p:nvGrpSpPr>
        <p:grpSpPr>
          <a:xfrm>
            <a:off x="424588" y="3390216"/>
            <a:ext cx="5384412" cy="3431176"/>
            <a:chOff x="6210795" y="3302614"/>
            <a:chExt cx="5384412" cy="34311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75C83F-8104-6047-8D5B-905610A6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10795" y="3302614"/>
              <a:ext cx="5384412" cy="3431176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B0EA4E-EE5B-0548-9A9C-B3B6A20FC62F}"/>
                </a:ext>
              </a:extLst>
            </p:cNvPr>
            <p:cNvSpPr/>
            <p:nvPr/>
          </p:nvSpPr>
          <p:spPr>
            <a:xfrm>
              <a:off x="10979105" y="3408708"/>
              <a:ext cx="616102" cy="616102"/>
            </a:xfrm>
            <a:prstGeom prst="ellipse">
              <a:avLst/>
            </a:prstGeom>
            <a:solidFill>
              <a:srgbClr val="99337A">
                <a:alpha val="94000"/>
              </a:srgbClr>
            </a:solidFill>
            <a:ln>
              <a:noFill/>
            </a:ln>
            <a:effectLst>
              <a:outerShdw blurRad="50800" dist="12700" dir="5400000" algn="ctr" rotWithShape="0">
                <a:srgbClr val="000000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Catamaran" pitchFamily="2" charset="77"/>
                  <a:cs typeface="Catamaran" pitchFamily="2" charset="77"/>
                </a:rPr>
                <a:t>2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007DAFE-F58C-7B41-9295-8EE83CE49F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6452" y="4895675"/>
              <a:ext cx="506899" cy="344504"/>
            </a:xfrm>
            <a:prstGeom prst="straightConnector1">
              <a:avLst/>
            </a:prstGeom>
            <a:ln w="50800" cap="rnd">
              <a:solidFill>
                <a:srgbClr val="99337A"/>
              </a:solidFill>
              <a:round/>
              <a:tailEnd type="arrow"/>
            </a:ln>
            <a:effectLst>
              <a:outerShdw blurRad="50800" dist="12700" dir="5400000" algn="ctr" rotWithShape="0">
                <a:srgbClr val="000000">
                  <a:alpha val="9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9797F1-E08E-3641-8602-4F1E6343575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058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B8E6F3-C7E9-2E4E-AD36-711BCEB45EDA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956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NNED UPDATES AND ENGAGEMENT OPPORTUNITIES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265" y="6239435"/>
            <a:ext cx="55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10</a:t>
            </a:r>
          </a:p>
        </p:txBody>
      </p:sp>
      <p:pic>
        <p:nvPicPr>
          <p:cNvPr id="4" name="Picture 3" descr="A picture containing food, woman&#10;&#10;Description automatically generated">
            <a:extLst>
              <a:ext uri="{FF2B5EF4-FFF2-40B4-BE49-F238E27FC236}">
                <a16:creationId xmlns:a16="http://schemas.microsoft.com/office/drawing/2014/main" id="{636ACFE1-E437-6345-A6B8-813B41A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3"/>
          <a:stretch/>
        </p:blipFill>
        <p:spPr>
          <a:xfrm>
            <a:off x="6106159" y="1628084"/>
            <a:ext cx="5826899" cy="33070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E5E80-C0DC-3C4A-8E0B-2D24725F5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17" y="1762096"/>
            <a:ext cx="5382777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NNED Virtual Roundtable: </a:t>
            </a:r>
            <a:b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</a:b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July 16</a:t>
            </a:r>
            <a:r>
              <a:rPr lang="en-US" baseline="300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th</a:t>
            </a: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 3:00-4:30pm EDT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Information Identification and Dissemination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Partner Central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err="1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NNEDshare</a:t>
            </a:r>
            <a:endParaRPr lang="en-US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53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BE9C231-CAF7-B745-A038-330610EA55BC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731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FINAL THOUGHTS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11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E5E80-C0DC-3C4A-8E0B-2D24725F5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731" y="2232360"/>
            <a:ext cx="10009624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Share resources with us: Email </a:t>
            </a:r>
            <a:r>
              <a:rPr lang="en-US" dirty="0">
                <a:solidFill>
                  <a:srgbClr val="9DD7D7"/>
                </a:solidFill>
                <a:latin typeface="Catamaran" pitchFamily="2" charset="77"/>
                <a:cs typeface="Catamaran" pitchFamily="2" charset="77"/>
              </a:rPr>
              <a:t>resources@nned.net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Join the NNED: Visit </a:t>
            </a:r>
            <a:r>
              <a:rPr lang="en-US" dirty="0">
                <a:solidFill>
                  <a:srgbClr val="9DD7D7"/>
                </a:solidFill>
                <a:latin typeface="Catamaran"/>
                <a:cs typeface="Calibri" panose="020F0502020204030204" pitchFamily="34" charset="0"/>
              </a:rPr>
              <a:t>https://nned.net/join/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Questions: Email </a:t>
            </a:r>
            <a:r>
              <a:rPr lang="en-US" dirty="0" err="1">
                <a:solidFill>
                  <a:srgbClr val="9DD7D7"/>
                </a:solidFill>
                <a:latin typeface="Catamaran" pitchFamily="2" charset="77"/>
                <a:cs typeface="Catamaran" pitchFamily="2" charset="77"/>
              </a:rPr>
              <a:t>respiritu@changematrix.org</a:t>
            </a:r>
            <a:r>
              <a:rPr lang="en-US" dirty="0">
                <a:solidFill>
                  <a:srgbClr val="9DD7D7"/>
                </a:solidFill>
                <a:latin typeface="Catamaran" pitchFamily="2" charset="77"/>
                <a:cs typeface="Catamaran" pitchFamily="2" charset="77"/>
              </a:rPr>
              <a:t> </a:t>
            </a:r>
          </a:p>
        </p:txBody>
      </p:sp>
      <p:pic>
        <p:nvPicPr>
          <p:cNvPr id="3" name="Graphic 2" descr="Questions">
            <a:extLst>
              <a:ext uri="{FF2B5EF4-FFF2-40B4-BE49-F238E27FC236}">
                <a16:creationId xmlns:a16="http://schemas.microsoft.com/office/drawing/2014/main" id="{18928508-2FCC-A045-B6B0-942CAA1F7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331" y="4458062"/>
            <a:ext cx="914400" cy="914400"/>
          </a:xfrm>
          <a:prstGeom prst="rect">
            <a:avLst/>
          </a:prstGeom>
        </p:spPr>
      </p:pic>
      <p:pic>
        <p:nvPicPr>
          <p:cNvPr id="5" name="Graphic 4" descr="Books">
            <a:extLst>
              <a:ext uri="{FF2B5EF4-FFF2-40B4-BE49-F238E27FC236}">
                <a16:creationId xmlns:a16="http://schemas.microsoft.com/office/drawing/2014/main" id="{7EA3A64E-EAD9-1749-AE84-80882BE79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331" y="2129230"/>
            <a:ext cx="914400" cy="9144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D49D36-269C-294A-94D5-0F2736AE9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26" y="3413744"/>
            <a:ext cx="1008805" cy="662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AE6D9-6585-BF4B-A299-09C788B44D01}"/>
              </a:ext>
            </a:extLst>
          </p:cNvPr>
          <p:cNvSpPr txBox="1"/>
          <p:nvPr/>
        </p:nvSpPr>
        <p:spPr>
          <a:xfrm>
            <a:off x="597926" y="1135708"/>
            <a:ext cx="3419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KEEP IN TOUCH!</a:t>
            </a:r>
          </a:p>
        </p:txBody>
      </p:sp>
    </p:spTree>
    <p:extLst>
      <p:ext uri="{BB962C8B-B14F-4D97-AF65-F5344CB8AC3E}">
        <p14:creationId xmlns:p14="http://schemas.microsoft.com/office/powerpoint/2010/main" val="30279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93C346F-7270-4947-A086-C8E20A46A062}"/>
              </a:ext>
            </a:extLst>
          </p:cNvPr>
          <p:cNvGrpSpPr/>
          <p:nvPr/>
        </p:nvGrpSpPr>
        <p:grpSpPr>
          <a:xfrm>
            <a:off x="164437" y="160505"/>
            <a:ext cx="11906660" cy="6536989"/>
            <a:chOff x="164437" y="160505"/>
            <a:chExt cx="11906660" cy="65369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F33AF9-9343-2741-B2B5-1D934B66908F}"/>
                </a:ext>
              </a:extLst>
            </p:cNvPr>
            <p:cNvSpPr/>
            <p:nvPr/>
          </p:nvSpPr>
          <p:spPr>
            <a:xfrm>
              <a:off x="164437" y="160507"/>
              <a:ext cx="11906656" cy="6536987"/>
            </a:xfrm>
            <a:prstGeom prst="rect">
              <a:avLst/>
            </a:prstGeom>
            <a:solidFill>
              <a:srgbClr val="009796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6DE58D-49E1-A748-8208-108633D0AE19}"/>
                </a:ext>
              </a:extLst>
            </p:cNvPr>
            <p:cNvSpPr/>
            <p:nvPr/>
          </p:nvSpPr>
          <p:spPr>
            <a:xfrm>
              <a:off x="164441" y="160505"/>
              <a:ext cx="11906656" cy="6536987"/>
            </a:xfrm>
            <a:prstGeom prst="rect">
              <a:avLst/>
            </a:prstGeom>
            <a:gradFill>
              <a:gsLst>
                <a:gs pos="44000">
                  <a:srgbClr val="0D5959">
                    <a:alpha val="76000"/>
                  </a:srgbClr>
                </a:gs>
                <a:gs pos="12000">
                  <a:srgbClr val="082E45">
                    <a:alpha val="75000"/>
                  </a:srgbClr>
                </a:gs>
                <a:gs pos="70000">
                  <a:srgbClr val="11836C">
                    <a:alpha val="65000"/>
                  </a:srgbClr>
                </a:gs>
                <a:gs pos="86000">
                  <a:srgbClr val="45A894">
                    <a:alpha val="37000"/>
                  </a:srgbClr>
                </a:gs>
                <a:gs pos="97000">
                  <a:srgbClr val="45A894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738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WELCOME &amp; INTRODUCTIONS – ABOUT THE NNED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975D-0555-4347-86BB-7C6A0A64F435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6FB44-D9BF-1846-A747-8ACE989815F8}"/>
              </a:ext>
            </a:extLst>
          </p:cNvPr>
          <p:cNvSpPr txBox="1"/>
          <p:nvPr/>
        </p:nvSpPr>
        <p:spPr>
          <a:xfrm>
            <a:off x="1053006" y="5065217"/>
            <a:ext cx="439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Founding Partner, Change Matrix</a:t>
            </a:r>
          </a:p>
          <a:p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Director, NNED National Facilitation 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854A9-69B5-B344-8089-FA6B94855B4C}"/>
              </a:ext>
            </a:extLst>
          </p:cNvPr>
          <p:cNvSpPr txBox="1"/>
          <p:nvPr/>
        </p:nvSpPr>
        <p:spPr>
          <a:xfrm>
            <a:off x="1096315" y="4570444"/>
            <a:ext cx="3021959" cy="430887"/>
          </a:xfrm>
          <a:prstGeom prst="rect">
            <a:avLst/>
          </a:prstGeom>
          <a:solidFill>
            <a:srgbClr val="225F75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Rachele Espiritu</a:t>
            </a:r>
            <a:endParaRPr lang="en-US" sz="22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A6788D-5902-6B49-B3A8-8C03D44577FF}"/>
              </a:ext>
            </a:extLst>
          </p:cNvPr>
          <p:cNvSpPr txBox="1"/>
          <p:nvPr/>
        </p:nvSpPr>
        <p:spPr>
          <a:xfrm>
            <a:off x="7186608" y="4570444"/>
            <a:ext cx="3100391" cy="461665"/>
          </a:xfrm>
          <a:prstGeom prst="rect">
            <a:avLst/>
          </a:prstGeom>
          <a:solidFill>
            <a:srgbClr val="225F75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Alina Taniuchi</a:t>
            </a:r>
            <a:endParaRPr lang="en-US" sz="2400" dirty="0">
              <a:solidFill>
                <a:schemeClr val="bg1"/>
              </a:solidFill>
              <a:latin typeface="Catamaran" pitchFamily="2" charset="77"/>
              <a:cs typeface="Catamaran" pitchFamily="2" charset="77"/>
            </a:endParaRPr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CA9C1BB-44B3-824B-8B4D-3EE528A92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7" t="7800" r="26316"/>
          <a:stretch/>
        </p:blipFill>
        <p:spPr>
          <a:xfrm>
            <a:off x="7186609" y="1301157"/>
            <a:ext cx="2545220" cy="3269287"/>
          </a:xfrm>
          <a:prstGeom prst="rect">
            <a:avLst/>
          </a:prstGeom>
        </p:spPr>
      </p:pic>
      <p:pic>
        <p:nvPicPr>
          <p:cNvPr id="9" name="Picture 8" descr="A person in a white shirt&#10;&#10;Description automatically generated">
            <a:extLst>
              <a:ext uri="{FF2B5EF4-FFF2-40B4-BE49-F238E27FC236}">
                <a16:creationId xmlns:a16="http://schemas.microsoft.com/office/drawing/2014/main" id="{6B423849-019A-B745-B594-9BD31263C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67" t="17779" r="38206" b="26149"/>
          <a:stretch/>
        </p:blipFill>
        <p:spPr>
          <a:xfrm>
            <a:off x="1104321" y="1303278"/>
            <a:ext cx="2560320" cy="32671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A2D1D4-70AF-164A-88E1-F95F04B8E420}"/>
              </a:ext>
            </a:extLst>
          </p:cNvPr>
          <p:cNvSpPr txBox="1"/>
          <p:nvPr/>
        </p:nvSpPr>
        <p:spPr>
          <a:xfrm>
            <a:off x="7072806" y="5065217"/>
            <a:ext cx="4392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Change Specialist, Change Matrix</a:t>
            </a:r>
          </a:p>
          <a:p>
            <a:r>
              <a:rPr lang="en-US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Communications Manager, NNED National Facilitation Center</a:t>
            </a:r>
          </a:p>
        </p:txBody>
      </p:sp>
    </p:spTree>
    <p:extLst>
      <p:ext uri="{BB962C8B-B14F-4D97-AF65-F5344CB8AC3E}">
        <p14:creationId xmlns:p14="http://schemas.microsoft.com/office/powerpoint/2010/main" val="35741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85FC99-9211-1D4A-9F62-A32995E2125B}"/>
              </a:ext>
            </a:extLst>
          </p:cNvPr>
          <p:cNvGrpSpPr/>
          <p:nvPr/>
        </p:nvGrpSpPr>
        <p:grpSpPr>
          <a:xfrm>
            <a:off x="164437" y="160505"/>
            <a:ext cx="11906660" cy="6536989"/>
            <a:chOff x="164437" y="160505"/>
            <a:chExt cx="11906660" cy="65369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A09DDD-6863-9741-8D85-0E229FA4E960}"/>
                </a:ext>
              </a:extLst>
            </p:cNvPr>
            <p:cNvSpPr/>
            <p:nvPr/>
          </p:nvSpPr>
          <p:spPr>
            <a:xfrm>
              <a:off x="164437" y="160507"/>
              <a:ext cx="11906656" cy="6536987"/>
            </a:xfrm>
            <a:prstGeom prst="rect">
              <a:avLst/>
            </a:prstGeom>
            <a:solidFill>
              <a:srgbClr val="009796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312C7D-3974-434B-93CA-3376126F31A4}"/>
                </a:ext>
              </a:extLst>
            </p:cNvPr>
            <p:cNvSpPr/>
            <p:nvPr/>
          </p:nvSpPr>
          <p:spPr>
            <a:xfrm>
              <a:off x="164441" y="160505"/>
              <a:ext cx="11906656" cy="6536987"/>
            </a:xfrm>
            <a:prstGeom prst="rect">
              <a:avLst/>
            </a:prstGeom>
            <a:gradFill>
              <a:gsLst>
                <a:gs pos="44000">
                  <a:srgbClr val="0D5959">
                    <a:alpha val="76000"/>
                  </a:srgbClr>
                </a:gs>
                <a:gs pos="12000">
                  <a:srgbClr val="082E45">
                    <a:alpha val="75000"/>
                  </a:srgbClr>
                </a:gs>
                <a:gs pos="70000">
                  <a:srgbClr val="11836C">
                    <a:alpha val="65000"/>
                  </a:srgbClr>
                </a:gs>
                <a:gs pos="86000">
                  <a:srgbClr val="45A894">
                    <a:alpha val="37000"/>
                  </a:srgbClr>
                </a:gs>
                <a:gs pos="97000">
                  <a:srgbClr val="45A894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41F1FFE-A1CA-384F-8C35-4BDEA1428311}"/>
              </a:ext>
            </a:extLst>
          </p:cNvPr>
          <p:cNvSpPr txBox="1"/>
          <p:nvPr/>
        </p:nvSpPr>
        <p:spPr>
          <a:xfrm>
            <a:off x="412931" y="490075"/>
            <a:ext cx="1093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AGENDA FOR TODAY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ED929-6F04-D84E-87FE-96EEC703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512" y="5859433"/>
            <a:ext cx="1008805" cy="662434"/>
          </a:xfrm>
          <a:prstGeom prst="rect">
            <a:avLst/>
          </a:prstGeom>
        </p:spPr>
      </p:pic>
      <p:pic>
        <p:nvPicPr>
          <p:cNvPr id="19" name="Picture 18" descr="A black sign with white letters&#10;&#10;Description automatically generated">
            <a:extLst>
              <a:ext uri="{FF2B5EF4-FFF2-40B4-BE49-F238E27FC236}">
                <a16:creationId xmlns:a16="http://schemas.microsoft.com/office/drawing/2014/main" id="{FFC2886F-49DE-CB4F-8ADF-207BEBE4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373" y="5859433"/>
            <a:ext cx="2120900" cy="635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17DB464-9CC0-A440-8800-72F1C29C407B}"/>
              </a:ext>
            </a:extLst>
          </p:cNvPr>
          <p:cNvGrpSpPr/>
          <p:nvPr/>
        </p:nvGrpSpPr>
        <p:grpSpPr>
          <a:xfrm>
            <a:off x="334000" y="2849202"/>
            <a:ext cx="2540499" cy="2409023"/>
            <a:chOff x="73316" y="3371799"/>
            <a:chExt cx="2321539" cy="220167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B06CFC6-4CE8-A34B-9D36-6DB5B8289753}"/>
                </a:ext>
              </a:extLst>
            </p:cNvPr>
            <p:cNvSpPr/>
            <p:nvPr/>
          </p:nvSpPr>
          <p:spPr>
            <a:xfrm>
              <a:off x="73316" y="3371799"/>
              <a:ext cx="2201679" cy="2201679"/>
            </a:xfrm>
            <a:prstGeom prst="ellipse">
              <a:avLst/>
            </a:prstGeom>
            <a:solidFill>
              <a:srgbClr val="58B2AB">
                <a:alpha val="90000"/>
              </a:srgbClr>
            </a:solidFill>
            <a:ln>
              <a:noFill/>
            </a:ln>
            <a:effectLst>
              <a:glow rad="50800">
                <a:schemeClr val="bg1">
                  <a:alpha val="4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ysClr val="windowText" lastClr="000000"/>
                </a:solidFill>
                <a:latin typeface="Catamaran" pitchFamily="2" charset="77"/>
                <a:cs typeface="Catamaran" pitchFamily="2" charset="7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124720-AC0B-584F-86C1-77BC2667DD87}"/>
                </a:ext>
              </a:extLst>
            </p:cNvPr>
            <p:cNvSpPr txBox="1"/>
            <p:nvPr/>
          </p:nvSpPr>
          <p:spPr>
            <a:xfrm>
              <a:off x="174757" y="4194652"/>
              <a:ext cx="2220098" cy="42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Catamaran" pitchFamily="2" charset="77"/>
                  <a:cs typeface="Catamaran" pitchFamily="2" charset="77"/>
                </a:rPr>
                <a:t>Introductions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4B0B64-FFE1-9D44-AF99-6D83326672F9}"/>
              </a:ext>
            </a:extLst>
          </p:cNvPr>
          <p:cNvGrpSpPr/>
          <p:nvPr/>
        </p:nvGrpSpPr>
        <p:grpSpPr>
          <a:xfrm>
            <a:off x="2655678" y="1672254"/>
            <a:ext cx="2201679" cy="2201679"/>
            <a:chOff x="2349370" y="2147553"/>
            <a:chExt cx="2201679" cy="220167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5546FB2-FFAD-1E48-A138-7F282AB4552A}"/>
                </a:ext>
              </a:extLst>
            </p:cNvPr>
            <p:cNvSpPr/>
            <p:nvPr/>
          </p:nvSpPr>
          <p:spPr>
            <a:xfrm>
              <a:off x="2349370" y="2147553"/>
              <a:ext cx="2201679" cy="2201679"/>
            </a:xfrm>
            <a:prstGeom prst="ellipse">
              <a:avLst/>
            </a:prstGeom>
            <a:solidFill>
              <a:srgbClr val="58939E">
                <a:alpha val="90000"/>
              </a:srgbClr>
            </a:solidFill>
            <a:ln>
              <a:noFill/>
            </a:ln>
            <a:effectLst>
              <a:glow rad="50800">
                <a:schemeClr val="bg1">
                  <a:alpha val="4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ysClr val="windowText" lastClr="000000"/>
                </a:solidFill>
                <a:latin typeface="Catamaran" pitchFamily="2" charset="77"/>
                <a:cs typeface="Catamaran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21C6C2-23B7-9A4E-B030-E9E306B23BC7}"/>
                </a:ext>
              </a:extLst>
            </p:cNvPr>
            <p:cNvSpPr txBox="1"/>
            <p:nvPr/>
          </p:nvSpPr>
          <p:spPr>
            <a:xfrm>
              <a:off x="2392658" y="2441955"/>
              <a:ext cx="2115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tamaran" pitchFamily="2" charset="77"/>
                  <a:cs typeface="Catamaran" pitchFamily="2" charset="77"/>
                </a:rPr>
                <a:t>NNED Overview &amp; Regional Approach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262178-7335-AC4C-8DB6-AD7E81005825}"/>
              </a:ext>
            </a:extLst>
          </p:cNvPr>
          <p:cNvGrpSpPr/>
          <p:nvPr/>
        </p:nvGrpSpPr>
        <p:grpSpPr>
          <a:xfrm>
            <a:off x="5009480" y="2780331"/>
            <a:ext cx="2240900" cy="2201679"/>
            <a:chOff x="4733934" y="3248392"/>
            <a:chExt cx="2240900" cy="220167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BE6722-E1B2-584C-9C81-CD01AB822F05}"/>
                </a:ext>
              </a:extLst>
            </p:cNvPr>
            <p:cNvSpPr/>
            <p:nvPr/>
          </p:nvSpPr>
          <p:spPr>
            <a:xfrm>
              <a:off x="4750430" y="3248392"/>
              <a:ext cx="2201679" cy="2201679"/>
            </a:xfrm>
            <a:prstGeom prst="ellipse">
              <a:avLst/>
            </a:prstGeom>
            <a:solidFill>
              <a:srgbClr val="6C507A">
                <a:alpha val="90000"/>
              </a:srgbClr>
            </a:solidFill>
            <a:ln>
              <a:noFill/>
            </a:ln>
            <a:effectLst>
              <a:glow rad="50800">
                <a:schemeClr val="bg1">
                  <a:alpha val="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ysClr val="windowText" lastClr="000000"/>
                </a:solidFill>
                <a:latin typeface="Catamaran" pitchFamily="2" charset="77"/>
                <a:cs typeface="Catamaran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4988EE-298A-0343-9C15-51A0D621365B}"/>
                </a:ext>
              </a:extLst>
            </p:cNvPr>
            <p:cNvSpPr txBox="1"/>
            <p:nvPr/>
          </p:nvSpPr>
          <p:spPr>
            <a:xfrm>
              <a:off x="4733934" y="3941050"/>
              <a:ext cx="2240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tamaran" pitchFamily="2" charset="77"/>
                  <a:cs typeface="Catamaran" pitchFamily="2" charset="77"/>
                </a:rPr>
                <a:t>Dive into the NNED Website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75238-2EA9-574B-9F97-52EA68F58712}"/>
              </a:ext>
            </a:extLst>
          </p:cNvPr>
          <p:cNvGrpSpPr/>
          <p:nvPr/>
        </p:nvGrpSpPr>
        <p:grpSpPr>
          <a:xfrm>
            <a:off x="7485374" y="2589846"/>
            <a:ext cx="2240900" cy="2036007"/>
            <a:chOff x="4679255" y="3356878"/>
            <a:chExt cx="2240900" cy="203600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725CEFF-9DB8-B544-9F2F-91613BB2EAE6}"/>
                </a:ext>
              </a:extLst>
            </p:cNvPr>
            <p:cNvSpPr/>
            <p:nvPr/>
          </p:nvSpPr>
          <p:spPr>
            <a:xfrm>
              <a:off x="4750430" y="3356878"/>
              <a:ext cx="2036007" cy="2036007"/>
            </a:xfrm>
            <a:prstGeom prst="ellipse">
              <a:avLst/>
            </a:prstGeom>
            <a:solidFill>
              <a:srgbClr val="4B366E">
                <a:alpha val="90000"/>
              </a:srgbClr>
            </a:solidFill>
            <a:ln>
              <a:noFill/>
            </a:ln>
            <a:effectLst>
              <a:glow rad="50800">
                <a:schemeClr val="bg1">
                  <a:alpha val="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ysClr val="windowText" lastClr="000000"/>
                </a:solidFill>
                <a:latin typeface="Catamaran" pitchFamily="2" charset="77"/>
                <a:cs typeface="Catamaran" pitchFamily="2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1B769C-D368-C742-B3E9-735E010E5C48}"/>
                </a:ext>
              </a:extLst>
            </p:cNvPr>
            <p:cNvSpPr txBox="1"/>
            <p:nvPr/>
          </p:nvSpPr>
          <p:spPr>
            <a:xfrm>
              <a:off x="4679255" y="3937253"/>
              <a:ext cx="2240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tamaran" pitchFamily="2" charset="77"/>
                  <a:cs typeface="Catamaran" pitchFamily="2" charset="77"/>
                </a:rPr>
                <a:t>Engagement Opportunities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8AB31E-066D-574E-9ED2-9551C9E9AC0C}"/>
              </a:ext>
            </a:extLst>
          </p:cNvPr>
          <p:cNvGrpSpPr/>
          <p:nvPr/>
        </p:nvGrpSpPr>
        <p:grpSpPr>
          <a:xfrm>
            <a:off x="9854885" y="1596289"/>
            <a:ext cx="2057912" cy="1987113"/>
            <a:chOff x="9641733" y="2234478"/>
            <a:chExt cx="2057912" cy="198711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76A65CE-2D2C-CC48-B54D-692CBD5C9971}"/>
                </a:ext>
              </a:extLst>
            </p:cNvPr>
            <p:cNvSpPr/>
            <p:nvPr/>
          </p:nvSpPr>
          <p:spPr>
            <a:xfrm>
              <a:off x="9674709" y="2234478"/>
              <a:ext cx="1987113" cy="1987113"/>
            </a:xfrm>
            <a:prstGeom prst="ellipse">
              <a:avLst/>
            </a:prstGeom>
            <a:solidFill>
              <a:srgbClr val="417589">
                <a:alpha val="88000"/>
              </a:srgbClr>
            </a:solidFill>
            <a:ln>
              <a:noFill/>
            </a:ln>
            <a:effectLst>
              <a:glow rad="50800">
                <a:schemeClr val="bg1">
                  <a:alpha val="4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ysClr val="windowText" lastClr="000000"/>
                </a:solidFill>
                <a:latin typeface="Catamaran" pitchFamily="2" charset="77"/>
                <a:cs typeface="Catamaran" pitchFamily="2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757FB3-4FB1-9543-B45C-8298130224BA}"/>
                </a:ext>
              </a:extLst>
            </p:cNvPr>
            <p:cNvSpPr txBox="1"/>
            <p:nvPr/>
          </p:nvSpPr>
          <p:spPr>
            <a:xfrm>
              <a:off x="9641733" y="2926428"/>
              <a:ext cx="20579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tamaran" pitchFamily="2" charset="77"/>
                  <a:cs typeface="Catamaran" pitchFamily="2" charset="77"/>
                </a:rPr>
                <a:t>Dialogue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tamaran" pitchFamily="2" charset="77"/>
                  <a:cs typeface="Catamaran" pitchFamily="2" charset="77"/>
                </a:rPr>
                <a:t>Q &amp; A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1A2EBB2-6706-914A-B6F0-2979E5A01017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87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474F9CD-BA02-8B4F-A246-489AEA29A294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738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ABOUT THE NNED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4BB0C0-CF35-E94D-BC76-9EE19EEE3B4F}"/>
              </a:ext>
            </a:extLst>
          </p:cNvPr>
          <p:cNvGrpSpPr/>
          <p:nvPr/>
        </p:nvGrpSpPr>
        <p:grpSpPr>
          <a:xfrm>
            <a:off x="1752978" y="1396061"/>
            <a:ext cx="3361148" cy="1815543"/>
            <a:chOff x="2375356" y="1662485"/>
            <a:chExt cx="3361148" cy="1815543"/>
          </a:xfrm>
        </p:grpSpPr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08A054-100B-9046-889E-0F08BC0D4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8491" y="1662485"/>
              <a:ext cx="1774879" cy="11654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ED6A04-4500-AE49-8738-66A9FEA57A43}"/>
                </a:ext>
              </a:extLst>
            </p:cNvPr>
            <p:cNvSpPr txBox="1"/>
            <p:nvPr/>
          </p:nvSpPr>
          <p:spPr>
            <a:xfrm>
              <a:off x="2375356" y="2893253"/>
              <a:ext cx="33611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alpha val="75000"/>
                    </a:schemeClr>
                  </a:solidFill>
                  <a:latin typeface="Catamaran" pitchFamily="2" charset="77"/>
                  <a:cs typeface="Catamaran" pitchFamily="2" charset="77"/>
                </a:rPr>
                <a:t>National Network to Eliminate Disparities in Behavioral Health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2C3EA7-A90B-814B-A7B1-9DEB4CEDF2CD}"/>
              </a:ext>
            </a:extLst>
          </p:cNvPr>
          <p:cNvSpPr txBox="1"/>
          <p:nvPr/>
        </p:nvSpPr>
        <p:spPr>
          <a:xfrm>
            <a:off x="331055" y="3485950"/>
            <a:ext cx="58251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A network of over </a:t>
            </a:r>
            <a:r>
              <a:rPr lang="en-US" sz="26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4,300 individuals, </a:t>
            </a:r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including more than </a:t>
            </a:r>
            <a:r>
              <a:rPr lang="en-US" sz="2600" b="1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1,100 community-based organizations </a:t>
            </a:r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striving for behavioral health equity for for all individuals, families, and communities.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975D-0555-4347-86BB-7C6A0A64F435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4</a:t>
            </a:r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D194ACEB-633E-1B49-AB13-4B6248B0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76" y="1314703"/>
            <a:ext cx="5642740" cy="43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55F1E3A-2C8E-7A46-B197-0D7BEB11446B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6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ABOUT THE NNED – WHAT WE 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458B45-2E81-9D4A-992E-FA1D022163F7}"/>
              </a:ext>
            </a:extLst>
          </p:cNvPr>
          <p:cNvSpPr txBox="1"/>
          <p:nvPr/>
        </p:nvSpPr>
        <p:spPr>
          <a:xfrm>
            <a:off x="532365" y="326153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DD7D7"/>
                </a:solidFill>
                <a:latin typeface="Catamaran" pitchFamily="2" charset="77"/>
                <a:cs typeface="Catamaran" pitchFamily="2" charset="77"/>
              </a:rPr>
              <a:t>https://</a:t>
            </a:r>
            <a:r>
              <a:rPr lang="en-US" sz="2000" b="1" dirty="0" err="1">
                <a:solidFill>
                  <a:srgbClr val="9DD7D7"/>
                </a:solidFill>
                <a:latin typeface="Catamaran" pitchFamily="2" charset="77"/>
                <a:cs typeface="Catamaran" pitchFamily="2" charset="77"/>
              </a:rPr>
              <a:t>nned.net</a:t>
            </a:r>
            <a:endParaRPr lang="en-US" sz="2000" b="1" dirty="0">
              <a:solidFill>
                <a:srgbClr val="9DD7D7"/>
              </a:solidFill>
              <a:latin typeface="Catamaran" pitchFamily="2" charset="77"/>
              <a:cs typeface="Catamaran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E9AE8E-653F-2F45-BD58-329B1FD11598}"/>
              </a:ext>
            </a:extLst>
          </p:cNvPr>
          <p:cNvSpPr/>
          <p:nvPr/>
        </p:nvSpPr>
        <p:spPr>
          <a:xfrm>
            <a:off x="532366" y="3837297"/>
            <a:ext cx="1013563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Interactive website with relevant hot topics, news items, calendar events, funding opportunities, professional development, discussion forums, interactive tools, and other resources</a:t>
            </a:r>
          </a:p>
        </p:txBody>
      </p:sp>
      <p:pic>
        <p:nvPicPr>
          <p:cNvPr id="3" name="Graphic 2" descr="Wireless">
            <a:extLst>
              <a:ext uri="{FF2B5EF4-FFF2-40B4-BE49-F238E27FC236}">
                <a16:creationId xmlns:a16="http://schemas.microsoft.com/office/drawing/2014/main" id="{7DEDD7D6-5943-4D40-ABA5-03122F389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823348" y="1695128"/>
            <a:ext cx="1404995" cy="14049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DA5A01-A05F-AF4A-B7D7-859B6E85ED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930950" y="2206058"/>
            <a:ext cx="1422499" cy="9426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6A6AD1-52E6-594D-A56B-27597BC901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198982" y="2225348"/>
            <a:ext cx="1794035" cy="802357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83DFAFB1-BC2B-7845-8C47-80E1B54890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399448" y="2351972"/>
            <a:ext cx="2462826" cy="71664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BC073B8-66FF-104C-89DF-D951423217B9}"/>
              </a:ext>
            </a:extLst>
          </p:cNvPr>
          <p:cNvGrpSpPr/>
          <p:nvPr/>
        </p:nvGrpSpPr>
        <p:grpSpPr>
          <a:xfrm>
            <a:off x="10267787" y="2097202"/>
            <a:ext cx="1346844" cy="1477328"/>
            <a:chOff x="10267787" y="2097202"/>
            <a:chExt cx="1346844" cy="14773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4C00CA-58FC-314C-8B69-39CFDF2DEC0E}"/>
                </a:ext>
              </a:extLst>
            </p:cNvPr>
            <p:cNvGrpSpPr/>
            <p:nvPr/>
          </p:nvGrpSpPr>
          <p:grpSpPr>
            <a:xfrm>
              <a:off x="10267787" y="2097202"/>
              <a:ext cx="1346844" cy="1477328"/>
              <a:chOff x="10267787" y="2097202"/>
              <a:chExt cx="1346844" cy="1477328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1731193-88BA-6241-B891-0E398AC652B3}"/>
                  </a:ext>
                </a:extLst>
              </p:cNvPr>
              <p:cNvSpPr txBox="1"/>
              <p:nvPr/>
            </p:nvSpPr>
            <p:spPr>
              <a:xfrm>
                <a:off x="10267787" y="2097202"/>
                <a:ext cx="134684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PARTNER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CENTRAL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CC894DC-D682-FC4C-BE1D-7A91873C4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5400000">
                <a:off x="10714018" y="2541558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C2F836E-3A8A-1F48-932C-C7C34FDD4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10800000">
                <a:off x="10814957" y="2636371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CF87A61-B60C-E449-A171-C90BDCD3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16200000">
                <a:off x="10714018" y="2742278"/>
                <a:ext cx="482600" cy="330200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E54E77A-FF0A-854C-B286-2E7D1DB5F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tretch>
              <a:fillRect/>
            </a:stretch>
          </p:blipFill>
          <p:spPr>
            <a:xfrm>
              <a:off x="10613079" y="2638070"/>
              <a:ext cx="482600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0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55F1E3A-2C8E-7A46-B197-0D7BEB11446B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6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ABOUT THE NNED – WHAT WE 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6370E-F664-4A49-BE4B-4701FABD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950" y="2206058"/>
            <a:ext cx="1422499" cy="9426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924853-D9D8-024C-84AE-CA9BE0DB6784}"/>
              </a:ext>
            </a:extLst>
          </p:cNvPr>
          <p:cNvSpPr/>
          <p:nvPr/>
        </p:nvSpPr>
        <p:spPr>
          <a:xfrm>
            <a:off x="2903498" y="3888096"/>
            <a:ext cx="74766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E-newsletter with relevant news, partnership opportunities, and announcements of timely federal and foundation funding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4320D8-710C-2841-89F4-E85515B1FD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198982" y="2225348"/>
            <a:ext cx="1794035" cy="802357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95E9C115-4691-764A-84F5-D74ADDB705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399448" y="2351972"/>
            <a:ext cx="2462826" cy="71664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FA537EE-2604-6943-905C-9CDED1708AED}"/>
              </a:ext>
            </a:extLst>
          </p:cNvPr>
          <p:cNvGrpSpPr/>
          <p:nvPr/>
        </p:nvGrpSpPr>
        <p:grpSpPr>
          <a:xfrm>
            <a:off x="10267787" y="2097202"/>
            <a:ext cx="1346844" cy="1477328"/>
            <a:chOff x="10267787" y="2097202"/>
            <a:chExt cx="1346844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9ED0D21-37A0-7D43-B0F0-0AAA8CCD1941}"/>
                </a:ext>
              </a:extLst>
            </p:cNvPr>
            <p:cNvGrpSpPr/>
            <p:nvPr/>
          </p:nvGrpSpPr>
          <p:grpSpPr>
            <a:xfrm>
              <a:off x="10267787" y="2097202"/>
              <a:ext cx="1346844" cy="1477328"/>
              <a:chOff x="10267787" y="2097202"/>
              <a:chExt cx="1346844" cy="147732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5F3E54-A7EB-D64A-8D8D-32C715B9BB87}"/>
                  </a:ext>
                </a:extLst>
              </p:cNvPr>
              <p:cNvSpPr txBox="1"/>
              <p:nvPr/>
            </p:nvSpPr>
            <p:spPr>
              <a:xfrm>
                <a:off x="10267787" y="2097202"/>
                <a:ext cx="134684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PARTNER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CENTRAL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654D102-36DB-6F4B-BC25-8BDB52966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</a:blip>
              <a:stretch>
                <a:fillRect/>
              </a:stretch>
            </p:blipFill>
            <p:spPr>
              <a:xfrm rot="5400000">
                <a:off x="10714018" y="2541558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7A972C1-8667-9743-A059-3565E2AC3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</a:blip>
              <a:stretch>
                <a:fillRect/>
              </a:stretch>
            </p:blipFill>
            <p:spPr>
              <a:xfrm rot="10800000">
                <a:off x="10814957" y="2636371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B5534FC-6CEB-D240-8562-BC5C1BC8A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</a:blip>
              <a:stretch>
                <a:fillRect/>
              </a:stretch>
            </p:blipFill>
            <p:spPr>
              <a:xfrm rot="16200000">
                <a:off x="10714018" y="2742278"/>
                <a:ext cx="482600" cy="3302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59884E7-A36B-D643-88B6-C12E5486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>
              <a:off x="10613079" y="2638070"/>
              <a:ext cx="482600" cy="3302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E53348B-FAA1-EC41-95D4-2F19A0352E73}"/>
              </a:ext>
            </a:extLst>
          </p:cNvPr>
          <p:cNvSpPr txBox="1"/>
          <p:nvPr/>
        </p:nvSpPr>
        <p:spPr>
          <a:xfrm>
            <a:off x="532365" y="326153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https://</a:t>
            </a:r>
            <a:r>
              <a:rPr lang="en-US" sz="2000" b="1" dirty="0" err="1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nned.net</a:t>
            </a:r>
            <a:endParaRPr lang="en-US" sz="2000" b="1" dirty="0">
              <a:solidFill>
                <a:srgbClr val="9DD7D7">
                  <a:alpha val="50000"/>
                </a:srgbClr>
              </a:solidFill>
              <a:latin typeface="Catamaran" pitchFamily="2" charset="77"/>
              <a:cs typeface="Catamaran" pitchFamily="2" charset="77"/>
            </a:endParaRPr>
          </a:p>
        </p:txBody>
      </p:sp>
      <p:pic>
        <p:nvPicPr>
          <p:cNvPr id="44" name="Graphic 43" descr="Wireless">
            <a:extLst>
              <a:ext uri="{FF2B5EF4-FFF2-40B4-BE49-F238E27FC236}">
                <a16:creationId xmlns:a16="http://schemas.microsoft.com/office/drawing/2014/main" id="{2673F646-3F83-A942-8A8F-F1A0C96D9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823348" y="1695128"/>
            <a:ext cx="1404995" cy="140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55F1E3A-2C8E-7A46-B197-0D7BEB11446B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6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ABOUT THE NNED – WHAT WE 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280D76-75E5-1B4C-8FB9-F7DE925B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982" y="2225348"/>
            <a:ext cx="1794035" cy="8023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341412-454C-FC44-AABA-02E329FE65E6}"/>
              </a:ext>
            </a:extLst>
          </p:cNvPr>
          <p:cNvSpPr/>
          <p:nvPr/>
        </p:nvSpPr>
        <p:spPr>
          <a:xfrm>
            <a:off x="4939774" y="3752632"/>
            <a:ext cx="667658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Collaborative space on NNED website to share resources and intervention efforts to improve the delivery of behavioral health interventions in diverse populations, and learn about resources and innovative community efforts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039E0D-9113-BE49-9A2E-0AD84C551C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930950" y="2206058"/>
            <a:ext cx="1422499" cy="9426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914168-3927-CE4E-B740-CD2F139BBE36}"/>
              </a:ext>
            </a:extLst>
          </p:cNvPr>
          <p:cNvSpPr txBox="1"/>
          <p:nvPr/>
        </p:nvSpPr>
        <p:spPr>
          <a:xfrm>
            <a:off x="532365" y="326153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https://</a:t>
            </a:r>
            <a:r>
              <a:rPr lang="en-US" sz="2000" b="1" dirty="0" err="1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nned.net</a:t>
            </a:r>
            <a:endParaRPr lang="en-US" sz="2000" b="1" dirty="0">
              <a:solidFill>
                <a:srgbClr val="9DD7D7">
                  <a:alpha val="50000"/>
                </a:srgbClr>
              </a:solidFill>
              <a:latin typeface="Catamaran" pitchFamily="2" charset="77"/>
              <a:cs typeface="Catamaran" pitchFamily="2" charset="77"/>
            </a:endParaRPr>
          </a:p>
        </p:txBody>
      </p:sp>
      <p:pic>
        <p:nvPicPr>
          <p:cNvPr id="30" name="Graphic 29" descr="Wireless">
            <a:extLst>
              <a:ext uri="{FF2B5EF4-FFF2-40B4-BE49-F238E27FC236}">
                <a16:creationId xmlns:a16="http://schemas.microsoft.com/office/drawing/2014/main" id="{A6F9ACE2-0869-0545-B209-973CD218E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823348" y="1695128"/>
            <a:ext cx="1404995" cy="140499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DDA487E7-6561-E547-A4BE-5042E6BE72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399448" y="2351972"/>
            <a:ext cx="2462826" cy="7166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CA2FF94-B4E1-194A-A76D-2C8B72D231A5}"/>
              </a:ext>
            </a:extLst>
          </p:cNvPr>
          <p:cNvGrpSpPr/>
          <p:nvPr/>
        </p:nvGrpSpPr>
        <p:grpSpPr>
          <a:xfrm>
            <a:off x="10267787" y="2097202"/>
            <a:ext cx="1346844" cy="1477328"/>
            <a:chOff x="10267787" y="2097202"/>
            <a:chExt cx="1346844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B115BA5-19AE-984A-8269-93D416DB82A6}"/>
                </a:ext>
              </a:extLst>
            </p:cNvPr>
            <p:cNvGrpSpPr/>
            <p:nvPr/>
          </p:nvGrpSpPr>
          <p:grpSpPr>
            <a:xfrm>
              <a:off x="10267787" y="2097202"/>
              <a:ext cx="1346844" cy="1477328"/>
              <a:chOff x="10267787" y="2097202"/>
              <a:chExt cx="1346844" cy="1477328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94FB06-7FC4-784B-977D-F447478B7797}"/>
                  </a:ext>
                </a:extLst>
              </p:cNvPr>
              <p:cNvSpPr txBox="1"/>
              <p:nvPr/>
            </p:nvSpPr>
            <p:spPr>
              <a:xfrm>
                <a:off x="10267787" y="2097202"/>
                <a:ext cx="134684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PARTNER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CENTRAL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456C5EF-1826-AB4F-95B8-AAFA912BD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5400000">
                <a:off x="10714018" y="2541558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5CF166C-F18A-7049-9244-34F6F65B9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10800000">
                <a:off x="10814957" y="2636371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30C32F0-E759-0646-B6D5-A858B71D2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16200000">
                <a:off x="10714018" y="2742278"/>
                <a:ext cx="482600" cy="330200"/>
              </a:xfrm>
              <a:prstGeom prst="rect">
                <a:avLst/>
              </a:prstGeom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3FAD23D-3E4C-584D-9920-3D50F7AD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tretch>
              <a:fillRect/>
            </a:stretch>
          </p:blipFill>
          <p:spPr>
            <a:xfrm>
              <a:off x="10613079" y="2638070"/>
              <a:ext cx="482600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55F1E3A-2C8E-7A46-B197-0D7BEB11446B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6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ABOUT THE NNED – WHAT WE 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5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E99FD7B-2C36-8347-AC81-2D41CABBD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448" y="2351972"/>
            <a:ext cx="2462826" cy="716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47E350-78AA-1248-A0BC-AAC17E34A3BF}"/>
              </a:ext>
            </a:extLst>
          </p:cNvPr>
          <p:cNvSpPr/>
          <p:nvPr/>
        </p:nvSpPr>
        <p:spPr>
          <a:xfrm>
            <a:off x="2667211" y="3761359"/>
            <a:ext cx="71950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Professional development opportunity for NNED members to receive training in evidence-supported and culturally appropriate mental illness and substance use prevention and treatment practices and to support practice implementation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A80DB8-C492-3346-9B68-01BB2C3701E5}"/>
              </a:ext>
            </a:extLst>
          </p:cNvPr>
          <p:cNvGrpSpPr/>
          <p:nvPr/>
        </p:nvGrpSpPr>
        <p:grpSpPr>
          <a:xfrm>
            <a:off x="10267787" y="2097202"/>
            <a:ext cx="1346844" cy="1477328"/>
            <a:chOff x="10267787" y="2097202"/>
            <a:chExt cx="1346844" cy="14773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175F6E-A150-D640-A6A7-D1954377528B}"/>
                </a:ext>
              </a:extLst>
            </p:cNvPr>
            <p:cNvGrpSpPr/>
            <p:nvPr/>
          </p:nvGrpSpPr>
          <p:grpSpPr>
            <a:xfrm>
              <a:off x="10267787" y="2097202"/>
              <a:ext cx="1346844" cy="1477328"/>
              <a:chOff x="10267787" y="2097202"/>
              <a:chExt cx="1346844" cy="147732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C09A1C-47C8-6942-A650-47551CB3BE60}"/>
                  </a:ext>
                </a:extLst>
              </p:cNvPr>
              <p:cNvSpPr txBox="1"/>
              <p:nvPr/>
            </p:nvSpPr>
            <p:spPr>
              <a:xfrm>
                <a:off x="10267787" y="2097202"/>
                <a:ext cx="134684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PARTNER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merican Typewriter" panose="02090604020004020304" pitchFamily="18" charset="77"/>
                </a:endParaRPr>
              </a:p>
              <a:p>
                <a:pPr algn="ctr"/>
                <a:r>
                  <a:rPr lang="en-US" dirty="0">
                    <a:solidFill>
                      <a:schemeClr val="bg1">
                        <a:alpha val="50000"/>
                      </a:schemeClr>
                    </a:solidFill>
                    <a:latin typeface="American Typewriter" panose="02090604020004020304" pitchFamily="18" charset="77"/>
                  </a:rPr>
                  <a:t>CENTRAL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C2855A4-236C-FE48-943B-9676D3C36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rot="5400000">
                <a:off x="10714018" y="2541558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40AD52-7F55-D84B-AB82-BCE834398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rot="10800000">
                <a:off x="10814957" y="2636371"/>
                <a:ext cx="482600" cy="330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6393E26-833C-6E4A-B1EF-A7EB0DF86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rot="16200000">
                <a:off x="10714018" y="2742278"/>
                <a:ext cx="482600" cy="33020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5ADEE1-1272-EB4B-8496-FDEACBE90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10613079" y="2638070"/>
              <a:ext cx="482600" cy="3302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5A71D20-18ED-EC4B-83ED-504C002759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930950" y="2206058"/>
            <a:ext cx="1422499" cy="9426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1591B5-F904-F04F-BD65-F85846F4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198982" y="2225348"/>
            <a:ext cx="1794035" cy="8023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4F7CAA-9B62-9449-BDBC-06BFCBC636D3}"/>
              </a:ext>
            </a:extLst>
          </p:cNvPr>
          <p:cNvSpPr txBox="1"/>
          <p:nvPr/>
        </p:nvSpPr>
        <p:spPr>
          <a:xfrm>
            <a:off x="532365" y="326153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https://</a:t>
            </a:r>
            <a:r>
              <a:rPr lang="en-US" sz="2000" b="1" dirty="0" err="1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nned.net</a:t>
            </a:r>
            <a:endParaRPr lang="en-US" sz="2000" b="1" dirty="0">
              <a:solidFill>
                <a:srgbClr val="9DD7D7">
                  <a:alpha val="50000"/>
                </a:srgbClr>
              </a:solidFill>
              <a:latin typeface="Catamaran" pitchFamily="2" charset="77"/>
              <a:cs typeface="Catamaran" pitchFamily="2" charset="77"/>
            </a:endParaRPr>
          </a:p>
        </p:txBody>
      </p:sp>
      <p:pic>
        <p:nvPicPr>
          <p:cNvPr id="25" name="Graphic 24" descr="Wireless">
            <a:extLst>
              <a:ext uri="{FF2B5EF4-FFF2-40B4-BE49-F238E27FC236}">
                <a16:creationId xmlns:a16="http://schemas.microsoft.com/office/drawing/2014/main" id="{87AE6318-D0B4-6B4C-8CF2-A9B708B6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823348" y="1695128"/>
            <a:ext cx="1404995" cy="140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55F1E3A-2C8E-7A46-B197-0D7BEB11446B}"/>
              </a:ext>
            </a:extLst>
          </p:cNvPr>
          <p:cNvSpPr/>
          <p:nvPr/>
        </p:nvSpPr>
        <p:spPr>
          <a:xfrm>
            <a:off x="177368" y="157480"/>
            <a:ext cx="11837265" cy="6543040"/>
          </a:xfrm>
          <a:prstGeom prst="rect">
            <a:avLst/>
          </a:prstGeom>
          <a:gradFill>
            <a:gsLst>
              <a:gs pos="44000">
                <a:srgbClr val="0D5959">
                  <a:alpha val="76000"/>
                  <a:lumMod val="99000"/>
                </a:srgbClr>
              </a:gs>
              <a:gs pos="12000">
                <a:srgbClr val="082E45">
                  <a:alpha val="75000"/>
                </a:srgbClr>
              </a:gs>
              <a:gs pos="100000">
                <a:srgbClr val="11836C">
                  <a:alpha val="65000"/>
                </a:srgbClr>
              </a:gs>
              <a:gs pos="100000">
                <a:srgbClr val="45A894">
                  <a:alpha val="37000"/>
                </a:srgbClr>
              </a:gs>
              <a:gs pos="100000">
                <a:srgbClr val="3B917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409460-7D95-594F-A08D-51C3D1C17473}"/>
              </a:ext>
            </a:extLst>
          </p:cNvPr>
          <p:cNvSpPr txBox="1"/>
          <p:nvPr/>
        </p:nvSpPr>
        <p:spPr>
          <a:xfrm>
            <a:off x="532365" y="442338"/>
            <a:ext cx="6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alpha val="78000"/>
                  </a:schemeClr>
                </a:solidFill>
                <a:latin typeface="Catamaran" pitchFamily="2" charset="77"/>
                <a:cs typeface="Catamaran" pitchFamily="2" charset="77"/>
              </a:rPr>
              <a:t>ABOUT THE NNED – WHAT WE 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F2545-0ACF-0646-A3F1-1B4F09BFE3F1}"/>
              </a:ext>
            </a:extLst>
          </p:cNvPr>
          <p:cNvSpPr txBox="1"/>
          <p:nvPr/>
        </p:nvSpPr>
        <p:spPr>
          <a:xfrm>
            <a:off x="11616356" y="6239435"/>
            <a:ext cx="40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alpha val="75000"/>
                  </a:schemeClr>
                </a:solidFill>
                <a:latin typeface="Catamaran" pitchFamily="2" charset="77"/>
                <a:cs typeface="Catamaran" pitchFamily="2" charset="77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6370E-F664-4A49-BE4B-4701FABDC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930950" y="2206058"/>
            <a:ext cx="1422499" cy="9426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280D76-75E5-1B4C-8FB9-F7DE925B4C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198982" y="2225348"/>
            <a:ext cx="1794035" cy="8023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458B45-2E81-9D4A-992E-FA1D022163F7}"/>
              </a:ext>
            </a:extLst>
          </p:cNvPr>
          <p:cNvSpPr txBox="1"/>
          <p:nvPr/>
        </p:nvSpPr>
        <p:spPr>
          <a:xfrm>
            <a:off x="532365" y="326153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https://</a:t>
            </a:r>
            <a:r>
              <a:rPr lang="en-US" sz="2000" b="1" dirty="0" err="1">
                <a:solidFill>
                  <a:srgbClr val="9DD7D7">
                    <a:alpha val="50000"/>
                  </a:srgbClr>
                </a:solidFill>
                <a:latin typeface="Catamaran" pitchFamily="2" charset="77"/>
                <a:cs typeface="Catamaran" pitchFamily="2" charset="77"/>
              </a:rPr>
              <a:t>nned.net</a:t>
            </a:r>
            <a:endParaRPr lang="en-US" sz="2000" b="1" dirty="0">
              <a:solidFill>
                <a:srgbClr val="9DD7D7">
                  <a:alpha val="50000"/>
                </a:srgbClr>
              </a:solidFill>
              <a:latin typeface="Catamaran" pitchFamily="2" charset="77"/>
              <a:cs typeface="Catamaran" pitchFamily="2" charset="77"/>
            </a:endParaRPr>
          </a:p>
        </p:txBody>
      </p:sp>
      <p:pic>
        <p:nvPicPr>
          <p:cNvPr id="3" name="Graphic 2" descr="Wireless">
            <a:extLst>
              <a:ext uri="{FF2B5EF4-FFF2-40B4-BE49-F238E27FC236}">
                <a16:creationId xmlns:a16="http://schemas.microsoft.com/office/drawing/2014/main" id="{7DEDD7D6-5943-4D40-ABA5-03122F38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823348" y="1695128"/>
            <a:ext cx="1404995" cy="140499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E99FD7B-2C36-8347-AC81-2D41CABBD4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399448" y="2351972"/>
            <a:ext cx="2462826" cy="716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47E350-78AA-1248-A0BC-AAC17E34A3BF}"/>
              </a:ext>
            </a:extLst>
          </p:cNvPr>
          <p:cNvSpPr/>
          <p:nvPr/>
        </p:nvSpPr>
        <p:spPr>
          <a:xfrm>
            <a:off x="4353449" y="3797217"/>
            <a:ext cx="73037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Catamaran" pitchFamily="2" charset="77"/>
                <a:cs typeface="Catamaran" pitchFamily="2" charset="77"/>
              </a:rPr>
              <a:t>Interactive searchable database of NNED partner organizations, including opportunity to filter and message organization contacts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584463-0929-774A-8455-3131AF30FF2A}"/>
              </a:ext>
            </a:extLst>
          </p:cNvPr>
          <p:cNvGrpSpPr/>
          <p:nvPr/>
        </p:nvGrpSpPr>
        <p:grpSpPr>
          <a:xfrm>
            <a:off x="10267787" y="2097202"/>
            <a:ext cx="1346844" cy="1477328"/>
            <a:chOff x="10267787" y="2097202"/>
            <a:chExt cx="1346844" cy="14773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67FCE2-8CEA-EB4B-8995-D7DE6949D10F}"/>
                </a:ext>
              </a:extLst>
            </p:cNvPr>
            <p:cNvSpPr txBox="1"/>
            <p:nvPr/>
          </p:nvSpPr>
          <p:spPr>
            <a:xfrm>
              <a:off x="10267787" y="2097202"/>
              <a:ext cx="134684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merican Typewriter" panose="02090604020004020304" pitchFamily="18" charset="77"/>
                </a:rPr>
                <a:t>PARTNER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American Typewriter" panose="02090604020004020304" pitchFamily="18" charset="77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merican Typewriter" panose="02090604020004020304" pitchFamily="18" charset="77"/>
                </a:rPr>
                <a:t>CENTRAL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CCF049-6979-9242-9711-FC9581A7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>
              <a:off x="10714018" y="2541558"/>
              <a:ext cx="482600" cy="330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DAC8D5-B798-D345-BB69-22D59939F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10814957" y="2636371"/>
              <a:ext cx="482600" cy="3302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179B5-9F85-CC47-B6AB-05C51598A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6200000">
              <a:off x="10714018" y="2742278"/>
              <a:ext cx="482600" cy="330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14612F-1697-D044-B108-5783C164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13079" y="2638070"/>
              <a:ext cx="482600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5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DF98E53-DB8C-C141-830B-68A84974BC86}">
  <we:reference id="78f4d70e-fb8b-4f8d-b284-0a2e60aeef37" version="3.4.3.0" store="EXCatalog" storeType="EXCatalog"/>
  <we:alternateReferences>
    <we:reference id="WA104380955" version="3.4.3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D77D8FABFEF44F98DC18C3A080D81F" ma:contentTypeVersion="14" ma:contentTypeDescription="Create a new document." ma:contentTypeScope="" ma:versionID="f1214073538d5e8358a2372c303975b1">
  <xsd:schema xmlns:xsd="http://www.w3.org/2001/XMLSchema" xmlns:xs="http://www.w3.org/2001/XMLSchema" xmlns:p="http://schemas.microsoft.com/office/2006/metadata/properties" xmlns:ns2="e1b08336-002e-4241-b336-14eb016a97d8" xmlns:ns3="14f8deef-7e19-45ed-8ead-3ce1acc16cbb" targetNamespace="http://schemas.microsoft.com/office/2006/metadata/properties" ma:root="true" ma:fieldsID="309317b880f5358ccf3fc84c966bb9de" ns2:_="" ns3:_="">
    <xsd:import namespace="e1b08336-002e-4241-b336-14eb016a97d8"/>
    <xsd:import namespace="14f8deef-7e19-45ed-8ead-3ce1acc16c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NOTE" minOccurs="0"/>
                <xsd:element ref="ns2:Dat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b08336-002e-4241-b336-14eb016a97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NOTE" ma:index="18" nillable="true" ma:displayName="NOTE " ma:format="Dropdown" ma:internalName="NOTE">
      <xsd:simpleType>
        <xsd:restriction base="dms:Text">
          <xsd:maxLength value="255"/>
        </xsd:restriction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8deef-7e19-45ed-8ead-3ce1acc16cb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e1b08336-002e-4241-b336-14eb016a97d8" xsi:nil="true"/>
    <NOTE xmlns="e1b08336-002e-4241-b336-14eb016a97d8" xsi:nil="true"/>
  </documentManagement>
</p:properties>
</file>

<file path=customXml/itemProps1.xml><?xml version="1.0" encoding="utf-8"?>
<ds:datastoreItem xmlns:ds="http://schemas.openxmlformats.org/officeDocument/2006/customXml" ds:itemID="{4212F931-8220-42DD-A910-E0208206F7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4191A-6716-4835-A9DC-7871032F45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b08336-002e-4241-b336-14eb016a97d8"/>
    <ds:schemaRef ds:uri="14f8deef-7e19-45ed-8ead-3ce1acc16c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ED5127-DBC9-48FD-9748-5B63D426D273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4f8deef-7e19-45ed-8ead-3ce1acc16cbb"/>
    <ds:schemaRef ds:uri="e1b08336-002e-4241-b336-14eb016a97d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1197</TotalTime>
  <Words>578</Words>
  <Application>Microsoft Macintosh PowerPoint</Application>
  <PresentationFormat>Widescreen</PresentationFormat>
  <Paragraphs>140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American Typewriter</vt:lpstr>
      <vt:lpstr>Arial</vt:lpstr>
      <vt:lpstr>Calibri</vt:lpstr>
      <vt:lpstr>Calibri Light</vt:lpstr>
      <vt:lpstr>Catamaran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alina taniuchi</dc:creator>
  <cp:lastModifiedBy>Alina Taniuchi</cp:lastModifiedBy>
  <cp:revision>19</cp:revision>
  <cp:lastPrinted>2019-10-17T16:53:00Z</cp:lastPrinted>
  <dcterms:created xsi:type="dcterms:W3CDTF">2019-10-16T01:20:46Z</dcterms:created>
  <dcterms:modified xsi:type="dcterms:W3CDTF">2020-06-24T16:33:32Z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0x01010060D77D8FABFEF44F98DC18C3A080D81F</vt:lpwstr>
  </property>
</Properties>
</file>