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74"/>
  </p:notesMasterIdLst>
  <p:handoutMasterIdLst>
    <p:handoutMasterId r:id="rId75"/>
  </p:handoutMasterIdLst>
  <p:sldIdLst>
    <p:sldId id="326" r:id="rId6"/>
    <p:sldId id="278" r:id="rId7"/>
    <p:sldId id="327" r:id="rId8"/>
    <p:sldId id="328" r:id="rId9"/>
    <p:sldId id="329" r:id="rId10"/>
    <p:sldId id="330" r:id="rId11"/>
    <p:sldId id="321" r:id="rId12"/>
    <p:sldId id="316" r:id="rId13"/>
    <p:sldId id="1499" r:id="rId14"/>
    <p:sldId id="1402" r:id="rId15"/>
    <p:sldId id="1542" r:id="rId16"/>
    <p:sldId id="1506" r:id="rId17"/>
    <p:sldId id="1514" r:id="rId18"/>
    <p:sldId id="1508" r:id="rId19"/>
    <p:sldId id="260" r:id="rId20"/>
    <p:sldId id="1467" r:id="rId21"/>
    <p:sldId id="1520" r:id="rId22"/>
    <p:sldId id="1468" r:id="rId23"/>
    <p:sldId id="1515" r:id="rId24"/>
    <p:sldId id="1470" r:id="rId25"/>
    <p:sldId id="1476" r:id="rId26"/>
    <p:sldId id="1509" r:id="rId27"/>
    <p:sldId id="1521" r:id="rId28"/>
    <p:sldId id="1535" r:id="rId29"/>
    <p:sldId id="1534" r:id="rId30"/>
    <p:sldId id="1517" r:id="rId31"/>
    <p:sldId id="1522" r:id="rId32"/>
    <p:sldId id="1529" r:id="rId33"/>
    <p:sldId id="1543" r:id="rId34"/>
    <p:sldId id="1513" r:id="rId35"/>
    <p:sldId id="1526" r:id="rId36"/>
    <p:sldId id="1532" r:id="rId37"/>
    <p:sldId id="1531" r:id="rId38"/>
    <p:sldId id="1426" r:id="rId39"/>
    <p:sldId id="1474" r:id="rId40"/>
    <p:sldId id="1484" r:id="rId41"/>
    <p:sldId id="1482" r:id="rId42"/>
    <p:sldId id="1495" r:id="rId43"/>
    <p:sldId id="1537" r:id="rId44"/>
    <p:sldId id="1485" r:id="rId45"/>
    <p:sldId id="1527" r:id="rId46"/>
    <p:sldId id="1492" r:id="rId47"/>
    <p:sldId id="1487" r:id="rId48"/>
    <p:sldId id="1536" r:id="rId49"/>
    <p:sldId id="1516" r:id="rId50"/>
    <p:sldId id="1525" r:id="rId51"/>
    <p:sldId id="1523" r:id="rId52"/>
    <p:sldId id="1524" r:id="rId53"/>
    <p:sldId id="1541" r:id="rId54"/>
    <p:sldId id="1496" r:id="rId55"/>
    <p:sldId id="1544" r:id="rId56"/>
    <p:sldId id="1545" r:id="rId57"/>
    <p:sldId id="1538" r:id="rId58"/>
    <p:sldId id="1540" r:id="rId59"/>
    <p:sldId id="1450" r:id="rId60"/>
    <p:sldId id="1451" r:id="rId61"/>
    <p:sldId id="1528" r:id="rId62"/>
    <p:sldId id="1501" r:id="rId63"/>
    <p:sldId id="1539" r:id="rId64"/>
    <p:sldId id="1489" r:id="rId65"/>
    <p:sldId id="1511" r:id="rId66"/>
    <p:sldId id="1462" r:id="rId67"/>
    <p:sldId id="1504" r:id="rId68"/>
    <p:sldId id="1505" r:id="rId69"/>
    <p:sldId id="1490" r:id="rId70"/>
    <p:sldId id="1491" r:id="rId71"/>
    <p:sldId id="1503" r:id="rId72"/>
    <p:sldId id="1417" r:id="rId7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n, Frances R." initials="LFR" lastIdx="21" clrIdx="0"/>
  <p:cmAuthor id="2" name="Sharon Levy"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5226"/>
    <a:srgbClr val="165C7D"/>
    <a:srgbClr val="FFFFFF"/>
    <a:srgbClr val="046A38"/>
    <a:srgbClr val="BF9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4660"/>
  </p:normalViewPr>
  <p:slideViewPr>
    <p:cSldViewPr snapToGrid="0" snapToObjects="1">
      <p:cViewPr varScale="1">
        <p:scale>
          <a:sx n="62" d="100"/>
          <a:sy n="62" d="100"/>
        </p:scale>
        <p:origin x="1740" y="56"/>
      </p:cViewPr>
      <p:guideLst>
        <p:guide orient="horz" pos="2160"/>
        <p:guide pos="2880"/>
      </p:guideLst>
    </p:cSldViewPr>
  </p:slideViewPr>
  <p:notesTextViewPr>
    <p:cViewPr>
      <p:scale>
        <a:sx n="3" d="2"/>
        <a:sy n="3" d="2"/>
      </p:scale>
      <p:origin x="0" y="0"/>
    </p:cViewPr>
  </p:notesTextViewPr>
  <p:sorterViewPr>
    <p:cViewPr varScale="1">
      <p:scale>
        <a:sx n="1" d="1"/>
        <a:sy n="1" d="1"/>
      </p:scale>
      <p:origin x="0" y="-20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77C07-CE3D-408B-8E9F-8563EEF2EDD2}" type="doc">
      <dgm:prSet loTypeId="urn:microsoft.com/office/officeart/2016/7/layout/VerticalHollowActionList" loCatId="List" qsTypeId="urn:microsoft.com/office/officeart/2005/8/quickstyle/simple2" qsCatId="simple" csTypeId="urn:microsoft.com/office/officeart/2005/8/colors/accent2_2" csCatId="accent2"/>
      <dgm:spPr/>
      <dgm:t>
        <a:bodyPr/>
        <a:lstStyle/>
        <a:p>
          <a:endParaRPr lang="en-US"/>
        </a:p>
      </dgm:t>
    </dgm:pt>
    <dgm:pt modelId="{08026529-E087-461C-A164-EFE0CA92DBAE}">
      <dgm:prSet/>
      <dgm:spPr/>
      <dgm:t>
        <a:bodyPr/>
        <a:lstStyle/>
        <a:p>
          <a:r>
            <a:rPr lang="en-US"/>
            <a:t>Review</a:t>
          </a:r>
        </a:p>
      </dgm:t>
    </dgm:pt>
    <dgm:pt modelId="{5A5E0029-7E9A-4F11-AE45-73DF00A90F1D}" type="parTrans" cxnId="{AC689EED-37B5-498C-855D-1AFA7E7B437D}">
      <dgm:prSet/>
      <dgm:spPr/>
      <dgm:t>
        <a:bodyPr/>
        <a:lstStyle/>
        <a:p>
          <a:endParaRPr lang="en-US"/>
        </a:p>
      </dgm:t>
    </dgm:pt>
    <dgm:pt modelId="{5DCFFD43-D8CA-41C5-BA95-1315161E9304}" type="sibTrans" cxnId="{AC689EED-37B5-498C-855D-1AFA7E7B437D}">
      <dgm:prSet/>
      <dgm:spPr/>
      <dgm:t>
        <a:bodyPr/>
        <a:lstStyle/>
        <a:p>
          <a:endParaRPr lang="en-US"/>
        </a:p>
      </dgm:t>
    </dgm:pt>
    <dgm:pt modelId="{5BFCB6AE-817E-45D2-9E64-ECF8EB638A28}">
      <dgm:prSet/>
      <dgm:spPr/>
      <dgm:t>
        <a:bodyPr/>
        <a:lstStyle/>
        <a:p>
          <a:r>
            <a:rPr lang="en-US"/>
            <a:t>Review the professional guidelines and ethical framework of Healthcare Interpreters</a:t>
          </a:r>
        </a:p>
      </dgm:t>
    </dgm:pt>
    <dgm:pt modelId="{AC86E071-CDF5-4D16-A4D3-B7103914E125}" type="parTrans" cxnId="{AAD49249-0890-4734-B146-0A3AE0D116D7}">
      <dgm:prSet/>
      <dgm:spPr/>
      <dgm:t>
        <a:bodyPr/>
        <a:lstStyle/>
        <a:p>
          <a:endParaRPr lang="en-US"/>
        </a:p>
      </dgm:t>
    </dgm:pt>
    <dgm:pt modelId="{A0E67FCC-4CB4-41BC-85FD-0F1C97E16A37}" type="sibTrans" cxnId="{AAD49249-0890-4734-B146-0A3AE0D116D7}">
      <dgm:prSet/>
      <dgm:spPr/>
      <dgm:t>
        <a:bodyPr/>
        <a:lstStyle/>
        <a:p>
          <a:endParaRPr lang="en-US"/>
        </a:p>
      </dgm:t>
    </dgm:pt>
    <dgm:pt modelId="{AEFD4458-469F-416C-BCB7-141DB291B14B}">
      <dgm:prSet/>
      <dgm:spPr/>
      <dgm:t>
        <a:bodyPr/>
        <a:lstStyle/>
        <a:p>
          <a:r>
            <a:rPr lang="en-US"/>
            <a:t>Identify and define</a:t>
          </a:r>
        </a:p>
      </dgm:t>
    </dgm:pt>
    <dgm:pt modelId="{92389BF8-03F9-4A98-AFC9-5964F1167612}" type="parTrans" cxnId="{629131C5-D239-46F6-BFF3-05F744496966}">
      <dgm:prSet/>
      <dgm:spPr/>
      <dgm:t>
        <a:bodyPr/>
        <a:lstStyle/>
        <a:p>
          <a:endParaRPr lang="en-US"/>
        </a:p>
      </dgm:t>
    </dgm:pt>
    <dgm:pt modelId="{A1EE77B3-051D-496F-BA57-18695105AA47}" type="sibTrans" cxnId="{629131C5-D239-46F6-BFF3-05F744496966}">
      <dgm:prSet/>
      <dgm:spPr/>
      <dgm:t>
        <a:bodyPr/>
        <a:lstStyle/>
        <a:p>
          <a:endParaRPr lang="en-US"/>
        </a:p>
      </dgm:t>
    </dgm:pt>
    <dgm:pt modelId="{B7162AE3-66E5-4D6B-8CCF-0AA4B27969E4}">
      <dgm:prSet/>
      <dgm:spPr/>
      <dgm:t>
        <a:bodyPr/>
        <a:lstStyle/>
        <a:p>
          <a:r>
            <a:rPr lang="en-US"/>
            <a:t>Identify and define common substance use disorders, focusing on opioid use disorder in-depth</a:t>
          </a:r>
        </a:p>
      </dgm:t>
    </dgm:pt>
    <dgm:pt modelId="{1577721C-E807-4139-93A2-1E5980CEA9D1}" type="parTrans" cxnId="{CEFEF820-CEB8-4152-A7D7-73232AF43393}">
      <dgm:prSet/>
      <dgm:spPr/>
      <dgm:t>
        <a:bodyPr/>
        <a:lstStyle/>
        <a:p>
          <a:endParaRPr lang="en-US"/>
        </a:p>
      </dgm:t>
    </dgm:pt>
    <dgm:pt modelId="{9F6CE22C-0288-4A02-93F8-960461B944C4}" type="sibTrans" cxnId="{CEFEF820-CEB8-4152-A7D7-73232AF43393}">
      <dgm:prSet/>
      <dgm:spPr/>
      <dgm:t>
        <a:bodyPr/>
        <a:lstStyle/>
        <a:p>
          <a:endParaRPr lang="en-US"/>
        </a:p>
      </dgm:t>
    </dgm:pt>
    <dgm:pt modelId="{B2D1ABA3-6C2A-41AF-B44D-67A2D32F05E8}">
      <dgm:prSet/>
      <dgm:spPr/>
      <dgm:t>
        <a:bodyPr/>
        <a:lstStyle/>
        <a:p>
          <a:r>
            <a:rPr lang="en-US"/>
            <a:t>Discuss</a:t>
          </a:r>
        </a:p>
      </dgm:t>
    </dgm:pt>
    <dgm:pt modelId="{50274B0D-6049-4CE3-BA3B-818833B09420}" type="parTrans" cxnId="{CC9875E7-D851-4E4F-A185-A7461376CFED}">
      <dgm:prSet/>
      <dgm:spPr/>
      <dgm:t>
        <a:bodyPr/>
        <a:lstStyle/>
        <a:p>
          <a:endParaRPr lang="en-US"/>
        </a:p>
      </dgm:t>
    </dgm:pt>
    <dgm:pt modelId="{2905EC24-CCDD-431A-9714-6C512F793A7E}" type="sibTrans" cxnId="{CC9875E7-D851-4E4F-A185-A7461376CFED}">
      <dgm:prSet/>
      <dgm:spPr/>
      <dgm:t>
        <a:bodyPr/>
        <a:lstStyle/>
        <a:p>
          <a:endParaRPr lang="en-US"/>
        </a:p>
      </dgm:t>
    </dgm:pt>
    <dgm:pt modelId="{76A8FCF8-DB00-499F-B1CA-F9C5D8D0333E}">
      <dgm:prSet/>
      <dgm:spPr/>
      <dgm:t>
        <a:bodyPr/>
        <a:lstStyle/>
        <a:p>
          <a:r>
            <a:rPr lang="en-US"/>
            <a:t>Discuss common substances and street names</a:t>
          </a:r>
        </a:p>
      </dgm:t>
    </dgm:pt>
    <dgm:pt modelId="{BB6BDBB4-026A-4E48-A9DD-938F4F4F2BDC}" type="parTrans" cxnId="{0E36098F-8508-4A17-8385-AFE6E4F8E1A3}">
      <dgm:prSet/>
      <dgm:spPr/>
      <dgm:t>
        <a:bodyPr/>
        <a:lstStyle/>
        <a:p>
          <a:endParaRPr lang="en-US"/>
        </a:p>
      </dgm:t>
    </dgm:pt>
    <dgm:pt modelId="{531AC309-8340-443A-8EEC-369865560817}" type="sibTrans" cxnId="{0E36098F-8508-4A17-8385-AFE6E4F8E1A3}">
      <dgm:prSet/>
      <dgm:spPr/>
      <dgm:t>
        <a:bodyPr/>
        <a:lstStyle/>
        <a:p>
          <a:endParaRPr lang="en-US"/>
        </a:p>
      </dgm:t>
    </dgm:pt>
    <dgm:pt modelId="{AC481905-ED64-4393-928C-EDFEEA34FA9A}">
      <dgm:prSet/>
      <dgm:spPr/>
      <dgm:t>
        <a:bodyPr/>
        <a:lstStyle/>
        <a:p>
          <a:r>
            <a:rPr lang="en-US"/>
            <a:t>Apply</a:t>
          </a:r>
        </a:p>
      </dgm:t>
    </dgm:pt>
    <dgm:pt modelId="{F0808D2F-6627-4F2C-B0BB-A827CFBD83DC}" type="parTrans" cxnId="{CB0A5764-94C1-49B5-BCDF-5A210750F5F2}">
      <dgm:prSet/>
      <dgm:spPr/>
      <dgm:t>
        <a:bodyPr/>
        <a:lstStyle/>
        <a:p>
          <a:endParaRPr lang="en-US"/>
        </a:p>
      </dgm:t>
    </dgm:pt>
    <dgm:pt modelId="{B541FAE3-616F-41A9-873E-B5BA69A1952F}" type="sibTrans" cxnId="{CB0A5764-94C1-49B5-BCDF-5A210750F5F2}">
      <dgm:prSet/>
      <dgm:spPr/>
      <dgm:t>
        <a:bodyPr/>
        <a:lstStyle/>
        <a:p>
          <a:endParaRPr lang="en-US"/>
        </a:p>
      </dgm:t>
    </dgm:pt>
    <dgm:pt modelId="{120B007C-8096-46D9-986F-8F2192518B4A}">
      <dgm:prSet/>
      <dgm:spPr/>
      <dgm:t>
        <a:bodyPr/>
        <a:lstStyle/>
        <a:p>
          <a:r>
            <a:rPr lang="en-US"/>
            <a:t>Apply practical skills utilizing role playing with appropriate case scenarios</a:t>
          </a:r>
        </a:p>
      </dgm:t>
    </dgm:pt>
    <dgm:pt modelId="{B9DEB406-8CB1-4D75-929A-27C80E56993A}" type="parTrans" cxnId="{9CA0DFFF-973D-4DB3-BBFA-2614C8B49CAE}">
      <dgm:prSet/>
      <dgm:spPr/>
      <dgm:t>
        <a:bodyPr/>
        <a:lstStyle/>
        <a:p>
          <a:endParaRPr lang="en-US"/>
        </a:p>
      </dgm:t>
    </dgm:pt>
    <dgm:pt modelId="{928C336C-154F-4A16-94C5-7DCE16F6A94F}" type="sibTrans" cxnId="{9CA0DFFF-973D-4DB3-BBFA-2614C8B49CAE}">
      <dgm:prSet/>
      <dgm:spPr/>
      <dgm:t>
        <a:bodyPr/>
        <a:lstStyle/>
        <a:p>
          <a:endParaRPr lang="en-US"/>
        </a:p>
      </dgm:t>
    </dgm:pt>
    <dgm:pt modelId="{BD412981-5D5B-4165-A11C-B7CEB987415E}" type="pres">
      <dgm:prSet presAssocID="{BAC77C07-CE3D-408B-8E9F-8563EEF2EDD2}" presName="Name0" presStyleCnt="0">
        <dgm:presLayoutVars>
          <dgm:dir/>
          <dgm:animLvl val="lvl"/>
          <dgm:resizeHandles val="exact"/>
        </dgm:presLayoutVars>
      </dgm:prSet>
      <dgm:spPr/>
    </dgm:pt>
    <dgm:pt modelId="{EC77F3B5-D09E-40D5-84B3-BAA294889CF5}" type="pres">
      <dgm:prSet presAssocID="{08026529-E087-461C-A164-EFE0CA92DBAE}" presName="linNode" presStyleCnt="0"/>
      <dgm:spPr/>
    </dgm:pt>
    <dgm:pt modelId="{CD0462C3-AC3F-4FA5-BA0A-3C8072708389}" type="pres">
      <dgm:prSet presAssocID="{08026529-E087-461C-A164-EFE0CA92DBAE}" presName="parentText" presStyleLbl="solidFgAcc1" presStyleIdx="0" presStyleCnt="4">
        <dgm:presLayoutVars>
          <dgm:chMax val="1"/>
          <dgm:bulletEnabled/>
        </dgm:presLayoutVars>
      </dgm:prSet>
      <dgm:spPr/>
    </dgm:pt>
    <dgm:pt modelId="{493DA8FA-F443-4F79-AD84-F06C0ADCD7FC}" type="pres">
      <dgm:prSet presAssocID="{08026529-E087-461C-A164-EFE0CA92DBAE}" presName="descendantText" presStyleLbl="alignNode1" presStyleIdx="0" presStyleCnt="4">
        <dgm:presLayoutVars>
          <dgm:bulletEnabled/>
        </dgm:presLayoutVars>
      </dgm:prSet>
      <dgm:spPr/>
    </dgm:pt>
    <dgm:pt modelId="{661FD8D8-4B97-4EF7-A100-B018AFCD265D}" type="pres">
      <dgm:prSet presAssocID="{5DCFFD43-D8CA-41C5-BA95-1315161E9304}" presName="sp" presStyleCnt="0"/>
      <dgm:spPr/>
    </dgm:pt>
    <dgm:pt modelId="{1F147AC8-CA45-4E4A-971B-E6AACE12E91E}" type="pres">
      <dgm:prSet presAssocID="{AEFD4458-469F-416C-BCB7-141DB291B14B}" presName="linNode" presStyleCnt="0"/>
      <dgm:spPr/>
    </dgm:pt>
    <dgm:pt modelId="{DED5A092-BC67-46AC-AC28-0D10B649AA90}" type="pres">
      <dgm:prSet presAssocID="{AEFD4458-469F-416C-BCB7-141DB291B14B}" presName="parentText" presStyleLbl="solidFgAcc1" presStyleIdx="1" presStyleCnt="4">
        <dgm:presLayoutVars>
          <dgm:chMax val="1"/>
          <dgm:bulletEnabled/>
        </dgm:presLayoutVars>
      </dgm:prSet>
      <dgm:spPr/>
    </dgm:pt>
    <dgm:pt modelId="{BB43123B-F205-4DA5-BFFB-71477AAE2E5C}" type="pres">
      <dgm:prSet presAssocID="{AEFD4458-469F-416C-BCB7-141DB291B14B}" presName="descendantText" presStyleLbl="alignNode1" presStyleIdx="1" presStyleCnt="4">
        <dgm:presLayoutVars>
          <dgm:bulletEnabled/>
        </dgm:presLayoutVars>
      </dgm:prSet>
      <dgm:spPr/>
    </dgm:pt>
    <dgm:pt modelId="{4A43DB2C-6F4D-48B5-BB96-BD607B45BA29}" type="pres">
      <dgm:prSet presAssocID="{A1EE77B3-051D-496F-BA57-18695105AA47}" presName="sp" presStyleCnt="0"/>
      <dgm:spPr/>
    </dgm:pt>
    <dgm:pt modelId="{A1BDD58A-C264-41D7-956A-C77057C1EC65}" type="pres">
      <dgm:prSet presAssocID="{B2D1ABA3-6C2A-41AF-B44D-67A2D32F05E8}" presName="linNode" presStyleCnt="0"/>
      <dgm:spPr/>
    </dgm:pt>
    <dgm:pt modelId="{FB4131DD-6988-4D73-9083-B302C91EBA42}" type="pres">
      <dgm:prSet presAssocID="{B2D1ABA3-6C2A-41AF-B44D-67A2D32F05E8}" presName="parentText" presStyleLbl="solidFgAcc1" presStyleIdx="2" presStyleCnt="4">
        <dgm:presLayoutVars>
          <dgm:chMax val="1"/>
          <dgm:bulletEnabled/>
        </dgm:presLayoutVars>
      </dgm:prSet>
      <dgm:spPr/>
    </dgm:pt>
    <dgm:pt modelId="{F3B3A7A9-E1A4-4EF2-BC29-46CCAFCA5606}" type="pres">
      <dgm:prSet presAssocID="{B2D1ABA3-6C2A-41AF-B44D-67A2D32F05E8}" presName="descendantText" presStyleLbl="alignNode1" presStyleIdx="2" presStyleCnt="4">
        <dgm:presLayoutVars>
          <dgm:bulletEnabled/>
        </dgm:presLayoutVars>
      </dgm:prSet>
      <dgm:spPr/>
    </dgm:pt>
    <dgm:pt modelId="{5E60C0D8-E750-41CD-8745-F8689DAE2801}" type="pres">
      <dgm:prSet presAssocID="{2905EC24-CCDD-431A-9714-6C512F793A7E}" presName="sp" presStyleCnt="0"/>
      <dgm:spPr/>
    </dgm:pt>
    <dgm:pt modelId="{1F002CC5-55AE-4784-A357-5701D15BC58B}" type="pres">
      <dgm:prSet presAssocID="{AC481905-ED64-4393-928C-EDFEEA34FA9A}" presName="linNode" presStyleCnt="0"/>
      <dgm:spPr/>
    </dgm:pt>
    <dgm:pt modelId="{4711C978-5A92-45F1-B476-130C32C7B1BE}" type="pres">
      <dgm:prSet presAssocID="{AC481905-ED64-4393-928C-EDFEEA34FA9A}" presName="parentText" presStyleLbl="solidFgAcc1" presStyleIdx="3" presStyleCnt="4">
        <dgm:presLayoutVars>
          <dgm:chMax val="1"/>
          <dgm:bulletEnabled/>
        </dgm:presLayoutVars>
      </dgm:prSet>
      <dgm:spPr/>
    </dgm:pt>
    <dgm:pt modelId="{DE413583-53AB-4500-B398-7056A17978FB}" type="pres">
      <dgm:prSet presAssocID="{AC481905-ED64-4393-928C-EDFEEA34FA9A}" presName="descendantText" presStyleLbl="alignNode1" presStyleIdx="3" presStyleCnt="4">
        <dgm:presLayoutVars>
          <dgm:bulletEnabled/>
        </dgm:presLayoutVars>
      </dgm:prSet>
      <dgm:spPr/>
    </dgm:pt>
  </dgm:ptLst>
  <dgm:cxnLst>
    <dgm:cxn modelId="{CEFEF820-CEB8-4152-A7D7-73232AF43393}" srcId="{AEFD4458-469F-416C-BCB7-141DB291B14B}" destId="{B7162AE3-66E5-4D6B-8CCF-0AA4B27969E4}" srcOrd="0" destOrd="0" parTransId="{1577721C-E807-4139-93A2-1E5980CEA9D1}" sibTransId="{9F6CE22C-0288-4A02-93F8-960461B944C4}"/>
    <dgm:cxn modelId="{7B4BCD62-2351-45C1-89F6-D1176A7489AA}" type="presOf" srcId="{BAC77C07-CE3D-408B-8E9F-8563EEF2EDD2}" destId="{BD412981-5D5B-4165-A11C-B7CEB987415E}" srcOrd="0" destOrd="0" presId="urn:microsoft.com/office/officeart/2016/7/layout/VerticalHollowActionList"/>
    <dgm:cxn modelId="{CB0A5764-94C1-49B5-BCDF-5A210750F5F2}" srcId="{BAC77C07-CE3D-408B-8E9F-8563EEF2EDD2}" destId="{AC481905-ED64-4393-928C-EDFEEA34FA9A}" srcOrd="3" destOrd="0" parTransId="{F0808D2F-6627-4F2C-B0BB-A827CFBD83DC}" sibTransId="{B541FAE3-616F-41A9-873E-B5BA69A1952F}"/>
    <dgm:cxn modelId="{AAD49249-0890-4734-B146-0A3AE0D116D7}" srcId="{08026529-E087-461C-A164-EFE0CA92DBAE}" destId="{5BFCB6AE-817E-45D2-9E64-ECF8EB638A28}" srcOrd="0" destOrd="0" parTransId="{AC86E071-CDF5-4D16-A4D3-B7103914E125}" sibTransId="{A0E67FCC-4CB4-41BC-85FD-0F1C97E16A37}"/>
    <dgm:cxn modelId="{4ECB1C6E-E56B-4029-827C-70714242221F}" type="presOf" srcId="{AC481905-ED64-4393-928C-EDFEEA34FA9A}" destId="{4711C978-5A92-45F1-B476-130C32C7B1BE}" srcOrd="0" destOrd="0" presId="urn:microsoft.com/office/officeart/2016/7/layout/VerticalHollowActionList"/>
    <dgm:cxn modelId="{15162C51-8E3F-4F3A-A5FD-EDDD9F7B6FAF}" type="presOf" srcId="{120B007C-8096-46D9-986F-8F2192518B4A}" destId="{DE413583-53AB-4500-B398-7056A17978FB}" srcOrd="0" destOrd="0" presId="urn:microsoft.com/office/officeart/2016/7/layout/VerticalHollowActionList"/>
    <dgm:cxn modelId="{51FC1A52-0836-48B1-B4CF-135424FD4E85}" type="presOf" srcId="{B7162AE3-66E5-4D6B-8CCF-0AA4B27969E4}" destId="{BB43123B-F205-4DA5-BFFB-71477AAE2E5C}" srcOrd="0" destOrd="0" presId="urn:microsoft.com/office/officeart/2016/7/layout/VerticalHollowActionList"/>
    <dgm:cxn modelId="{0E36098F-8508-4A17-8385-AFE6E4F8E1A3}" srcId="{B2D1ABA3-6C2A-41AF-B44D-67A2D32F05E8}" destId="{76A8FCF8-DB00-499F-B1CA-F9C5D8D0333E}" srcOrd="0" destOrd="0" parTransId="{BB6BDBB4-026A-4E48-A9DD-938F4F4F2BDC}" sibTransId="{531AC309-8340-443A-8EEC-369865560817}"/>
    <dgm:cxn modelId="{A75EDA9E-52FD-4547-9802-86899ED7082B}" type="presOf" srcId="{08026529-E087-461C-A164-EFE0CA92DBAE}" destId="{CD0462C3-AC3F-4FA5-BA0A-3C8072708389}" srcOrd="0" destOrd="0" presId="urn:microsoft.com/office/officeart/2016/7/layout/VerticalHollowActionList"/>
    <dgm:cxn modelId="{02AC63B5-4A0E-4C7F-BD2D-0685501843F6}" type="presOf" srcId="{5BFCB6AE-817E-45D2-9E64-ECF8EB638A28}" destId="{493DA8FA-F443-4F79-AD84-F06C0ADCD7FC}" srcOrd="0" destOrd="0" presId="urn:microsoft.com/office/officeart/2016/7/layout/VerticalHollowActionList"/>
    <dgm:cxn modelId="{629131C5-D239-46F6-BFF3-05F744496966}" srcId="{BAC77C07-CE3D-408B-8E9F-8563EEF2EDD2}" destId="{AEFD4458-469F-416C-BCB7-141DB291B14B}" srcOrd="1" destOrd="0" parTransId="{92389BF8-03F9-4A98-AFC9-5964F1167612}" sibTransId="{A1EE77B3-051D-496F-BA57-18695105AA47}"/>
    <dgm:cxn modelId="{4EF21AD1-C6FF-4208-89A0-D0177DA66BC9}" type="presOf" srcId="{76A8FCF8-DB00-499F-B1CA-F9C5D8D0333E}" destId="{F3B3A7A9-E1A4-4EF2-BC29-46CCAFCA5606}" srcOrd="0" destOrd="0" presId="urn:microsoft.com/office/officeart/2016/7/layout/VerticalHollowActionList"/>
    <dgm:cxn modelId="{A1AE54DE-4FC0-4B49-AB60-9902A652BAD6}" type="presOf" srcId="{AEFD4458-469F-416C-BCB7-141DB291B14B}" destId="{DED5A092-BC67-46AC-AC28-0D10B649AA90}" srcOrd="0" destOrd="0" presId="urn:microsoft.com/office/officeart/2016/7/layout/VerticalHollowActionList"/>
    <dgm:cxn modelId="{CC9875E7-D851-4E4F-A185-A7461376CFED}" srcId="{BAC77C07-CE3D-408B-8E9F-8563EEF2EDD2}" destId="{B2D1ABA3-6C2A-41AF-B44D-67A2D32F05E8}" srcOrd="2" destOrd="0" parTransId="{50274B0D-6049-4CE3-BA3B-818833B09420}" sibTransId="{2905EC24-CCDD-431A-9714-6C512F793A7E}"/>
    <dgm:cxn modelId="{AC689EED-37B5-498C-855D-1AFA7E7B437D}" srcId="{BAC77C07-CE3D-408B-8E9F-8563EEF2EDD2}" destId="{08026529-E087-461C-A164-EFE0CA92DBAE}" srcOrd="0" destOrd="0" parTransId="{5A5E0029-7E9A-4F11-AE45-73DF00A90F1D}" sibTransId="{5DCFFD43-D8CA-41C5-BA95-1315161E9304}"/>
    <dgm:cxn modelId="{DA4A2DF3-20B5-4AFF-9DA2-20FEB35402D9}" type="presOf" srcId="{B2D1ABA3-6C2A-41AF-B44D-67A2D32F05E8}" destId="{FB4131DD-6988-4D73-9083-B302C91EBA42}" srcOrd="0" destOrd="0" presId="urn:microsoft.com/office/officeart/2016/7/layout/VerticalHollowActionList"/>
    <dgm:cxn modelId="{9CA0DFFF-973D-4DB3-BBFA-2614C8B49CAE}" srcId="{AC481905-ED64-4393-928C-EDFEEA34FA9A}" destId="{120B007C-8096-46D9-986F-8F2192518B4A}" srcOrd="0" destOrd="0" parTransId="{B9DEB406-8CB1-4D75-929A-27C80E56993A}" sibTransId="{928C336C-154F-4A16-94C5-7DCE16F6A94F}"/>
    <dgm:cxn modelId="{3EA40E7D-6843-4304-9E8B-FB00532BC80F}" type="presParOf" srcId="{BD412981-5D5B-4165-A11C-B7CEB987415E}" destId="{EC77F3B5-D09E-40D5-84B3-BAA294889CF5}" srcOrd="0" destOrd="0" presId="urn:microsoft.com/office/officeart/2016/7/layout/VerticalHollowActionList"/>
    <dgm:cxn modelId="{243D2890-B191-4F00-86BC-E7E7F1946BB5}" type="presParOf" srcId="{EC77F3B5-D09E-40D5-84B3-BAA294889CF5}" destId="{CD0462C3-AC3F-4FA5-BA0A-3C8072708389}" srcOrd="0" destOrd="0" presId="urn:microsoft.com/office/officeart/2016/7/layout/VerticalHollowActionList"/>
    <dgm:cxn modelId="{377A8FCE-54F0-4BF5-8926-5D7D1A08EF08}" type="presParOf" srcId="{EC77F3B5-D09E-40D5-84B3-BAA294889CF5}" destId="{493DA8FA-F443-4F79-AD84-F06C0ADCD7FC}" srcOrd="1" destOrd="0" presId="urn:microsoft.com/office/officeart/2016/7/layout/VerticalHollowActionList"/>
    <dgm:cxn modelId="{99226F43-0C26-4552-8FB6-B7617DAADF11}" type="presParOf" srcId="{BD412981-5D5B-4165-A11C-B7CEB987415E}" destId="{661FD8D8-4B97-4EF7-A100-B018AFCD265D}" srcOrd="1" destOrd="0" presId="urn:microsoft.com/office/officeart/2016/7/layout/VerticalHollowActionList"/>
    <dgm:cxn modelId="{4CF85631-8A6B-4C5E-A356-DA6FBCDC5CA3}" type="presParOf" srcId="{BD412981-5D5B-4165-A11C-B7CEB987415E}" destId="{1F147AC8-CA45-4E4A-971B-E6AACE12E91E}" srcOrd="2" destOrd="0" presId="urn:microsoft.com/office/officeart/2016/7/layout/VerticalHollowActionList"/>
    <dgm:cxn modelId="{6CF33BDB-926C-44D9-8F65-4BE7BAAF618A}" type="presParOf" srcId="{1F147AC8-CA45-4E4A-971B-E6AACE12E91E}" destId="{DED5A092-BC67-46AC-AC28-0D10B649AA90}" srcOrd="0" destOrd="0" presId="urn:microsoft.com/office/officeart/2016/7/layout/VerticalHollowActionList"/>
    <dgm:cxn modelId="{B5B78013-B3EA-4546-9EA3-B4C1B5181439}" type="presParOf" srcId="{1F147AC8-CA45-4E4A-971B-E6AACE12E91E}" destId="{BB43123B-F205-4DA5-BFFB-71477AAE2E5C}" srcOrd="1" destOrd="0" presId="urn:microsoft.com/office/officeart/2016/7/layout/VerticalHollowActionList"/>
    <dgm:cxn modelId="{A73D25E4-D282-4F05-9257-D1599554F1AB}" type="presParOf" srcId="{BD412981-5D5B-4165-A11C-B7CEB987415E}" destId="{4A43DB2C-6F4D-48B5-BB96-BD607B45BA29}" srcOrd="3" destOrd="0" presId="urn:microsoft.com/office/officeart/2016/7/layout/VerticalHollowActionList"/>
    <dgm:cxn modelId="{F3C510BF-EC3D-49FB-AA43-AE4B92B1FAB2}" type="presParOf" srcId="{BD412981-5D5B-4165-A11C-B7CEB987415E}" destId="{A1BDD58A-C264-41D7-956A-C77057C1EC65}" srcOrd="4" destOrd="0" presId="urn:microsoft.com/office/officeart/2016/7/layout/VerticalHollowActionList"/>
    <dgm:cxn modelId="{31FA3DA3-D77B-47E5-91F7-F0E1B70868AF}" type="presParOf" srcId="{A1BDD58A-C264-41D7-956A-C77057C1EC65}" destId="{FB4131DD-6988-4D73-9083-B302C91EBA42}" srcOrd="0" destOrd="0" presId="urn:microsoft.com/office/officeart/2016/7/layout/VerticalHollowActionList"/>
    <dgm:cxn modelId="{1DC5B37A-586A-4789-83C6-C86CDA19CE82}" type="presParOf" srcId="{A1BDD58A-C264-41D7-956A-C77057C1EC65}" destId="{F3B3A7A9-E1A4-4EF2-BC29-46CCAFCA5606}" srcOrd="1" destOrd="0" presId="urn:microsoft.com/office/officeart/2016/7/layout/VerticalHollowActionList"/>
    <dgm:cxn modelId="{391667B0-2C89-4C38-BDCF-91F688311224}" type="presParOf" srcId="{BD412981-5D5B-4165-A11C-B7CEB987415E}" destId="{5E60C0D8-E750-41CD-8745-F8689DAE2801}" srcOrd="5" destOrd="0" presId="urn:microsoft.com/office/officeart/2016/7/layout/VerticalHollowActionList"/>
    <dgm:cxn modelId="{1A3FA463-009A-4CAA-A3C5-1D233B910D6E}" type="presParOf" srcId="{BD412981-5D5B-4165-A11C-B7CEB987415E}" destId="{1F002CC5-55AE-4784-A357-5701D15BC58B}" srcOrd="6" destOrd="0" presId="urn:microsoft.com/office/officeart/2016/7/layout/VerticalHollowActionList"/>
    <dgm:cxn modelId="{42AFBA43-8490-4612-86A5-8018BA44135D}" type="presParOf" srcId="{1F002CC5-55AE-4784-A357-5701D15BC58B}" destId="{4711C978-5A92-45F1-B476-130C32C7B1BE}" srcOrd="0" destOrd="0" presId="urn:microsoft.com/office/officeart/2016/7/layout/VerticalHollowActionList"/>
    <dgm:cxn modelId="{06704B1E-852C-41FC-91C7-73ADD2601181}" type="presParOf" srcId="{1F002CC5-55AE-4784-A357-5701D15BC58B}" destId="{DE413583-53AB-4500-B398-7056A17978F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2C65C-278C-4566-887F-B9ED402E31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2A2793-B9F7-4739-AE26-543C2418F1EF}">
      <dgm:prSet/>
      <dgm:spPr/>
      <dgm:t>
        <a:bodyPr/>
        <a:lstStyle/>
        <a:p>
          <a:r>
            <a:rPr lang="en-US"/>
            <a:t>How many brand names and street names did you recognize?</a:t>
          </a:r>
        </a:p>
      </dgm:t>
    </dgm:pt>
    <dgm:pt modelId="{B8CE190A-9FC6-4FFA-B06E-1691859B64EF}" type="parTrans" cxnId="{D22DBBD3-283C-4BAE-8F9F-CA070E0B4F77}">
      <dgm:prSet/>
      <dgm:spPr/>
      <dgm:t>
        <a:bodyPr/>
        <a:lstStyle/>
        <a:p>
          <a:endParaRPr lang="en-US"/>
        </a:p>
      </dgm:t>
    </dgm:pt>
    <dgm:pt modelId="{2BB88411-11D5-42C0-A3BB-A06F5837BD34}" type="sibTrans" cxnId="{D22DBBD3-283C-4BAE-8F9F-CA070E0B4F77}">
      <dgm:prSet/>
      <dgm:spPr/>
      <dgm:t>
        <a:bodyPr/>
        <a:lstStyle/>
        <a:p>
          <a:endParaRPr lang="en-US"/>
        </a:p>
      </dgm:t>
    </dgm:pt>
    <dgm:pt modelId="{A88E4638-AF78-40E4-8A11-57E147C2C3DE}">
      <dgm:prSet/>
      <dgm:spPr/>
      <dgm:t>
        <a:bodyPr/>
        <a:lstStyle/>
        <a:p>
          <a:r>
            <a:rPr lang="en-US" dirty="0"/>
            <a:t>Were you able to identify an equivalent in your target language? How would you handle the interpretation if unknown?</a:t>
          </a:r>
        </a:p>
      </dgm:t>
    </dgm:pt>
    <dgm:pt modelId="{6690FCAE-D29A-439F-A2BA-5368486515BF}" type="parTrans" cxnId="{08191F46-4E1A-48BA-822E-CD5322CD357C}">
      <dgm:prSet/>
      <dgm:spPr/>
      <dgm:t>
        <a:bodyPr/>
        <a:lstStyle/>
        <a:p>
          <a:endParaRPr lang="en-US"/>
        </a:p>
      </dgm:t>
    </dgm:pt>
    <dgm:pt modelId="{85393087-51D5-40DC-93C8-6E98E2E8297B}" type="sibTrans" cxnId="{08191F46-4E1A-48BA-822E-CD5322CD357C}">
      <dgm:prSet/>
      <dgm:spPr/>
      <dgm:t>
        <a:bodyPr/>
        <a:lstStyle/>
        <a:p>
          <a:endParaRPr lang="en-US"/>
        </a:p>
      </dgm:t>
    </dgm:pt>
    <dgm:pt modelId="{2FD00FC2-406F-4A04-999A-ACF839705E2E}" type="pres">
      <dgm:prSet presAssocID="{D992C65C-278C-4566-887F-B9ED402E3190}" presName="root" presStyleCnt="0">
        <dgm:presLayoutVars>
          <dgm:dir/>
          <dgm:resizeHandles val="exact"/>
        </dgm:presLayoutVars>
      </dgm:prSet>
      <dgm:spPr/>
    </dgm:pt>
    <dgm:pt modelId="{0906500C-3BFB-4C17-A5A5-D9547AC8A17A}" type="pres">
      <dgm:prSet presAssocID="{DD2A2793-B9F7-4739-AE26-543C2418F1EF}" presName="compNode" presStyleCnt="0"/>
      <dgm:spPr/>
    </dgm:pt>
    <dgm:pt modelId="{A58AA442-C210-47EE-ADF3-8E3A44207DD7}" type="pres">
      <dgm:prSet presAssocID="{DD2A2793-B9F7-4739-AE26-543C2418F1EF}" presName="bgRect" presStyleLbl="bgShp" presStyleIdx="0" presStyleCnt="2"/>
      <dgm:spPr/>
    </dgm:pt>
    <dgm:pt modelId="{FE112F9B-1C85-47AD-9AF2-9C0984572411}" type="pres">
      <dgm:prSet presAssocID="{DD2A2793-B9F7-4739-AE26-543C2418F1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218B18B9-4DAE-4FCF-BD19-30433BBB9298}" type="pres">
      <dgm:prSet presAssocID="{DD2A2793-B9F7-4739-AE26-543C2418F1EF}" presName="spaceRect" presStyleCnt="0"/>
      <dgm:spPr/>
    </dgm:pt>
    <dgm:pt modelId="{D52CCC64-35E2-4B2F-9995-9F0ACBFE5BEC}" type="pres">
      <dgm:prSet presAssocID="{DD2A2793-B9F7-4739-AE26-543C2418F1EF}" presName="parTx" presStyleLbl="revTx" presStyleIdx="0" presStyleCnt="2">
        <dgm:presLayoutVars>
          <dgm:chMax val="0"/>
          <dgm:chPref val="0"/>
        </dgm:presLayoutVars>
      </dgm:prSet>
      <dgm:spPr/>
    </dgm:pt>
    <dgm:pt modelId="{9FF3ADE6-CA61-4D90-B7A6-E0286BB33CC5}" type="pres">
      <dgm:prSet presAssocID="{2BB88411-11D5-42C0-A3BB-A06F5837BD34}" presName="sibTrans" presStyleCnt="0"/>
      <dgm:spPr/>
    </dgm:pt>
    <dgm:pt modelId="{78FA0222-F074-45F3-95AB-4A2365BD0EF7}" type="pres">
      <dgm:prSet presAssocID="{A88E4638-AF78-40E4-8A11-57E147C2C3DE}" presName="compNode" presStyleCnt="0"/>
      <dgm:spPr/>
    </dgm:pt>
    <dgm:pt modelId="{57FBC7BB-CE47-48B2-BED5-8111FA81ACD0}" type="pres">
      <dgm:prSet presAssocID="{A88E4638-AF78-40E4-8A11-57E147C2C3DE}" presName="bgRect" presStyleLbl="bgShp" presStyleIdx="1" presStyleCnt="2"/>
      <dgm:spPr/>
    </dgm:pt>
    <dgm:pt modelId="{9F4C94D5-70E6-4818-883A-51454F5604DC}" type="pres">
      <dgm:prSet presAssocID="{A88E4638-AF78-40E4-8A11-57E147C2C3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43DABA13-D61D-4651-B63A-552974B46B07}" type="pres">
      <dgm:prSet presAssocID="{A88E4638-AF78-40E4-8A11-57E147C2C3DE}" presName="spaceRect" presStyleCnt="0"/>
      <dgm:spPr/>
    </dgm:pt>
    <dgm:pt modelId="{C37C652D-CCF6-40B3-9CFE-2530260CFA93}" type="pres">
      <dgm:prSet presAssocID="{A88E4638-AF78-40E4-8A11-57E147C2C3DE}" presName="parTx" presStyleLbl="revTx" presStyleIdx="1" presStyleCnt="2">
        <dgm:presLayoutVars>
          <dgm:chMax val="0"/>
          <dgm:chPref val="0"/>
        </dgm:presLayoutVars>
      </dgm:prSet>
      <dgm:spPr/>
    </dgm:pt>
  </dgm:ptLst>
  <dgm:cxnLst>
    <dgm:cxn modelId="{F06D2636-F2A1-4CC4-9BA1-2A8420FDC9CF}" type="presOf" srcId="{D992C65C-278C-4566-887F-B9ED402E3190}" destId="{2FD00FC2-406F-4A04-999A-ACF839705E2E}" srcOrd="0" destOrd="0" presId="urn:microsoft.com/office/officeart/2018/2/layout/IconVerticalSolidList"/>
    <dgm:cxn modelId="{F5C48A38-3CFC-4551-89DF-31A068320C4D}" type="presOf" srcId="{A88E4638-AF78-40E4-8A11-57E147C2C3DE}" destId="{C37C652D-CCF6-40B3-9CFE-2530260CFA93}" srcOrd="0" destOrd="0" presId="urn:microsoft.com/office/officeart/2018/2/layout/IconVerticalSolidList"/>
    <dgm:cxn modelId="{08191F46-4E1A-48BA-822E-CD5322CD357C}" srcId="{D992C65C-278C-4566-887F-B9ED402E3190}" destId="{A88E4638-AF78-40E4-8A11-57E147C2C3DE}" srcOrd="1" destOrd="0" parTransId="{6690FCAE-D29A-439F-A2BA-5368486515BF}" sibTransId="{85393087-51D5-40DC-93C8-6E98E2E8297B}"/>
    <dgm:cxn modelId="{8F031D57-9103-48F4-97C0-BFBC09118FBB}" type="presOf" srcId="{DD2A2793-B9F7-4739-AE26-543C2418F1EF}" destId="{D52CCC64-35E2-4B2F-9995-9F0ACBFE5BEC}" srcOrd="0" destOrd="0" presId="urn:microsoft.com/office/officeart/2018/2/layout/IconVerticalSolidList"/>
    <dgm:cxn modelId="{D22DBBD3-283C-4BAE-8F9F-CA070E0B4F77}" srcId="{D992C65C-278C-4566-887F-B9ED402E3190}" destId="{DD2A2793-B9F7-4739-AE26-543C2418F1EF}" srcOrd="0" destOrd="0" parTransId="{B8CE190A-9FC6-4FFA-B06E-1691859B64EF}" sibTransId="{2BB88411-11D5-42C0-A3BB-A06F5837BD34}"/>
    <dgm:cxn modelId="{48B42725-EFA0-47BB-9901-45CDA8766A81}" type="presParOf" srcId="{2FD00FC2-406F-4A04-999A-ACF839705E2E}" destId="{0906500C-3BFB-4C17-A5A5-D9547AC8A17A}" srcOrd="0" destOrd="0" presId="urn:microsoft.com/office/officeart/2018/2/layout/IconVerticalSolidList"/>
    <dgm:cxn modelId="{C0E233FB-A282-469B-8768-D0377D3CD0E4}" type="presParOf" srcId="{0906500C-3BFB-4C17-A5A5-D9547AC8A17A}" destId="{A58AA442-C210-47EE-ADF3-8E3A44207DD7}" srcOrd="0" destOrd="0" presId="urn:microsoft.com/office/officeart/2018/2/layout/IconVerticalSolidList"/>
    <dgm:cxn modelId="{10751431-2229-47CD-92A1-45CEF598AE75}" type="presParOf" srcId="{0906500C-3BFB-4C17-A5A5-D9547AC8A17A}" destId="{FE112F9B-1C85-47AD-9AF2-9C0984572411}" srcOrd="1" destOrd="0" presId="urn:microsoft.com/office/officeart/2018/2/layout/IconVerticalSolidList"/>
    <dgm:cxn modelId="{0AE7DC78-CF0B-4088-B6B9-A4E8A4FC657A}" type="presParOf" srcId="{0906500C-3BFB-4C17-A5A5-D9547AC8A17A}" destId="{218B18B9-4DAE-4FCF-BD19-30433BBB9298}" srcOrd="2" destOrd="0" presId="urn:microsoft.com/office/officeart/2018/2/layout/IconVerticalSolidList"/>
    <dgm:cxn modelId="{C0BF9C03-A535-4D12-9793-501F6E530F1C}" type="presParOf" srcId="{0906500C-3BFB-4C17-A5A5-D9547AC8A17A}" destId="{D52CCC64-35E2-4B2F-9995-9F0ACBFE5BEC}" srcOrd="3" destOrd="0" presId="urn:microsoft.com/office/officeart/2018/2/layout/IconVerticalSolidList"/>
    <dgm:cxn modelId="{139A9A23-6462-47DE-8B67-447D2BE0B449}" type="presParOf" srcId="{2FD00FC2-406F-4A04-999A-ACF839705E2E}" destId="{9FF3ADE6-CA61-4D90-B7A6-E0286BB33CC5}" srcOrd="1" destOrd="0" presId="urn:microsoft.com/office/officeart/2018/2/layout/IconVerticalSolidList"/>
    <dgm:cxn modelId="{824817AE-F8F4-4256-ACBA-280BBC62C003}" type="presParOf" srcId="{2FD00FC2-406F-4A04-999A-ACF839705E2E}" destId="{78FA0222-F074-45F3-95AB-4A2365BD0EF7}" srcOrd="2" destOrd="0" presId="urn:microsoft.com/office/officeart/2018/2/layout/IconVerticalSolidList"/>
    <dgm:cxn modelId="{20E6212B-572C-412C-9C86-F02E734F6D70}" type="presParOf" srcId="{78FA0222-F074-45F3-95AB-4A2365BD0EF7}" destId="{57FBC7BB-CE47-48B2-BED5-8111FA81ACD0}" srcOrd="0" destOrd="0" presId="urn:microsoft.com/office/officeart/2018/2/layout/IconVerticalSolidList"/>
    <dgm:cxn modelId="{5F3AF5F3-87C1-45A5-8185-5685B09D6B8D}" type="presParOf" srcId="{78FA0222-F074-45F3-95AB-4A2365BD0EF7}" destId="{9F4C94D5-70E6-4818-883A-51454F5604DC}" srcOrd="1" destOrd="0" presId="urn:microsoft.com/office/officeart/2018/2/layout/IconVerticalSolidList"/>
    <dgm:cxn modelId="{980D3ED3-6EFF-47C2-98EA-D68D217B379C}" type="presParOf" srcId="{78FA0222-F074-45F3-95AB-4A2365BD0EF7}" destId="{43DABA13-D61D-4651-B63A-552974B46B07}" srcOrd="2" destOrd="0" presId="urn:microsoft.com/office/officeart/2018/2/layout/IconVerticalSolidList"/>
    <dgm:cxn modelId="{8AA2D1FA-FE04-428F-855B-08F4460EB0DA}" type="presParOf" srcId="{78FA0222-F074-45F3-95AB-4A2365BD0EF7}" destId="{C37C652D-CCF6-40B3-9CFE-2530260CFA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CAE06-9731-4080-9DC8-43CED0F0F61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CA0932-D205-479C-A01E-BA634CCDFE49}">
      <dgm:prSet/>
      <dgm:spPr/>
      <dgm:t>
        <a:bodyPr/>
        <a:lstStyle/>
        <a:p>
          <a:r>
            <a:rPr lang="en-US"/>
            <a:t>You will be placed into a ‘Break Out Room’ with numerous other colleagues</a:t>
          </a:r>
        </a:p>
      </dgm:t>
    </dgm:pt>
    <dgm:pt modelId="{EFCB5486-1192-46D8-844F-F520E3E3E008}" type="parTrans" cxnId="{703D57E0-550F-4B98-AEC0-6FFE99C3616A}">
      <dgm:prSet/>
      <dgm:spPr/>
      <dgm:t>
        <a:bodyPr/>
        <a:lstStyle/>
        <a:p>
          <a:endParaRPr lang="en-US"/>
        </a:p>
      </dgm:t>
    </dgm:pt>
    <dgm:pt modelId="{F21F2837-51E9-44A0-93FB-28CDE8192814}" type="sibTrans" cxnId="{703D57E0-550F-4B98-AEC0-6FFE99C3616A}">
      <dgm:prSet/>
      <dgm:spPr/>
      <dgm:t>
        <a:bodyPr/>
        <a:lstStyle/>
        <a:p>
          <a:endParaRPr lang="en-US"/>
        </a:p>
      </dgm:t>
    </dgm:pt>
    <dgm:pt modelId="{DCC88BD1-4226-4F70-96AA-D9FCE57BFBC1}">
      <dgm:prSet/>
      <dgm:spPr/>
      <dgm:t>
        <a:bodyPr/>
        <a:lstStyle/>
        <a:p>
          <a:r>
            <a:rPr lang="en-US" dirty="0"/>
            <a:t>Your group will be assigned a case to review</a:t>
          </a:r>
        </a:p>
      </dgm:t>
    </dgm:pt>
    <dgm:pt modelId="{5B915086-94C3-4987-B351-9C3256156F7D}" type="parTrans" cxnId="{30830C1A-3D62-4225-AE23-EFA3E02B687B}">
      <dgm:prSet/>
      <dgm:spPr/>
      <dgm:t>
        <a:bodyPr/>
        <a:lstStyle/>
        <a:p>
          <a:endParaRPr lang="en-US"/>
        </a:p>
      </dgm:t>
    </dgm:pt>
    <dgm:pt modelId="{3BED68D7-6E57-4F6A-9CEB-F94339A2BCCA}" type="sibTrans" cxnId="{30830C1A-3D62-4225-AE23-EFA3E02B687B}">
      <dgm:prSet/>
      <dgm:spPr/>
      <dgm:t>
        <a:bodyPr/>
        <a:lstStyle/>
        <a:p>
          <a:endParaRPr lang="en-US"/>
        </a:p>
      </dgm:t>
    </dgm:pt>
    <dgm:pt modelId="{08BFFE3C-9337-4D01-AE70-2D3FBF569542}">
      <dgm:prSet/>
      <dgm:spPr/>
      <dgm:t>
        <a:bodyPr/>
        <a:lstStyle/>
        <a:p>
          <a:r>
            <a:rPr lang="en-US" dirty="0"/>
            <a:t>Please take 1-2 minutes to review the case or read out loud</a:t>
          </a:r>
        </a:p>
      </dgm:t>
    </dgm:pt>
    <dgm:pt modelId="{FFDC9957-8719-46E7-9B44-9957CB232E4F}" type="parTrans" cxnId="{40D63ED9-0147-4F42-A57A-5973A184D23D}">
      <dgm:prSet/>
      <dgm:spPr/>
      <dgm:t>
        <a:bodyPr/>
        <a:lstStyle/>
        <a:p>
          <a:endParaRPr lang="en-US"/>
        </a:p>
      </dgm:t>
    </dgm:pt>
    <dgm:pt modelId="{B7E0BB32-8A98-4858-8530-669C4A81E559}" type="sibTrans" cxnId="{40D63ED9-0147-4F42-A57A-5973A184D23D}">
      <dgm:prSet/>
      <dgm:spPr/>
      <dgm:t>
        <a:bodyPr/>
        <a:lstStyle/>
        <a:p>
          <a:endParaRPr lang="en-US"/>
        </a:p>
      </dgm:t>
    </dgm:pt>
    <dgm:pt modelId="{4A9648BF-7C47-414A-B420-01049612283A}">
      <dgm:prSet/>
      <dgm:spPr/>
      <dgm:t>
        <a:bodyPr/>
        <a:lstStyle/>
        <a:p>
          <a:r>
            <a:rPr lang="en-US" dirty="0"/>
            <a:t>Please take 5-7 minutes to discuss and respond to the questions</a:t>
          </a:r>
        </a:p>
      </dgm:t>
    </dgm:pt>
    <dgm:pt modelId="{964DF028-35C4-4488-A8CB-A72B67F66B99}" type="parTrans" cxnId="{0160DF29-E806-41E8-853B-E5F10D2F392F}">
      <dgm:prSet/>
      <dgm:spPr/>
      <dgm:t>
        <a:bodyPr/>
        <a:lstStyle/>
        <a:p>
          <a:endParaRPr lang="en-US"/>
        </a:p>
      </dgm:t>
    </dgm:pt>
    <dgm:pt modelId="{CBCD8095-3BBF-46F9-838E-FDAE2733EE10}" type="sibTrans" cxnId="{0160DF29-E806-41E8-853B-E5F10D2F392F}">
      <dgm:prSet/>
      <dgm:spPr/>
      <dgm:t>
        <a:bodyPr/>
        <a:lstStyle/>
        <a:p>
          <a:endParaRPr lang="en-US"/>
        </a:p>
      </dgm:t>
    </dgm:pt>
    <dgm:pt modelId="{FF0A0BDD-C547-41DD-9046-9F8A6BAE3700}">
      <dgm:prSet/>
      <dgm:spPr/>
      <dgm:t>
        <a:bodyPr/>
        <a:lstStyle/>
        <a:p>
          <a:r>
            <a:rPr lang="en-US"/>
            <a:t>Identify a scribe/ reporter who will share out</a:t>
          </a:r>
        </a:p>
      </dgm:t>
    </dgm:pt>
    <dgm:pt modelId="{B3C3333E-4823-4340-BEF9-42C4FBE9E5D6}" type="parTrans" cxnId="{726965E7-8C5B-4A19-9611-C28B8EDA4712}">
      <dgm:prSet/>
      <dgm:spPr/>
      <dgm:t>
        <a:bodyPr/>
        <a:lstStyle/>
        <a:p>
          <a:endParaRPr lang="en-US"/>
        </a:p>
      </dgm:t>
    </dgm:pt>
    <dgm:pt modelId="{8F166148-F162-41A0-8B3C-7FC4A9F61FDC}" type="sibTrans" cxnId="{726965E7-8C5B-4A19-9611-C28B8EDA4712}">
      <dgm:prSet/>
      <dgm:spPr/>
      <dgm:t>
        <a:bodyPr/>
        <a:lstStyle/>
        <a:p>
          <a:endParaRPr lang="en-US"/>
        </a:p>
      </dgm:t>
    </dgm:pt>
    <dgm:pt modelId="{D1D148F3-F736-4BE8-8303-45962EE19619}">
      <dgm:prSet/>
      <dgm:spPr/>
      <dgm:t>
        <a:bodyPr/>
        <a:lstStyle/>
        <a:p>
          <a:r>
            <a:rPr lang="en-US"/>
            <a:t>VERY brief description of the case</a:t>
          </a:r>
        </a:p>
      </dgm:t>
    </dgm:pt>
    <dgm:pt modelId="{732D0AE7-BC8B-4163-9A4E-CB41854E7985}" type="parTrans" cxnId="{5D5938F6-4F57-4B09-88F2-EEEF0B24744A}">
      <dgm:prSet/>
      <dgm:spPr/>
      <dgm:t>
        <a:bodyPr/>
        <a:lstStyle/>
        <a:p>
          <a:endParaRPr lang="en-US"/>
        </a:p>
      </dgm:t>
    </dgm:pt>
    <dgm:pt modelId="{013D1BDD-6AEC-4C62-A6A8-0BF0A2FAE339}" type="sibTrans" cxnId="{5D5938F6-4F57-4B09-88F2-EEEF0B24744A}">
      <dgm:prSet/>
      <dgm:spPr/>
      <dgm:t>
        <a:bodyPr/>
        <a:lstStyle/>
        <a:p>
          <a:endParaRPr lang="en-US"/>
        </a:p>
      </dgm:t>
    </dgm:pt>
    <dgm:pt modelId="{CC794677-B3F2-4824-A63F-D7F1D2D638F3}">
      <dgm:prSet/>
      <dgm:spPr/>
      <dgm:t>
        <a:bodyPr/>
        <a:lstStyle/>
        <a:p>
          <a:r>
            <a:rPr lang="en-US"/>
            <a:t>Review of your group’s discussion</a:t>
          </a:r>
        </a:p>
      </dgm:t>
    </dgm:pt>
    <dgm:pt modelId="{2B769950-2C8F-4E1F-8671-A970F7A38DB0}" type="parTrans" cxnId="{190EC12B-7698-4AE1-91F1-041527A1F395}">
      <dgm:prSet/>
      <dgm:spPr/>
      <dgm:t>
        <a:bodyPr/>
        <a:lstStyle/>
        <a:p>
          <a:endParaRPr lang="en-US"/>
        </a:p>
      </dgm:t>
    </dgm:pt>
    <dgm:pt modelId="{D3DA6ACA-2D29-4152-9EDC-96675A8C90A3}" type="sibTrans" cxnId="{190EC12B-7698-4AE1-91F1-041527A1F395}">
      <dgm:prSet/>
      <dgm:spPr/>
      <dgm:t>
        <a:bodyPr/>
        <a:lstStyle/>
        <a:p>
          <a:endParaRPr lang="en-US"/>
        </a:p>
      </dgm:t>
    </dgm:pt>
    <dgm:pt modelId="{DA97C4CC-78CE-407D-B5DA-1112BDE90E86}" type="pres">
      <dgm:prSet presAssocID="{35BCAE06-9731-4080-9DC8-43CED0F0F611}" presName="root" presStyleCnt="0">
        <dgm:presLayoutVars>
          <dgm:dir/>
          <dgm:resizeHandles val="exact"/>
        </dgm:presLayoutVars>
      </dgm:prSet>
      <dgm:spPr/>
    </dgm:pt>
    <dgm:pt modelId="{DD8543EA-F8D9-470E-B98C-16F867D71E0B}" type="pres">
      <dgm:prSet presAssocID="{B9CA0932-D205-479C-A01E-BA634CCDFE49}" presName="compNode" presStyleCnt="0"/>
      <dgm:spPr/>
    </dgm:pt>
    <dgm:pt modelId="{BB4119B3-1E6F-4654-87BC-C5A9A03FB34A}" type="pres">
      <dgm:prSet presAssocID="{B9CA0932-D205-479C-A01E-BA634CCDFE49}" presName="bgRect" presStyleLbl="bgShp" presStyleIdx="0" presStyleCnt="5"/>
      <dgm:spPr/>
    </dgm:pt>
    <dgm:pt modelId="{F310AA78-BA11-4A68-8B86-86C84EC15728}" type="pres">
      <dgm:prSet presAssocID="{B9CA0932-D205-479C-A01E-BA634CCDFE4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D4B6F2B-88F6-4DA1-B730-40E8483087BE}" type="pres">
      <dgm:prSet presAssocID="{B9CA0932-D205-479C-A01E-BA634CCDFE49}" presName="spaceRect" presStyleCnt="0"/>
      <dgm:spPr/>
    </dgm:pt>
    <dgm:pt modelId="{EE10FEFD-41E1-4E55-B65D-4B38352DD423}" type="pres">
      <dgm:prSet presAssocID="{B9CA0932-D205-479C-A01E-BA634CCDFE49}" presName="parTx" presStyleLbl="revTx" presStyleIdx="0" presStyleCnt="6">
        <dgm:presLayoutVars>
          <dgm:chMax val="0"/>
          <dgm:chPref val="0"/>
        </dgm:presLayoutVars>
      </dgm:prSet>
      <dgm:spPr/>
    </dgm:pt>
    <dgm:pt modelId="{5BFB127C-D3AD-47BB-B134-22D63AB86241}" type="pres">
      <dgm:prSet presAssocID="{F21F2837-51E9-44A0-93FB-28CDE8192814}" presName="sibTrans" presStyleCnt="0"/>
      <dgm:spPr/>
    </dgm:pt>
    <dgm:pt modelId="{FDC5FE86-8716-4EFE-9EE3-769C9978FFB3}" type="pres">
      <dgm:prSet presAssocID="{DCC88BD1-4226-4F70-96AA-D9FCE57BFBC1}" presName="compNode" presStyleCnt="0"/>
      <dgm:spPr/>
    </dgm:pt>
    <dgm:pt modelId="{038B97A2-F9DA-4BBA-A061-A32487176BBC}" type="pres">
      <dgm:prSet presAssocID="{DCC88BD1-4226-4F70-96AA-D9FCE57BFBC1}" presName="bgRect" presStyleLbl="bgShp" presStyleIdx="1" presStyleCnt="5"/>
      <dgm:spPr/>
    </dgm:pt>
    <dgm:pt modelId="{968CBF62-1895-42B2-9061-3A72BACDD644}" type="pres">
      <dgm:prSet presAssocID="{DCC88BD1-4226-4F70-96AA-D9FCE57BFB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22658F8-18CC-4298-84A8-F451E1F9CC44}" type="pres">
      <dgm:prSet presAssocID="{DCC88BD1-4226-4F70-96AA-D9FCE57BFBC1}" presName="spaceRect" presStyleCnt="0"/>
      <dgm:spPr/>
    </dgm:pt>
    <dgm:pt modelId="{19EAACFC-E7C5-40E7-A17C-E194DDA0046A}" type="pres">
      <dgm:prSet presAssocID="{DCC88BD1-4226-4F70-96AA-D9FCE57BFBC1}" presName="parTx" presStyleLbl="revTx" presStyleIdx="1" presStyleCnt="6">
        <dgm:presLayoutVars>
          <dgm:chMax val="0"/>
          <dgm:chPref val="0"/>
        </dgm:presLayoutVars>
      </dgm:prSet>
      <dgm:spPr/>
    </dgm:pt>
    <dgm:pt modelId="{F82F5C15-BB82-4C1E-9132-0BC52236377D}" type="pres">
      <dgm:prSet presAssocID="{3BED68D7-6E57-4F6A-9CEB-F94339A2BCCA}" presName="sibTrans" presStyleCnt="0"/>
      <dgm:spPr/>
    </dgm:pt>
    <dgm:pt modelId="{C4E5EF61-54F8-4A49-BE2A-E0C1C33E81F7}" type="pres">
      <dgm:prSet presAssocID="{08BFFE3C-9337-4D01-AE70-2D3FBF569542}" presName="compNode" presStyleCnt="0"/>
      <dgm:spPr/>
    </dgm:pt>
    <dgm:pt modelId="{4D0410C0-6C34-4149-ABF3-3220BB954B2B}" type="pres">
      <dgm:prSet presAssocID="{08BFFE3C-9337-4D01-AE70-2D3FBF569542}" presName="bgRect" presStyleLbl="bgShp" presStyleIdx="2" presStyleCnt="5"/>
      <dgm:spPr/>
    </dgm:pt>
    <dgm:pt modelId="{3872DB50-1041-4352-A44D-FBBA5FDF2B49}" type="pres">
      <dgm:prSet presAssocID="{08BFFE3C-9337-4D01-AE70-2D3FBF5695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E70FED3-5033-4C21-89AA-95C6CA273DDD}" type="pres">
      <dgm:prSet presAssocID="{08BFFE3C-9337-4D01-AE70-2D3FBF569542}" presName="spaceRect" presStyleCnt="0"/>
      <dgm:spPr/>
    </dgm:pt>
    <dgm:pt modelId="{9FCFE593-8201-4F78-80F7-95974F1867C4}" type="pres">
      <dgm:prSet presAssocID="{08BFFE3C-9337-4D01-AE70-2D3FBF569542}" presName="parTx" presStyleLbl="revTx" presStyleIdx="2" presStyleCnt="6">
        <dgm:presLayoutVars>
          <dgm:chMax val="0"/>
          <dgm:chPref val="0"/>
        </dgm:presLayoutVars>
      </dgm:prSet>
      <dgm:spPr/>
    </dgm:pt>
    <dgm:pt modelId="{35C4674F-E494-4A6E-BF9E-79D71870DEC0}" type="pres">
      <dgm:prSet presAssocID="{B7E0BB32-8A98-4858-8530-669C4A81E559}" presName="sibTrans" presStyleCnt="0"/>
      <dgm:spPr/>
    </dgm:pt>
    <dgm:pt modelId="{DB03F268-16D8-4292-817B-13EEEE8BADA1}" type="pres">
      <dgm:prSet presAssocID="{4A9648BF-7C47-414A-B420-01049612283A}" presName="compNode" presStyleCnt="0"/>
      <dgm:spPr/>
    </dgm:pt>
    <dgm:pt modelId="{70723052-E31C-47D5-BC7F-3F2EAEEE6385}" type="pres">
      <dgm:prSet presAssocID="{4A9648BF-7C47-414A-B420-01049612283A}" presName="bgRect" presStyleLbl="bgShp" presStyleIdx="3" presStyleCnt="5"/>
      <dgm:spPr/>
    </dgm:pt>
    <dgm:pt modelId="{EFF8630E-9DCA-4DA7-AF0B-A672DA007501}" type="pres">
      <dgm:prSet presAssocID="{4A9648BF-7C47-414A-B420-0104961228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3457D3AD-D520-4965-AF80-5EF476D4A86F}" type="pres">
      <dgm:prSet presAssocID="{4A9648BF-7C47-414A-B420-01049612283A}" presName="spaceRect" presStyleCnt="0"/>
      <dgm:spPr/>
    </dgm:pt>
    <dgm:pt modelId="{CAC52B46-5B83-4F90-B02C-52F8D8DD4B7B}" type="pres">
      <dgm:prSet presAssocID="{4A9648BF-7C47-414A-B420-01049612283A}" presName="parTx" presStyleLbl="revTx" presStyleIdx="3" presStyleCnt="6">
        <dgm:presLayoutVars>
          <dgm:chMax val="0"/>
          <dgm:chPref val="0"/>
        </dgm:presLayoutVars>
      </dgm:prSet>
      <dgm:spPr/>
    </dgm:pt>
    <dgm:pt modelId="{A885BC45-4261-4B25-9131-0361D8FDD244}" type="pres">
      <dgm:prSet presAssocID="{CBCD8095-3BBF-46F9-838E-FDAE2733EE10}" presName="sibTrans" presStyleCnt="0"/>
      <dgm:spPr/>
    </dgm:pt>
    <dgm:pt modelId="{A5C46112-ADA5-41D1-A1E1-44BE0FCC9ADC}" type="pres">
      <dgm:prSet presAssocID="{FF0A0BDD-C547-41DD-9046-9F8A6BAE3700}" presName="compNode" presStyleCnt="0"/>
      <dgm:spPr/>
    </dgm:pt>
    <dgm:pt modelId="{25A896C7-5171-426E-BCEB-8BAE3FA8343A}" type="pres">
      <dgm:prSet presAssocID="{FF0A0BDD-C547-41DD-9046-9F8A6BAE3700}" presName="bgRect" presStyleLbl="bgShp" presStyleIdx="4" presStyleCnt="5"/>
      <dgm:spPr/>
    </dgm:pt>
    <dgm:pt modelId="{E0D2FE05-3064-485B-B21E-0782C913814C}" type="pres">
      <dgm:prSet presAssocID="{FF0A0BDD-C547-41DD-9046-9F8A6BAE37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742D2889-DE79-443B-992D-7BA94A3C9F64}" type="pres">
      <dgm:prSet presAssocID="{FF0A0BDD-C547-41DD-9046-9F8A6BAE3700}" presName="spaceRect" presStyleCnt="0"/>
      <dgm:spPr/>
    </dgm:pt>
    <dgm:pt modelId="{8815198D-6490-4991-BFC0-471531F8D80A}" type="pres">
      <dgm:prSet presAssocID="{FF0A0BDD-C547-41DD-9046-9F8A6BAE3700}" presName="parTx" presStyleLbl="revTx" presStyleIdx="4" presStyleCnt="6">
        <dgm:presLayoutVars>
          <dgm:chMax val="0"/>
          <dgm:chPref val="0"/>
        </dgm:presLayoutVars>
      </dgm:prSet>
      <dgm:spPr/>
    </dgm:pt>
    <dgm:pt modelId="{33F16DE6-388C-43A8-9207-D826D00426E2}" type="pres">
      <dgm:prSet presAssocID="{FF0A0BDD-C547-41DD-9046-9F8A6BAE3700}" presName="desTx" presStyleLbl="revTx" presStyleIdx="5" presStyleCnt="6">
        <dgm:presLayoutVars/>
      </dgm:prSet>
      <dgm:spPr/>
    </dgm:pt>
  </dgm:ptLst>
  <dgm:cxnLst>
    <dgm:cxn modelId="{EC44FF14-554C-4B42-B570-FD95CB9020E4}" type="presOf" srcId="{CC794677-B3F2-4824-A63F-D7F1D2D638F3}" destId="{33F16DE6-388C-43A8-9207-D826D00426E2}" srcOrd="0" destOrd="1" presId="urn:microsoft.com/office/officeart/2018/2/layout/IconVerticalSolidList"/>
    <dgm:cxn modelId="{B3E24616-3888-4DAC-81FE-EEE4D9EBAF22}" type="presOf" srcId="{4A9648BF-7C47-414A-B420-01049612283A}" destId="{CAC52B46-5B83-4F90-B02C-52F8D8DD4B7B}" srcOrd="0" destOrd="0" presId="urn:microsoft.com/office/officeart/2018/2/layout/IconVerticalSolidList"/>
    <dgm:cxn modelId="{30830C1A-3D62-4225-AE23-EFA3E02B687B}" srcId="{35BCAE06-9731-4080-9DC8-43CED0F0F611}" destId="{DCC88BD1-4226-4F70-96AA-D9FCE57BFBC1}" srcOrd="1" destOrd="0" parTransId="{5B915086-94C3-4987-B351-9C3256156F7D}" sibTransId="{3BED68D7-6E57-4F6A-9CEB-F94339A2BCCA}"/>
    <dgm:cxn modelId="{0160DF29-E806-41E8-853B-E5F10D2F392F}" srcId="{35BCAE06-9731-4080-9DC8-43CED0F0F611}" destId="{4A9648BF-7C47-414A-B420-01049612283A}" srcOrd="3" destOrd="0" parTransId="{964DF028-35C4-4488-A8CB-A72B67F66B99}" sibTransId="{CBCD8095-3BBF-46F9-838E-FDAE2733EE10}"/>
    <dgm:cxn modelId="{190EC12B-7698-4AE1-91F1-041527A1F395}" srcId="{FF0A0BDD-C547-41DD-9046-9F8A6BAE3700}" destId="{CC794677-B3F2-4824-A63F-D7F1D2D638F3}" srcOrd="1" destOrd="0" parTransId="{2B769950-2C8F-4E1F-8671-A970F7A38DB0}" sibTransId="{D3DA6ACA-2D29-4152-9EDC-96675A8C90A3}"/>
    <dgm:cxn modelId="{E05C834D-0AB8-4039-BA90-0420B83A964B}" type="presOf" srcId="{08BFFE3C-9337-4D01-AE70-2D3FBF569542}" destId="{9FCFE593-8201-4F78-80F7-95974F1867C4}" srcOrd="0" destOrd="0" presId="urn:microsoft.com/office/officeart/2018/2/layout/IconVerticalSolidList"/>
    <dgm:cxn modelId="{0A199474-E2A2-4DE2-B8B1-325AB20B505C}" type="presOf" srcId="{B9CA0932-D205-479C-A01E-BA634CCDFE49}" destId="{EE10FEFD-41E1-4E55-B65D-4B38352DD423}" srcOrd="0" destOrd="0" presId="urn:microsoft.com/office/officeart/2018/2/layout/IconVerticalSolidList"/>
    <dgm:cxn modelId="{85F55857-A894-43CE-BFDD-9607A6AEFB05}" type="presOf" srcId="{FF0A0BDD-C547-41DD-9046-9F8A6BAE3700}" destId="{8815198D-6490-4991-BFC0-471531F8D80A}" srcOrd="0" destOrd="0" presId="urn:microsoft.com/office/officeart/2018/2/layout/IconVerticalSolidList"/>
    <dgm:cxn modelId="{6C24D15A-8BD9-472B-9246-3DA421EFB71B}" type="presOf" srcId="{35BCAE06-9731-4080-9DC8-43CED0F0F611}" destId="{DA97C4CC-78CE-407D-B5DA-1112BDE90E86}" srcOrd="0" destOrd="0" presId="urn:microsoft.com/office/officeart/2018/2/layout/IconVerticalSolidList"/>
    <dgm:cxn modelId="{AF92037B-1CB3-4333-9232-68AB74C7C0F4}" type="presOf" srcId="{DCC88BD1-4226-4F70-96AA-D9FCE57BFBC1}" destId="{19EAACFC-E7C5-40E7-A17C-E194DDA0046A}" srcOrd="0" destOrd="0" presId="urn:microsoft.com/office/officeart/2018/2/layout/IconVerticalSolidList"/>
    <dgm:cxn modelId="{D32CE5C9-84F5-46F3-AE67-01CDA2DF6B85}" type="presOf" srcId="{D1D148F3-F736-4BE8-8303-45962EE19619}" destId="{33F16DE6-388C-43A8-9207-D826D00426E2}" srcOrd="0" destOrd="0" presId="urn:microsoft.com/office/officeart/2018/2/layout/IconVerticalSolidList"/>
    <dgm:cxn modelId="{40D63ED9-0147-4F42-A57A-5973A184D23D}" srcId="{35BCAE06-9731-4080-9DC8-43CED0F0F611}" destId="{08BFFE3C-9337-4D01-AE70-2D3FBF569542}" srcOrd="2" destOrd="0" parTransId="{FFDC9957-8719-46E7-9B44-9957CB232E4F}" sibTransId="{B7E0BB32-8A98-4858-8530-669C4A81E559}"/>
    <dgm:cxn modelId="{703D57E0-550F-4B98-AEC0-6FFE99C3616A}" srcId="{35BCAE06-9731-4080-9DC8-43CED0F0F611}" destId="{B9CA0932-D205-479C-A01E-BA634CCDFE49}" srcOrd="0" destOrd="0" parTransId="{EFCB5486-1192-46D8-844F-F520E3E3E008}" sibTransId="{F21F2837-51E9-44A0-93FB-28CDE8192814}"/>
    <dgm:cxn modelId="{726965E7-8C5B-4A19-9611-C28B8EDA4712}" srcId="{35BCAE06-9731-4080-9DC8-43CED0F0F611}" destId="{FF0A0BDD-C547-41DD-9046-9F8A6BAE3700}" srcOrd="4" destOrd="0" parTransId="{B3C3333E-4823-4340-BEF9-42C4FBE9E5D6}" sibTransId="{8F166148-F162-41A0-8B3C-7FC4A9F61FDC}"/>
    <dgm:cxn modelId="{5D5938F6-4F57-4B09-88F2-EEEF0B24744A}" srcId="{FF0A0BDD-C547-41DD-9046-9F8A6BAE3700}" destId="{D1D148F3-F736-4BE8-8303-45962EE19619}" srcOrd="0" destOrd="0" parTransId="{732D0AE7-BC8B-4163-9A4E-CB41854E7985}" sibTransId="{013D1BDD-6AEC-4C62-A6A8-0BF0A2FAE339}"/>
    <dgm:cxn modelId="{DDD8159A-3CB4-40B1-877F-52CA1AB5EB63}" type="presParOf" srcId="{DA97C4CC-78CE-407D-B5DA-1112BDE90E86}" destId="{DD8543EA-F8D9-470E-B98C-16F867D71E0B}" srcOrd="0" destOrd="0" presId="urn:microsoft.com/office/officeart/2018/2/layout/IconVerticalSolidList"/>
    <dgm:cxn modelId="{FFBCEE26-5511-4A35-B30D-A10B83B05081}" type="presParOf" srcId="{DD8543EA-F8D9-470E-B98C-16F867D71E0B}" destId="{BB4119B3-1E6F-4654-87BC-C5A9A03FB34A}" srcOrd="0" destOrd="0" presId="urn:microsoft.com/office/officeart/2018/2/layout/IconVerticalSolidList"/>
    <dgm:cxn modelId="{A46BE806-A5BB-46CF-8506-F972B541659A}" type="presParOf" srcId="{DD8543EA-F8D9-470E-B98C-16F867D71E0B}" destId="{F310AA78-BA11-4A68-8B86-86C84EC15728}" srcOrd="1" destOrd="0" presId="urn:microsoft.com/office/officeart/2018/2/layout/IconVerticalSolidList"/>
    <dgm:cxn modelId="{5A1BE9C9-EB91-43AE-A064-2ED55DE9B029}" type="presParOf" srcId="{DD8543EA-F8D9-470E-B98C-16F867D71E0B}" destId="{BD4B6F2B-88F6-4DA1-B730-40E8483087BE}" srcOrd="2" destOrd="0" presId="urn:microsoft.com/office/officeart/2018/2/layout/IconVerticalSolidList"/>
    <dgm:cxn modelId="{709BA45E-2D62-4893-950A-C5F27E9E37E6}" type="presParOf" srcId="{DD8543EA-F8D9-470E-B98C-16F867D71E0B}" destId="{EE10FEFD-41E1-4E55-B65D-4B38352DD423}" srcOrd="3" destOrd="0" presId="urn:microsoft.com/office/officeart/2018/2/layout/IconVerticalSolidList"/>
    <dgm:cxn modelId="{46FF486D-52E6-48CD-8AD8-FFA2568C0B1C}" type="presParOf" srcId="{DA97C4CC-78CE-407D-B5DA-1112BDE90E86}" destId="{5BFB127C-D3AD-47BB-B134-22D63AB86241}" srcOrd="1" destOrd="0" presId="urn:microsoft.com/office/officeart/2018/2/layout/IconVerticalSolidList"/>
    <dgm:cxn modelId="{9EB91397-C43A-459E-9D19-A37AD411160B}" type="presParOf" srcId="{DA97C4CC-78CE-407D-B5DA-1112BDE90E86}" destId="{FDC5FE86-8716-4EFE-9EE3-769C9978FFB3}" srcOrd="2" destOrd="0" presId="urn:microsoft.com/office/officeart/2018/2/layout/IconVerticalSolidList"/>
    <dgm:cxn modelId="{AD27EE66-2ADE-4580-B546-20E7540F2FFB}" type="presParOf" srcId="{FDC5FE86-8716-4EFE-9EE3-769C9978FFB3}" destId="{038B97A2-F9DA-4BBA-A061-A32487176BBC}" srcOrd="0" destOrd="0" presId="urn:microsoft.com/office/officeart/2018/2/layout/IconVerticalSolidList"/>
    <dgm:cxn modelId="{AFE10E42-ED52-47B5-965A-F1DDE8089245}" type="presParOf" srcId="{FDC5FE86-8716-4EFE-9EE3-769C9978FFB3}" destId="{968CBF62-1895-42B2-9061-3A72BACDD644}" srcOrd="1" destOrd="0" presId="urn:microsoft.com/office/officeart/2018/2/layout/IconVerticalSolidList"/>
    <dgm:cxn modelId="{7EC3C5EF-B837-460B-BF73-54D378389CE3}" type="presParOf" srcId="{FDC5FE86-8716-4EFE-9EE3-769C9978FFB3}" destId="{822658F8-18CC-4298-84A8-F451E1F9CC44}" srcOrd="2" destOrd="0" presId="urn:microsoft.com/office/officeart/2018/2/layout/IconVerticalSolidList"/>
    <dgm:cxn modelId="{CCF7B666-0E05-4A39-AD29-E0C676DA3893}" type="presParOf" srcId="{FDC5FE86-8716-4EFE-9EE3-769C9978FFB3}" destId="{19EAACFC-E7C5-40E7-A17C-E194DDA0046A}" srcOrd="3" destOrd="0" presId="urn:microsoft.com/office/officeart/2018/2/layout/IconVerticalSolidList"/>
    <dgm:cxn modelId="{12539D0D-940E-4B3F-AE98-5852BD4E2719}" type="presParOf" srcId="{DA97C4CC-78CE-407D-B5DA-1112BDE90E86}" destId="{F82F5C15-BB82-4C1E-9132-0BC52236377D}" srcOrd="3" destOrd="0" presId="urn:microsoft.com/office/officeart/2018/2/layout/IconVerticalSolidList"/>
    <dgm:cxn modelId="{3479D9BD-9FDE-4B1C-BCCE-020B62EEBA2D}" type="presParOf" srcId="{DA97C4CC-78CE-407D-B5DA-1112BDE90E86}" destId="{C4E5EF61-54F8-4A49-BE2A-E0C1C33E81F7}" srcOrd="4" destOrd="0" presId="urn:microsoft.com/office/officeart/2018/2/layout/IconVerticalSolidList"/>
    <dgm:cxn modelId="{150E2A43-8EA7-4EEF-91E4-BBA073273128}" type="presParOf" srcId="{C4E5EF61-54F8-4A49-BE2A-E0C1C33E81F7}" destId="{4D0410C0-6C34-4149-ABF3-3220BB954B2B}" srcOrd="0" destOrd="0" presId="urn:microsoft.com/office/officeart/2018/2/layout/IconVerticalSolidList"/>
    <dgm:cxn modelId="{B3A2AC04-0392-4D84-9714-C7A1C1C24590}" type="presParOf" srcId="{C4E5EF61-54F8-4A49-BE2A-E0C1C33E81F7}" destId="{3872DB50-1041-4352-A44D-FBBA5FDF2B49}" srcOrd="1" destOrd="0" presId="urn:microsoft.com/office/officeart/2018/2/layout/IconVerticalSolidList"/>
    <dgm:cxn modelId="{DBF0055C-9060-421D-BEDD-9E203A20E836}" type="presParOf" srcId="{C4E5EF61-54F8-4A49-BE2A-E0C1C33E81F7}" destId="{3E70FED3-5033-4C21-89AA-95C6CA273DDD}" srcOrd="2" destOrd="0" presId="urn:microsoft.com/office/officeart/2018/2/layout/IconVerticalSolidList"/>
    <dgm:cxn modelId="{66D00EEC-CEE2-4667-9B9B-25D9C92854BA}" type="presParOf" srcId="{C4E5EF61-54F8-4A49-BE2A-E0C1C33E81F7}" destId="{9FCFE593-8201-4F78-80F7-95974F1867C4}" srcOrd="3" destOrd="0" presId="urn:microsoft.com/office/officeart/2018/2/layout/IconVerticalSolidList"/>
    <dgm:cxn modelId="{E8F5EF3A-A957-4A55-A1B2-D04E68C43769}" type="presParOf" srcId="{DA97C4CC-78CE-407D-B5DA-1112BDE90E86}" destId="{35C4674F-E494-4A6E-BF9E-79D71870DEC0}" srcOrd="5" destOrd="0" presId="urn:microsoft.com/office/officeart/2018/2/layout/IconVerticalSolidList"/>
    <dgm:cxn modelId="{48FA62CE-F62C-4293-9658-931C88C9CE41}" type="presParOf" srcId="{DA97C4CC-78CE-407D-B5DA-1112BDE90E86}" destId="{DB03F268-16D8-4292-817B-13EEEE8BADA1}" srcOrd="6" destOrd="0" presId="urn:microsoft.com/office/officeart/2018/2/layout/IconVerticalSolidList"/>
    <dgm:cxn modelId="{4F4C0547-FCC6-4A7B-951A-38CF29F36296}" type="presParOf" srcId="{DB03F268-16D8-4292-817B-13EEEE8BADA1}" destId="{70723052-E31C-47D5-BC7F-3F2EAEEE6385}" srcOrd="0" destOrd="0" presId="urn:microsoft.com/office/officeart/2018/2/layout/IconVerticalSolidList"/>
    <dgm:cxn modelId="{7CFAFEF8-7685-4EDF-B6D1-A2BDB0B6FC7E}" type="presParOf" srcId="{DB03F268-16D8-4292-817B-13EEEE8BADA1}" destId="{EFF8630E-9DCA-4DA7-AF0B-A672DA007501}" srcOrd="1" destOrd="0" presId="urn:microsoft.com/office/officeart/2018/2/layout/IconVerticalSolidList"/>
    <dgm:cxn modelId="{21E7A3AC-95D5-4052-A14D-9B10B523BEAA}" type="presParOf" srcId="{DB03F268-16D8-4292-817B-13EEEE8BADA1}" destId="{3457D3AD-D520-4965-AF80-5EF476D4A86F}" srcOrd="2" destOrd="0" presId="urn:microsoft.com/office/officeart/2018/2/layout/IconVerticalSolidList"/>
    <dgm:cxn modelId="{5521B805-048B-436F-8A92-893189498DD3}" type="presParOf" srcId="{DB03F268-16D8-4292-817B-13EEEE8BADA1}" destId="{CAC52B46-5B83-4F90-B02C-52F8D8DD4B7B}" srcOrd="3" destOrd="0" presId="urn:microsoft.com/office/officeart/2018/2/layout/IconVerticalSolidList"/>
    <dgm:cxn modelId="{E31867AC-CDBE-41A4-B174-1FE9A3870CEF}" type="presParOf" srcId="{DA97C4CC-78CE-407D-B5DA-1112BDE90E86}" destId="{A885BC45-4261-4B25-9131-0361D8FDD244}" srcOrd="7" destOrd="0" presId="urn:microsoft.com/office/officeart/2018/2/layout/IconVerticalSolidList"/>
    <dgm:cxn modelId="{BAA5A225-27C5-49A5-A8B1-348160AF70F2}" type="presParOf" srcId="{DA97C4CC-78CE-407D-B5DA-1112BDE90E86}" destId="{A5C46112-ADA5-41D1-A1E1-44BE0FCC9ADC}" srcOrd="8" destOrd="0" presId="urn:microsoft.com/office/officeart/2018/2/layout/IconVerticalSolidList"/>
    <dgm:cxn modelId="{ACA02CDD-A9DD-421C-B7B2-1B39E7DE7E01}" type="presParOf" srcId="{A5C46112-ADA5-41D1-A1E1-44BE0FCC9ADC}" destId="{25A896C7-5171-426E-BCEB-8BAE3FA8343A}" srcOrd="0" destOrd="0" presId="urn:microsoft.com/office/officeart/2018/2/layout/IconVerticalSolidList"/>
    <dgm:cxn modelId="{F7779770-0E56-4EA2-A2E8-103404D2D2D2}" type="presParOf" srcId="{A5C46112-ADA5-41D1-A1E1-44BE0FCC9ADC}" destId="{E0D2FE05-3064-485B-B21E-0782C913814C}" srcOrd="1" destOrd="0" presId="urn:microsoft.com/office/officeart/2018/2/layout/IconVerticalSolidList"/>
    <dgm:cxn modelId="{5423C382-3B12-4401-BC5C-210376FF3719}" type="presParOf" srcId="{A5C46112-ADA5-41D1-A1E1-44BE0FCC9ADC}" destId="{742D2889-DE79-443B-992D-7BA94A3C9F64}" srcOrd="2" destOrd="0" presId="urn:microsoft.com/office/officeart/2018/2/layout/IconVerticalSolidList"/>
    <dgm:cxn modelId="{E4861477-091A-4BA2-BA01-904ED6A74F7C}" type="presParOf" srcId="{A5C46112-ADA5-41D1-A1E1-44BE0FCC9ADC}" destId="{8815198D-6490-4991-BFC0-471531F8D80A}" srcOrd="3" destOrd="0" presId="urn:microsoft.com/office/officeart/2018/2/layout/IconVerticalSolidList"/>
    <dgm:cxn modelId="{11D4F4E5-ABF4-4055-A769-0A0B69A5C4E5}" type="presParOf" srcId="{A5C46112-ADA5-41D1-A1E1-44BE0FCC9ADC}" destId="{33F16DE6-388C-43A8-9207-D826D00426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D5DCD9-09E9-44AA-9B9F-1CF2346E078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BDA76CA-FE09-4762-8E1D-95D0201E2248}">
      <dgm:prSet/>
      <dgm:spPr/>
      <dgm:t>
        <a:bodyPr/>
        <a:lstStyle/>
        <a:p>
          <a:r>
            <a:rPr lang="en-US"/>
            <a:t>Discussion of Case #1</a:t>
          </a:r>
        </a:p>
      </dgm:t>
    </dgm:pt>
    <dgm:pt modelId="{27B0B5A8-AE61-483B-BDDC-579E3419ADB7}" type="parTrans" cxnId="{3E4EFF8E-3EFE-4FFB-BDA2-B2E7B3A906A7}">
      <dgm:prSet/>
      <dgm:spPr/>
      <dgm:t>
        <a:bodyPr/>
        <a:lstStyle/>
        <a:p>
          <a:endParaRPr lang="en-US"/>
        </a:p>
      </dgm:t>
    </dgm:pt>
    <dgm:pt modelId="{71788C58-3639-4346-B1ED-54F7E0C3D8C9}" type="sibTrans" cxnId="{3E4EFF8E-3EFE-4FFB-BDA2-B2E7B3A906A7}">
      <dgm:prSet/>
      <dgm:spPr/>
      <dgm:t>
        <a:bodyPr/>
        <a:lstStyle/>
        <a:p>
          <a:endParaRPr lang="en-US"/>
        </a:p>
      </dgm:t>
    </dgm:pt>
    <dgm:pt modelId="{8CBB55D7-131D-4737-8AAD-F2010A9C7797}">
      <dgm:prSet/>
      <dgm:spPr/>
      <dgm:t>
        <a:bodyPr/>
        <a:lstStyle/>
        <a:p>
          <a:r>
            <a:rPr lang="en-US"/>
            <a:t>Discussion of Case #2</a:t>
          </a:r>
        </a:p>
      </dgm:t>
    </dgm:pt>
    <dgm:pt modelId="{F0E0D948-C663-4FE3-9730-F465A7DA2D5F}" type="parTrans" cxnId="{ADB66059-E132-4C0F-9C49-458897728A73}">
      <dgm:prSet/>
      <dgm:spPr/>
      <dgm:t>
        <a:bodyPr/>
        <a:lstStyle/>
        <a:p>
          <a:endParaRPr lang="en-US"/>
        </a:p>
      </dgm:t>
    </dgm:pt>
    <dgm:pt modelId="{BC04DE53-6999-4CB5-B1E5-B1E8320A45E5}" type="sibTrans" cxnId="{ADB66059-E132-4C0F-9C49-458897728A73}">
      <dgm:prSet/>
      <dgm:spPr/>
      <dgm:t>
        <a:bodyPr/>
        <a:lstStyle/>
        <a:p>
          <a:endParaRPr lang="en-US"/>
        </a:p>
      </dgm:t>
    </dgm:pt>
    <dgm:pt modelId="{ABD59452-DF78-4CD1-84FC-8FB5AC43D528}" type="pres">
      <dgm:prSet presAssocID="{CAD5DCD9-09E9-44AA-9B9F-1CF2346E0787}" presName="root" presStyleCnt="0">
        <dgm:presLayoutVars>
          <dgm:dir/>
          <dgm:resizeHandles val="exact"/>
        </dgm:presLayoutVars>
      </dgm:prSet>
      <dgm:spPr/>
    </dgm:pt>
    <dgm:pt modelId="{1EE720D2-090D-477E-A8C8-B0CFDFD2E4C7}" type="pres">
      <dgm:prSet presAssocID="{CBDA76CA-FE09-4762-8E1D-95D0201E2248}" presName="compNode" presStyleCnt="0"/>
      <dgm:spPr/>
    </dgm:pt>
    <dgm:pt modelId="{D29A4E5B-D3DC-4775-B1AC-AC19E8ED15B9}" type="pres">
      <dgm:prSet presAssocID="{CBDA76CA-FE09-4762-8E1D-95D0201E2248}" presName="bgRect" presStyleLbl="bgShp" presStyleIdx="0" presStyleCnt="2"/>
      <dgm:spPr/>
    </dgm:pt>
    <dgm:pt modelId="{BE05B9E6-AE00-4D97-B861-9516301E77A1}" type="pres">
      <dgm:prSet presAssocID="{CBDA76CA-FE09-4762-8E1D-95D0201E22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A7EF4CAA-EDDB-4703-86B6-8D78A591358F}" type="pres">
      <dgm:prSet presAssocID="{CBDA76CA-FE09-4762-8E1D-95D0201E2248}" presName="spaceRect" presStyleCnt="0"/>
      <dgm:spPr/>
    </dgm:pt>
    <dgm:pt modelId="{9431720C-1CD7-4E84-8761-AA538EEA1CA4}" type="pres">
      <dgm:prSet presAssocID="{CBDA76CA-FE09-4762-8E1D-95D0201E2248}" presName="parTx" presStyleLbl="revTx" presStyleIdx="0" presStyleCnt="2">
        <dgm:presLayoutVars>
          <dgm:chMax val="0"/>
          <dgm:chPref val="0"/>
        </dgm:presLayoutVars>
      </dgm:prSet>
      <dgm:spPr/>
    </dgm:pt>
    <dgm:pt modelId="{14926252-F594-4A5A-8259-BD15E06A1CF8}" type="pres">
      <dgm:prSet presAssocID="{71788C58-3639-4346-B1ED-54F7E0C3D8C9}" presName="sibTrans" presStyleCnt="0"/>
      <dgm:spPr/>
    </dgm:pt>
    <dgm:pt modelId="{3FCD2D2E-4F1F-40AF-BC98-CE6723C49D08}" type="pres">
      <dgm:prSet presAssocID="{8CBB55D7-131D-4737-8AAD-F2010A9C7797}" presName="compNode" presStyleCnt="0"/>
      <dgm:spPr/>
    </dgm:pt>
    <dgm:pt modelId="{6C1CF201-34DE-4044-B6F5-A8176FDBD6BE}" type="pres">
      <dgm:prSet presAssocID="{8CBB55D7-131D-4737-8AAD-F2010A9C7797}" presName="bgRect" presStyleLbl="bgShp" presStyleIdx="1" presStyleCnt="2"/>
      <dgm:spPr/>
    </dgm:pt>
    <dgm:pt modelId="{FC3EE7F4-736F-4EC8-AC53-D789CA08018F}" type="pres">
      <dgm:prSet presAssocID="{8CBB55D7-131D-4737-8AAD-F2010A9C77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7635135-7068-4014-9265-9B2E0B2F9FEF}" type="pres">
      <dgm:prSet presAssocID="{8CBB55D7-131D-4737-8AAD-F2010A9C7797}" presName="spaceRect" presStyleCnt="0"/>
      <dgm:spPr/>
    </dgm:pt>
    <dgm:pt modelId="{6337816C-8FE1-4A1E-A364-3E5F68E507F4}" type="pres">
      <dgm:prSet presAssocID="{8CBB55D7-131D-4737-8AAD-F2010A9C7797}" presName="parTx" presStyleLbl="revTx" presStyleIdx="1" presStyleCnt="2">
        <dgm:presLayoutVars>
          <dgm:chMax val="0"/>
          <dgm:chPref val="0"/>
        </dgm:presLayoutVars>
      </dgm:prSet>
      <dgm:spPr/>
    </dgm:pt>
  </dgm:ptLst>
  <dgm:cxnLst>
    <dgm:cxn modelId="{4C37B01E-EC35-4D82-B2D4-F7228FA458CF}" type="presOf" srcId="{CAD5DCD9-09E9-44AA-9B9F-1CF2346E0787}" destId="{ABD59452-DF78-4CD1-84FC-8FB5AC43D528}" srcOrd="0" destOrd="0" presId="urn:microsoft.com/office/officeart/2018/2/layout/IconVerticalSolidList"/>
    <dgm:cxn modelId="{ADB66059-E132-4C0F-9C49-458897728A73}" srcId="{CAD5DCD9-09E9-44AA-9B9F-1CF2346E0787}" destId="{8CBB55D7-131D-4737-8AAD-F2010A9C7797}" srcOrd="1" destOrd="0" parTransId="{F0E0D948-C663-4FE3-9730-F465A7DA2D5F}" sibTransId="{BC04DE53-6999-4CB5-B1E5-B1E8320A45E5}"/>
    <dgm:cxn modelId="{6B9D5482-B574-471E-B575-A5A47B4CA83B}" type="presOf" srcId="{8CBB55D7-131D-4737-8AAD-F2010A9C7797}" destId="{6337816C-8FE1-4A1E-A364-3E5F68E507F4}" srcOrd="0" destOrd="0" presId="urn:microsoft.com/office/officeart/2018/2/layout/IconVerticalSolidList"/>
    <dgm:cxn modelId="{4190C28E-7A12-40B2-8761-983FAC8169EF}" type="presOf" srcId="{CBDA76CA-FE09-4762-8E1D-95D0201E2248}" destId="{9431720C-1CD7-4E84-8761-AA538EEA1CA4}" srcOrd="0" destOrd="0" presId="urn:microsoft.com/office/officeart/2018/2/layout/IconVerticalSolidList"/>
    <dgm:cxn modelId="{3E4EFF8E-3EFE-4FFB-BDA2-B2E7B3A906A7}" srcId="{CAD5DCD9-09E9-44AA-9B9F-1CF2346E0787}" destId="{CBDA76CA-FE09-4762-8E1D-95D0201E2248}" srcOrd="0" destOrd="0" parTransId="{27B0B5A8-AE61-483B-BDDC-579E3419ADB7}" sibTransId="{71788C58-3639-4346-B1ED-54F7E0C3D8C9}"/>
    <dgm:cxn modelId="{C18482EB-4586-412D-B6AD-89E2276C370C}" type="presParOf" srcId="{ABD59452-DF78-4CD1-84FC-8FB5AC43D528}" destId="{1EE720D2-090D-477E-A8C8-B0CFDFD2E4C7}" srcOrd="0" destOrd="0" presId="urn:microsoft.com/office/officeart/2018/2/layout/IconVerticalSolidList"/>
    <dgm:cxn modelId="{931B9361-C194-4BAE-A33B-BC7936ED11AF}" type="presParOf" srcId="{1EE720D2-090D-477E-A8C8-B0CFDFD2E4C7}" destId="{D29A4E5B-D3DC-4775-B1AC-AC19E8ED15B9}" srcOrd="0" destOrd="0" presId="urn:microsoft.com/office/officeart/2018/2/layout/IconVerticalSolidList"/>
    <dgm:cxn modelId="{356DA9E5-2F3C-4180-9EB9-4B5FDF52573A}" type="presParOf" srcId="{1EE720D2-090D-477E-A8C8-B0CFDFD2E4C7}" destId="{BE05B9E6-AE00-4D97-B861-9516301E77A1}" srcOrd="1" destOrd="0" presId="urn:microsoft.com/office/officeart/2018/2/layout/IconVerticalSolidList"/>
    <dgm:cxn modelId="{869FE22A-27FF-4B79-813E-AE4661844B7F}" type="presParOf" srcId="{1EE720D2-090D-477E-A8C8-B0CFDFD2E4C7}" destId="{A7EF4CAA-EDDB-4703-86B6-8D78A591358F}" srcOrd="2" destOrd="0" presId="urn:microsoft.com/office/officeart/2018/2/layout/IconVerticalSolidList"/>
    <dgm:cxn modelId="{07A4B367-0E73-485A-8396-254884A5292F}" type="presParOf" srcId="{1EE720D2-090D-477E-A8C8-B0CFDFD2E4C7}" destId="{9431720C-1CD7-4E84-8761-AA538EEA1CA4}" srcOrd="3" destOrd="0" presId="urn:microsoft.com/office/officeart/2018/2/layout/IconVerticalSolidList"/>
    <dgm:cxn modelId="{13A129B7-D29C-4632-8432-E3F815AF8076}" type="presParOf" srcId="{ABD59452-DF78-4CD1-84FC-8FB5AC43D528}" destId="{14926252-F594-4A5A-8259-BD15E06A1CF8}" srcOrd="1" destOrd="0" presId="urn:microsoft.com/office/officeart/2018/2/layout/IconVerticalSolidList"/>
    <dgm:cxn modelId="{28DC487F-E603-4C0D-ABD8-7E598C851F44}" type="presParOf" srcId="{ABD59452-DF78-4CD1-84FC-8FB5AC43D528}" destId="{3FCD2D2E-4F1F-40AF-BC98-CE6723C49D08}" srcOrd="2" destOrd="0" presId="urn:microsoft.com/office/officeart/2018/2/layout/IconVerticalSolidList"/>
    <dgm:cxn modelId="{8BB5C659-0DA0-46CC-B3AF-CA1C3BC2E4EE}" type="presParOf" srcId="{3FCD2D2E-4F1F-40AF-BC98-CE6723C49D08}" destId="{6C1CF201-34DE-4044-B6F5-A8176FDBD6BE}" srcOrd="0" destOrd="0" presId="urn:microsoft.com/office/officeart/2018/2/layout/IconVerticalSolidList"/>
    <dgm:cxn modelId="{435DB57C-521C-48D4-9284-00E28B4D0751}" type="presParOf" srcId="{3FCD2D2E-4F1F-40AF-BC98-CE6723C49D08}" destId="{FC3EE7F4-736F-4EC8-AC53-D789CA08018F}" srcOrd="1" destOrd="0" presId="urn:microsoft.com/office/officeart/2018/2/layout/IconVerticalSolidList"/>
    <dgm:cxn modelId="{2652C784-507C-4572-96BE-7878C5237EBA}" type="presParOf" srcId="{3FCD2D2E-4F1F-40AF-BC98-CE6723C49D08}" destId="{A7635135-7068-4014-9265-9B2E0B2F9FEF}" srcOrd="2" destOrd="0" presId="urn:microsoft.com/office/officeart/2018/2/layout/IconVerticalSolidList"/>
    <dgm:cxn modelId="{32E53BD4-E878-440D-B4BC-6CCF119570CF}" type="presParOf" srcId="{3FCD2D2E-4F1F-40AF-BC98-CE6723C49D08}" destId="{6337816C-8FE1-4A1E-A364-3E5F68E507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98AE4E-56A6-425F-A7A8-A771155E0157}"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B70AD319-AD19-4954-96E1-39DB915E534F}">
      <dgm:prSet/>
      <dgm:spPr/>
      <dgm:t>
        <a:bodyPr/>
        <a:lstStyle/>
        <a:p>
          <a:r>
            <a:rPr lang="en-US"/>
            <a:t>Gabriela Flores, BA, MSM</a:t>
          </a:r>
        </a:p>
      </dgm:t>
    </dgm:pt>
    <dgm:pt modelId="{0EE5FE23-D7DB-4761-A8FF-498B17322B8C}" type="parTrans" cxnId="{6CCF8472-381C-4FC5-AC42-ED04F0FAD834}">
      <dgm:prSet/>
      <dgm:spPr/>
      <dgm:t>
        <a:bodyPr/>
        <a:lstStyle/>
        <a:p>
          <a:endParaRPr lang="en-US"/>
        </a:p>
      </dgm:t>
    </dgm:pt>
    <dgm:pt modelId="{71314CB7-AB04-468C-8B60-4AA5B2C7C397}" type="sibTrans" cxnId="{6CCF8472-381C-4FC5-AC42-ED04F0FAD834}">
      <dgm:prSet/>
      <dgm:spPr/>
      <dgm:t>
        <a:bodyPr/>
        <a:lstStyle/>
        <a:p>
          <a:endParaRPr lang="en-US"/>
        </a:p>
      </dgm:t>
    </dgm:pt>
    <dgm:pt modelId="{1C66F73E-2E63-488B-9597-5FDF0F003EDC}">
      <dgm:prSet/>
      <dgm:spPr/>
      <dgm:t>
        <a:bodyPr/>
        <a:lstStyle/>
        <a:p>
          <a:r>
            <a:rPr lang="en-US"/>
            <a:t>Flores Advisors LLC</a:t>
          </a:r>
        </a:p>
      </dgm:t>
    </dgm:pt>
    <dgm:pt modelId="{D825B9CF-5DD0-4445-85D0-2E79A0F49C27}" type="parTrans" cxnId="{526608E5-3D66-4366-AA26-B7ECEAE61BC4}">
      <dgm:prSet/>
      <dgm:spPr/>
      <dgm:t>
        <a:bodyPr/>
        <a:lstStyle/>
        <a:p>
          <a:endParaRPr lang="en-US"/>
        </a:p>
      </dgm:t>
    </dgm:pt>
    <dgm:pt modelId="{C9684EAF-1599-48C7-80D2-82CDCF48DC6B}" type="sibTrans" cxnId="{526608E5-3D66-4366-AA26-B7ECEAE61BC4}">
      <dgm:prSet/>
      <dgm:spPr/>
      <dgm:t>
        <a:bodyPr/>
        <a:lstStyle/>
        <a:p>
          <a:endParaRPr lang="en-US"/>
        </a:p>
      </dgm:t>
    </dgm:pt>
    <dgm:pt modelId="{B2C1C854-2FFC-4301-B189-4C45AB128DD1}">
      <dgm:prSet/>
      <dgm:spPr/>
      <dgm:t>
        <a:bodyPr/>
        <a:lstStyle/>
        <a:p>
          <a:r>
            <a:rPr lang="en-US"/>
            <a:t>816-665-9929</a:t>
          </a:r>
        </a:p>
      </dgm:t>
    </dgm:pt>
    <dgm:pt modelId="{6461D0E6-98B4-44AB-B270-2B58847A441D}" type="parTrans" cxnId="{0DF8563C-4913-4FD3-89FA-BCD7424CB9B1}">
      <dgm:prSet/>
      <dgm:spPr/>
      <dgm:t>
        <a:bodyPr/>
        <a:lstStyle/>
        <a:p>
          <a:endParaRPr lang="en-US"/>
        </a:p>
      </dgm:t>
    </dgm:pt>
    <dgm:pt modelId="{AAC98A36-B190-4A9D-8FDC-813E960AE278}" type="sibTrans" cxnId="{0DF8563C-4913-4FD3-89FA-BCD7424CB9B1}">
      <dgm:prSet/>
      <dgm:spPr/>
      <dgm:t>
        <a:bodyPr/>
        <a:lstStyle/>
        <a:p>
          <a:endParaRPr lang="en-US"/>
        </a:p>
      </dgm:t>
    </dgm:pt>
    <dgm:pt modelId="{A038C7E4-EC30-4F7B-9458-DB4A2FC82F31}">
      <dgm:prSet/>
      <dgm:spPr/>
      <dgm:t>
        <a:bodyPr/>
        <a:lstStyle/>
        <a:p>
          <a:r>
            <a:rPr lang="en-US"/>
            <a:t>Gabriela.flores.nkc@gmail.com</a:t>
          </a:r>
        </a:p>
      </dgm:t>
    </dgm:pt>
    <dgm:pt modelId="{456EA251-C432-415B-BA14-A354B87B8E9D}" type="parTrans" cxnId="{762062C6-DA1E-46C6-AEF7-C7C5AFFAE3C5}">
      <dgm:prSet/>
      <dgm:spPr/>
      <dgm:t>
        <a:bodyPr/>
        <a:lstStyle/>
        <a:p>
          <a:endParaRPr lang="en-US"/>
        </a:p>
      </dgm:t>
    </dgm:pt>
    <dgm:pt modelId="{E22A62EC-1A5A-4AA6-AE4A-E900765DDAFE}" type="sibTrans" cxnId="{762062C6-DA1E-46C6-AEF7-C7C5AFFAE3C5}">
      <dgm:prSet/>
      <dgm:spPr/>
      <dgm:t>
        <a:bodyPr/>
        <a:lstStyle/>
        <a:p>
          <a:endParaRPr lang="en-US"/>
        </a:p>
      </dgm:t>
    </dgm:pt>
    <dgm:pt modelId="{67BFA157-BD7E-42AB-8127-46493FF12CC3}" type="pres">
      <dgm:prSet presAssocID="{9798AE4E-56A6-425F-A7A8-A771155E0157}" presName="linear" presStyleCnt="0">
        <dgm:presLayoutVars>
          <dgm:animLvl val="lvl"/>
          <dgm:resizeHandles val="exact"/>
        </dgm:presLayoutVars>
      </dgm:prSet>
      <dgm:spPr/>
    </dgm:pt>
    <dgm:pt modelId="{745B8767-9F25-40DF-860E-E6F12BB5EAFB}" type="pres">
      <dgm:prSet presAssocID="{B70AD319-AD19-4954-96E1-39DB915E534F}" presName="parentText" presStyleLbl="node1" presStyleIdx="0" presStyleCnt="4">
        <dgm:presLayoutVars>
          <dgm:chMax val="0"/>
          <dgm:bulletEnabled val="1"/>
        </dgm:presLayoutVars>
      </dgm:prSet>
      <dgm:spPr/>
    </dgm:pt>
    <dgm:pt modelId="{A3D0607C-3FD0-4810-BAC5-A0057FE36E6E}" type="pres">
      <dgm:prSet presAssocID="{71314CB7-AB04-468C-8B60-4AA5B2C7C397}" presName="spacer" presStyleCnt="0"/>
      <dgm:spPr/>
    </dgm:pt>
    <dgm:pt modelId="{AAB0D4AA-2FCF-4F75-BFD1-8F415C30C103}" type="pres">
      <dgm:prSet presAssocID="{1C66F73E-2E63-488B-9597-5FDF0F003EDC}" presName="parentText" presStyleLbl="node1" presStyleIdx="1" presStyleCnt="4">
        <dgm:presLayoutVars>
          <dgm:chMax val="0"/>
          <dgm:bulletEnabled val="1"/>
        </dgm:presLayoutVars>
      </dgm:prSet>
      <dgm:spPr/>
    </dgm:pt>
    <dgm:pt modelId="{FA1F9290-BDF2-41D8-B163-DFB8775CFABE}" type="pres">
      <dgm:prSet presAssocID="{C9684EAF-1599-48C7-80D2-82CDCF48DC6B}" presName="spacer" presStyleCnt="0"/>
      <dgm:spPr/>
    </dgm:pt>
    <dgm:pt modelId="{11B708AF-61BC-49A2-B889-6DA43463033B}" type="pres">
      <dgm:prSet presAssocID="{B2C1C854-2FFC-4301-B189-4C45AB128DD1}" presName="parentText" presStyleLbl="node1" presStyleIdx="2" presStyleCnt="4">
        <dgm:presLayoutVars>
          <dgm:chMax val="0"/>
          <dgm:bulletEnabled val="1"/>
        </dgm:presLayoutVars>
      </dgm:prSet>
      <dgm:spPr/>
    </dgm:pt>
    <dgm:pt modelId="{E307955E-B7E0-4636-9648-755BCE2A27D4}" type="pres">
      <dgm:prSet presAssocID="{AAC98A36-B190-4A9D-8FDC-813E960AE278}" presName="spacer" presStyleCnt="0"/>
      <dgm:spPr/>
    </dgm:pt>
    <dgm:pt modelId="{920FA9E2-2F83-4152-B2E4-D7C2760E2F09}" type="pres">
      <dgm:prSet presAssocID="{A038C7E4-EC30-4F7B-9458-DB4A2FC82F31}" presName="parentText" presStyleLbl="node1" presStyleIdx="3" presStyleCnt="4">
        <dgm:presLayoutVars>
          <dgm:chMax val="0"/>
          <dgm:bulletEnabled val="1"/>
        </dgm:presLayoutVars>
      </dgm:prSet>
      <dgm:spPr/>
    </dgm:pt>
  </dgm:ptLst>
  <dgm:cxnLst>
    <dgm:cxn modelId="{A77C2F08-7BD8-4CDC-8188-0479EBE78AFA}" type="presOf" srcId="{1C66F73E-2E63-488B-9597-5FDF0F003EDC}" destId="{AAB0D4AA-2FCF-4F75-BFD1-8F415C30C103}" srcOrd="0" destOrd="0" presId="urn:microsoft.com/office/officeart/2005/8/layout/vList2"/>
    <dgm:cxn modelId="{0DF8563C-4913-4FD3-89FA-BCD7424CB9B1}" srcId="{9798AE4E-56A6-425F-A7A8-A771155E0157}" destId="{B2C1C854-2FFC-4301-B189-4C45AB128DD1}" srcOrd="2" destOrd="0" parTransId="{6461D0E6-98B4-44AB-B270-2B58847A441D}" sibTransId="{AAC98A36-B190-4A9D-8FDC-813E960AE278}"/>
    <dgm:cxn modelId="{2467A546-12C8-423A-A6AB-CB23977BD99B}" type="presOf" srcId="{9798AE4E-56A6-425F-A7A8-A771155E0157}" destId="{67BFA157-BD7E-42AB-8127-46493FF12CC3}" srcOrd="0" destOrd="0" presId="urn:microsoft.com/office/officeart/2005/8/layout/vList2"/>
    <dgm:cxn modelId="{24B1286B-4E57-41CB-9E4A-E99E7B85A189}" type="presOf" srcId="{B70AD319-AD19-4954-96E1-39DB915E534F}" destId="{745B8767-9F25-40DF-860E-E6F12BB5EAFB}" srcOrd="0" destOrd="0" presId="urn:microsoft.com/office/officeart/2005/8/layout/vList2"/>
    <dgm:cxn modelId="{6CCF8472-381C-4FC5-AC42-ED04F0FAD834}" srcId="{9798AE4E-56A6-425F-A7A8-A771155E0157}" destId="{B70AD319-AD19-4954-96E1-39DB915E534F}" srcOrd="0" destOrd="0" parTransId="{0EE5FE23-D7DB-4761-A8FF-498B17322B8C}" sibTransId="{71314CB7-AB04-468C-8B60-4AA5B2C7C397}"/>
    <dgm:cxn modelId="{4559675A-4DF2-4664-A0EF-8B478AF79579}" type="presOf" srcId="{B2C1C854-2FFC-4301-B189-4C45AB128DD1}" destId="{11B708AF-61BC-49A2-B889-6DA43463033B}" srcOrd="0" destOrd="0" presId="urn:microsoft.com/office/officeart/2005/8/layout/vList2"/>
    <dgm:cxn modelId="{0FAC9295-8921-497A-98D9-89E366DCF7A8}" type="presOf" srcId="{A038C7E4-EC30-4F7B-9458-DB4A2FC82F31}" destId="{920FA9E2-2F83-4152-B2E4-D7C2760E2F09}" srcOrd="0" destOrd="0" presId="urn:microsoft.com/office/officeart/2005/8/layout/vList2"/>
    <dgm:cxn modelId="{762062C6-DA1E-46C6-AEF7-C7C5AFFAE3C5}" srcId="{9798AE4E-56A6-425F-A7A8-A771155E0157}" destId="{A038C7E4-EC30-4F7B-9458-DB4A2FC82F31}" srcOrd="3" destOrd="0" parTransId="{456EA251-C432-415B-BA14-A354B87B8E9D}" sibTransId="{E22A62EC-1A5A-4AA6-AE4A-E900765DDAFE}"/>
    <dgm:cxn modelId="{526608E5-3D66-4366-AA26-B7ECEAE61BC4}" srcId="{9798AE4E-56A6-425F-A7A8-A771155E0157}" destId="{1C66F73E-2E63-488B-9597-5FDF0F003EDC}" srcOrd="1" destOrd="0" parTransId="{D825B9CF-5DD0-4445-85D0-2E79A0F49C27}" sibTransId="{C9684EAF-1599-48C7-80D2-82CDCF48DC6B}"/>
    <dgm:cxn modelId="{F8E1DF02-2E01-4B34-BE38-416C3BD83D6C}" type="presParOf" srcId="{67BFA157-BD7E-42AB-8127-46493FF12CC3}" destId="{745B8767-9F25-40DF-860E-E6F12BB5EAFB}" srcOrd="0" destOrd="0" presId="urn:microsoft.com/office/officeart/2005/8/layout/vList2"/>
    <dgm:cxn modelId="{60B1F623-6041-4E18-B74A-13F40BC3893C}" type="presParOf" srcId="{67BFA157-BD7E-42AB-8127-46493FF12CC3}" destId="{A3D0607C-3FD0-4810-BAC5-A0057FE36E6E}" srcOrd="1" destOrd="0" presId="urn:microsoft.com/office/officeart/2005/8/layout/vList2"/>
    <dgm:cxn modelId="{3B0E4556-F7FF-4F9A-B932-BFFE4D06E321}" type="presParOf" srcId="{67BFA157-BD7E-42AB-8127-46493FF12CC3}" destId="{AAB0D4AA-2FCF-4F75-BFD1-8F415C30C103}" srcOrd="2" destOrd="0" presId="urn:microsoft.com/office/officeart/2005/8/layout/vList2"/>
    <dgm:cxn modelId="{E00F4975-4B65-44B2-8172-4E5BD469A982}" type="presParOf" srcId="{67BFA157-BD7E-42AB-8127-46493FF12CC3}" destId="{FA1F9290-BDF2-41D8-B163-DFB8775CFABE}" srcOrd="3" destOrd="0" presId="urn:microsoft.com/office/officeart/2005/8/layout/vList2"/>
    <dgm:cxn modelId="{625A9FD7-442D-47D2-AD3A-FD60D4BAE8CF}" type="presParOf" srcId="{67BFA157-BD7E-42AB-8127-46493FF12CC3}" destId="{11B708AF-61BC-49A2-B889-6DA43463033B}" srcOrd="4" destOrd="0" presId="urn:microsoft.com/office/officeart/2005/8/layout/vList2"/>
    <dgm:cxn modelId="{8118986F-BFC9-4E28-991A-B22FCEB23DB2}" type="presParOf" srcId="{67BFA157-BD7E-42AB-8127-46493FF12CC3}" destId="{E307955E-B7E0-4636-9648-755BCE2A27D4}" srcOrd="5" destOrd="0" presId="urn:microsoft.com/office/officeart/2005/8/layout/vList2"/>
    <dgm:cxn modelId="{F65CE178-B44F-4059-BE8B-252BF62EC43D}" type="presParOf" srcId="{67BFA157-BD7E-42AB-8127-46493FF12CC3}" destId="{920FA9E2-2F83-4152-B2E4-D7C2760E2F0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A8FA-F443-4F79-AD84-F06C0ADCD7FC}">
      <dsp:nvSpPr>
        <dsp:cNvPr id="0" name=""/>
        <dsp:cNvSpPr/>
      </dsp:nvSpPr>
      <dsp:spPr>
        <a:xfrm>
          <a:off x="1424622" y="1733"/>
          <a:ext cx="5698489" cy="89812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0567" tIns="228123" rIns="110567" bIns="228123" numCol="1" spcCol="1270" anchor="ctr" anchorCtr="0">
          <a:noAutofit/>
        </a:bodyPr>
        <a:lstStyle/>
        <a:p>
          <a:pPr marL="0" lvl="0" indent="0" algn="l" defTabSz="666750">
            <a:lnSpc>
              <a:spcPct val="90000"/>
            </a:lnSpc>
            <a:spcBef>
              <a:spcPct val="0"/>
            </a:spcBef>
            <a:spcAft>
              <a:spcPct val="35000"/>
            </a:spcAft>
            <a:buNone/>
          </a:pPr>
          <a:r>
            <a:rPr lang="en-US" sz="1500" kern="1200"/>
            <a:t>Review the professional guidelines and ethical framework of Healthcare Interpreters</a:t>
          </a:r>
        </a:p>
      </dsp:txBody>
      <dsp:txXfrm>
        <a:off x="1424622" y="1733"/>
        <a:ext cx="5698489" cy="898120"/>
      </dsp:txXfrm>
    </dsp:sp>
    <dsp:sp modelId="{CD0462C3-AC3F-4FA5-BA0A-3C8072708389}">
      <dsp:nvSpPr>
        <dsp:cNvPr id="0" name=""/>
        <dsp:cNvSpPr/>
      </dsp:nvSpPr>
      <dsp:spPr>
        <a:xfrm>
          <a:off x="0" y="1733"/>
          <a:ext cx="1424622" cy="89812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386" tIns="88714" rIns="75386" bIns="88714" numCol="1" spcCol="1270" anchor="ctr" anchorCtr="0">
          <a:noAutofit/>
        </a:bodyPr>
        <a:lstStyle/>
        <a:p>
          <a:pPr marL="0" lvl="0" indent="0" algn="ctr" defTabSz="844550">
            <a:lnSpc>
              <a:spcPct val="90000"/>
            </a:lnSpc>
            <a:spcBef>
              <a:spcPct val="0"/>
            </a:spcBef>
            <a:spcAft>
              <a:spcPct val="35000"/>
            </a:spcAft>
            <a:buNone/>
          </a:pPr>
          <a:r>
            <a:rPr lang="en-US" sz="1900" kern="1200"/>
            <a:t>Review</a:t>
          </a:r>
        </a:p>
      </dsp:txBody>
      <dsp:txXfrm>
        <a:off x="0" y="1733"/>
        <a:ext cx="1424622" cy="898120"/>
      </dsp:txXfrm>
    </dsp:sp>
    <dsp:sp modelId="{BB43123B-F205-4DA5-BFFB-71477AAE2E5C}">
      <dsp:nvSpPr>
        <dsp:cNvPr id="0" name=""/>
        <dsp:cNvSpPr/>
      </dsp:nvSpPr>
      <dsp:spPr>
        <a:xfrm>
          <a:off x="1424622" y="953741"/>
          <a:ext cx="5698489" cy="89812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0567" tIns="228123" rIns="110567" bIns="228123" numCol="1" spcCol="1270" anchor="ctr" anchorCtr="0">
          <a:noAutofit/>
        </a:bodyPr>
        <a:lstStyle/>
        <a:p>
          <a:pPr marL="0" lvl="0" indent="0" algn="l" defTabSz="666750">
            <a:lnSpc>
              <a:spcPct val="90000"/>
            </a:lnSpc>
            <a:spcBef>
              <a:spcPct val="0"/>
            </a:spcBef>
            <a:spcAft>
              <a:spcPct val="35000"/>
            </a:spcAft>
            <a:buNone/>
          </a:pPr>
          <a:r>
            <a:rPr lang="en-US" sz="1500" kern="1200"/>
            <a:t>Identify and define common substance use disorders, focusing on opioid use disorder in-depth</a:t>
          </a:r>
        </a:p>
      </dsp:txBody>
      <dsp:txXfrm>
        <a:off x="1424622" y="953741"/>
        <a:ext cx="5698489" cy="898120"/>
      </dsp:txXfrm>
    </dsp:sp>
    <dsp:sp modelId="{DED5A092-BC67-46AC-AC28-0D10B649AA90}">
      <dsp:nvSpPr>
        <dsp:cNvPr id="0" name=""/>
        <dsp:cNvSpPr/>
      </dsp:nvSpPr>
      <dsp:spPr>
        <a:xfrm>
          <a:off x="0" y="953741"/>
          <a:ext cx="1424622" cy="89812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386" tIns="88714" rIns="75386" bIns="88714" numCol="1" spcCol="1270" anchor="ctr" anchorCtr="0">
          <a:noAutofit/>
        </a:bodyPr>
        <a:lstStyle/>
        <a:p>
          <a:pPr marL="0" lvl="0" indent="0" algn="ctr" defTabSz="844550">
            <a:lnSpc>
              <a:spcPct val="90000"/>
            </a:lnSpc>
            <a:spcBef>
              <a:spcPct val="0"/>
            </a:spcBef>
            <a:spcAft>
              <a:spcPct val="35000"/>
            </a:spcAft>
            <a:buNone/>
          </a:pPr>
          <a:r>
            <a:rPr lang="en-US" sz="1900" kern="1200"/>
            <a:t>Identify and define</a:t>
          </a:r>
        </a:p>
      </dsp:txBody>
      <dsp:txXfrm>
        <a:off x="0" y="953741"/>
        <a:ext cx="1424622" cy="898120"/>
      </dsp:txXfrm>
    </dsp:sp>
    <dsp:sp modelId="{F3B3A7A9-E1A4-4EF2-BC29-46CCAFCA5606}">
      <dsp:nvSpPr>
        <dsp:cNvPr id="0" name=""/>
        <dsp:cNvSpPr/>
      </dsp:nvSpPr>
      <dsp:spPr>
        <a:xfrm>
          <a:off x="1424622" y="1905749"/>
          <a:ext cx="5698489" cy="89812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0567" tIns="228123" rIns="110567" bIns="228123" numCol="1" spcCol="1270" anchor="ctr" anchorCtr="0">
          <a:noAutofit/>
        </a:bodyPr>
        <a:lstStyle/>
        <a:p>
          <a:pPr marL="0" lvl="0" indent="0" algn="l" defTabSz="666750">
            <a:lnSpc>
              <a:spcPct val="90000"/>
            </a:lnSpc>
            <a:spcBef>
              <a:spcPct val="0"/>
            </a:spcBef>
            <a:spcAft>
              <a:spcPct val="35000"/>
            </a:spcAft>
            <a:buNone/>
          </a:pPr>
          <a:r>
            <a:rPr lang="en-US" sz="1500" kern="1200"/>
            <a:t>Discuss common substances and street names</a:t>
          </a:r>
        </a:p>
      </dsp:txBody>
      <dsp:txXfrm>
        <a:off x="1424622" y="1905749"/>
        <a:ext cx="5698489" cy="898120"/>
      </dsp:txXfrm>
    </dsp:sp>
    <dsp:sp modelId="{FB4131DD-6988-4D73-9083-B302C91EBA42}">
      <dsp:nvSpPr>
        <dsp:cNvPr id="0" name=""/>
        <dsp:cNvSpPr/>
      </dsp:nvSpPr>
      <dsp:spPr>
        <a:xfrm>
          <a:off x="0" y="1905749"/>
          <a:ext cx="1424622" cy="89812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386" tIns="88714" rIns="75386" bIns="88714" numCol="1" spcCol="1270" anchor="ctr" anchorCtr="0">
          <a:noAutofit/>
        </a:bodyPr>
        <a:lstStyle/>
        <a:p>
          <a:pPr marL="0" lvl="0" indent="0" algn="ctr" defTabSz="844550">
            <a:lnSpc>
              <a:spcPct val="90000"/>
            </a:lnSpc>
            <a:spcBef>
              <a:spcPct val="0"/>
            </a:spcBef>
            <a:spcAft>
              <a:spcPct val="35000"/>
            </a:spcAft>
            <a:buNone/>
          </a:pPr>
          <a:r>
            <a:rPr lang="en-US" sz="1900" kern="1200"/>
            <a:t>Discuss</a:t>
          </a:r>
        </a:p>
      </dsp:txBody>
      <dsp:txXfrm>
        <a:off x="0" y="1905749"/>
        <a:ext cx="1424622" cy="898120"/>
      </dsp:txXfrm>
    </dsp:sp>
    <dsp:sp modelId="{DE413583-53AB-4500-B398-7056A17978FB}">
      <dsp:nvSpPr>
        <dsp:cNvPr id="0" name=""/>
        <dsp:cNvSpPr/>
      </dsp:nvSpPr>
      <dsp:spPr>
        <a:xfrm>
          <a:off x="1424622" y="2857757"/>
          <a:ext cx="5698489" cy="89812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0567" tIns="228123" rIns="110567" bIns="228123" numCol="1" spcCol="1270" anchor="ctr" anchorCtr="0">
          <a:noAutofit/>
        </a:bodyPr>
        <a:lstStyle/>
        <a:p>
          <a:pPr marL="0" lvl="0" indent="0" algn="l" defTabSz="666750">
            <a:lnSpc>
              <a:spcPct val="90000"/>
            </a:lnSpc>
            <a:spcBef>
              <a:spcPct val="0"/>
            </a:spcBef>
            <a:spcAft>
              <a:spcPct val="35000"/>
            </a:spcAft>
            <a:buNone/>
          </a:pPr>
          <a:r>
            <a:rPr lang="en-US" sz="1500" kern="1200"/>
            <a:t>Apply practical skills utilizing role playing with appropriate case scenarios</a:t>
          </a:r>
        </a:p>
      </dsp:txBody>
      <dsp:txXfrm>
        <a:off x="1424622" y="2857757"/>
        <a:ext cx="5698489" cy="898120"/>
      </dsp:txXfrm>
    </dsp:sp>
    <dsp:sp modelId="{4711C978-5A92-45F1-B476-130C32C7B1BE}">
      <dsp:nvSpPr>
        <dsp:cNvPr id="0" name=""/>
        <dsp:cNvSpPr/>
      </dsp:nvSpPr>
      <dsp:spPr>
        <a:xfrm>
          <a:off x="0" y="2857757"/>
          <a:ext cx="1424622" cy="89812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386" tIns="88714" rIns="75386" bIns="88714" numCol="1" spcCol="1270" anchor="ctr" anchorCtr="0">
          <a:noAutofit/>
        </a:bodyPr>
        <a:lstStyle/>
        <a:p>
          <a:pPr marL="0" lvl="0" indent="0" algn="ctr" defTabSz="844550">
            <a:lnSpc>
              <a:spcPct val="90000"/>
            </a:lnSpc>
            <a:spcBef>
              <a:spcPct val="0"/>
            </a:spcBef>
            <a:spcAft>
              <a:spcPct val="35000"/>
            </a:spcAft>
            <a:buNone/>
          </a:pPr>
          <a:r>
            <a:rPr lang="en-US" sz="1900" kern="1200"/>
            <a:t>Apply</a:t>
          </a:r>
        </a:p>
      </dsp:txBody>
      <dsp:txXfrm>
        <a:off x="0" y="2857757"/>
        <a:ext cx="1424622" cy="898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AA442-C210-47EE-ADF3-8E3A44207DD7}">
      <dsp:nvSpPr>
        <dsp:cNvPr id="0" name=""/>
        <dsp:cNvSpPr/>
      </dsp:nvSpPr>
      <dsp:spPr>
        <a:xfrm>
          <a:off x="0" y="722598"/>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12F9B-1C85-47AD-9AF2-9C0984572411}">
      <dsp:nvSpPr>
        <dsp:cNvPr id="0" name=""/>
        <dsp:cNvSpPr/>
      </dsp:nvSpPr>
      <dsp:spPr>
        <a:xfrm>
          <a:off x="403543" y="1022754"/>
          <a:ext cx="733715" cy="733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CCC64-35E2-4B2F-9995-9F0ACBFE5BEC}">
      <dsp:nvSpPr>
        <dsp:cNvPr id="0" name=""/>
        <dsp:cNvSpPr/>
      </dsp:nvSpPr>
      <dsp:spPr>
        <a:xfrm>
          <a:off x="1540802" y="722598"/>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a:t>How many brand names and street names did you recognize?</a:t>
          </a:r>
        </a:p>
      </dsp:txBody>
      <dsp:txXfrm>
        <a:off x="1540802" y="722598"/>
        <a:ext cx="6688797" cy="1334028"/>
      </dsp:txXfrm>
    </dsp:sp>
    <dsp:sp modelId="{57FBC7BB-CE47-48B2-BED5-8111FA81ACD0}">
      <dsp:nvSpPr>
        <dsp:cNvPr id="0" name=""/>
        <dsp:cNvSpPr/>
      </dsp:nvSpPr>
      <dsp:spPr>
        <a:xfrm>
          <a:off x="0" y="2390133"/>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C94D5-70E6-4818-883A-51454F5604DC}">
      <dsp:nvSpPr>
        <dsp:cNvPr id="0" name=""/>
        <dsp:cNvSpPr/>
      </dsp:nvSpPr>
      <dsp:spPr>
        <a:xfrm>
          <a:off x="403543" y="2690289"/>
          <a:ext cx="733715" cy="733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7C652D-CCF6-40B3-9CFE-2530260CFA93}">
      <dsp:nvSpPr>
        <dsp:cNvPr id="0" name=""/>
        <dsp:cNvSpPr/>
      </dsp:nvSpPr>
      <dsp:spPr>
        <a:xfrm>
          <a:off x="1540802" y="2390133"/>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dirty="0"/>
            <a:t>Were you able to identify an equivalent in your target language? How would you handle the interpretation if unknown?</a:t>
          </a:r>
        </a:p>
      </dsp:txBody>
      <dsp:txXfrm>
        <a:off x="1540802" y="2390133"/>
        <a:ext cx="6688797" cy="1334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119B3-1E6F-4654-87BC-C5A9A03FB34A}">
      <dsp:nvSpPr>
        <dsp:cNvPr id="0" name=""/>
        <dsp:cNvSpPr/>
      </dsp:nvSpPr>
      <dsp:spPr>
        <a:xfrm>
          <a:off x="0" y="3474"/>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0AA78-BA11-4A68-8B86-86C84EC15728}">
      <dsp:nvSpPr>
        <dsp:cNvPr id="0" name=""/>
        <dsp:cNvSpPr/>
      </dsp:nvSpPr>
      <dsp:spPr>
        <a:xfrm>
          <a:off x="223840" y="169966"/>
          <a:ext cx="406982" cy="406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0FEFD-41E1-4E55-B65D-4B38352DD423}">
      <dsp:nvSpPr>
        <dsp:cNvPr id="0" name=""/>
        <dsp:cNvSpPr/>
      </dsp:nvSpPr>
      <dsp:spPr>
        <a:xfrm>
          <a:off x="854663" y="3474"/>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a:t>You will be placed into a ‘Break Out Room’ with numerous other colleagues</a:t>
          </a:r>
        </a:p>
      </dsp:txBody>
      <dsp:txXfrm>
        <a:off x="854663" y="3474"/>
        <a:ext cx="7374936" cy="739968"/>
      </dsp:txXfrm>
    </dsp:sp>
    <dsp:sp modelId="{038B97A2-F9DA-4BBA-A061-A32487176BBC}">
      <dsp:nvSpPr>
        <dsp:cNvPr id="0" name=""/>
        <dsp:cNvSpPr/>
      </dsp:nvSpPr>
      <dsp:spPr>
        <a:xfrm>
          <a:off x="0" y="928434"/>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CBF62-1895-42B2-9061-3A72BACDD644}">
      <dsp:nvSpPr>
        <dsp:cNvPr id="0" name=""/>
        <dsp:cNvSpPr/>
      </dsp:nvSpPr>
      <dsp:spPr>
        <a:xfrm>
          <a:off x="223840" y="1094927"/>
          <a:ext cx="406982" cy="406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EAACFC-E7C5-40E7-A17C-E194DDA0046A}">
      <dsp:nvSpPr>
        <dsp:cNvPr id="0" name=""/>
        <dsp:cNvSpPr/>
      </dsp:nvSpPr>
      <dsp:spPr>
        <a:xfrm>
          <a:off x="854663" y="928434"/>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Your group will be assigned a case to review</a:t>
          </a:r>
        </a:p>
      </dsp:txBody>
      <dsp:txXfrm>
        <a:off x="854663" y="928434"/>
        <a:ext cx="7374936" cy="739968"/>
      </dsp:txXfrm>
    </dsp:sp>
    <dsp:sp modelId="{4D0410C0-6C34-4149-ABF3-3220BB954B2B}">
      <dsp:nvSpPr>
        <dsp:cNvPr id="0" name=""/>
        <dsp:cNvSpPr/>
      </dsp:nvSpPr>
      <dsp:spPr>
        <a:xfrm>
          <a:off x="0" y="1853395"/>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2DB50-1041-4352-A44D-FBBA5FDF2B49}">
      <dsp:nvSpPr>
        <dsp:cNvPr id="0" name=""/>
        <dsp:cNvSpPr/>
      </dsp:nvSpPr>
      <dsp:spPr>
        <a:xfrm>
          <a:off x="223840" y="2019888"/>
          <a:ext cx="406982" cy="406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FE593-8201-4F78-80F7-95974F1867C4}">
      <dsp:nvSpPr>
        <dsp:cNvPr id="0" name=""/>
        <dsp:cNvSpPr/>
      </dsp:nvSpPr>
      <dsp:spPr>
        <a:xfrm>
          <a:off x="854663" y="1853395"/>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Please take 1-2 minutes to review the case or read out loud</a:t>
          </a:r>
        </a:p>
      </dsp:txBody>
      <dsp:txXfrm>
        <a:off x="854663" y="1853395"/>
        <a:ext cx="7374936" cy="739968"/>
      </dsp:txXfrm>
    </dsp:sp>
    <dsp:sp modelId="{70723052-E31C-47D5-BC7F-3F2EAEEE6385}">
      <dsp:nvSpPr>
        <dsp:cNvPr id="0" name=""/>
        <dsp:cNvSpPr/>
      </dsp:nvSpPr>
      <dsp:spPr>
        <a:xfrm>
          <a:off x="0" y="2778356"/>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8630E-9DCA-4DA7-AF0B-A672DA007501}">
      <dsp:nvSpPr>
        <dsp:cNvPr id="0" name=""/>
        <dsp:cNvSpPr/>
      </dsp:nvSpPr>
      <dsp:spPr>
        <a:xfrm>
          <a:off x="223840" y="2944849"/>
          <a:ext cx="406982" cy="406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52B46-5B83-4F90-B02C-52F8D8DD4B7B}">
      <dsp:nvSpPr>
        <dsp:cNvPr id="0" name=""/>
        <dsp:cNvSpPr/>
      </dsp:nvSpPr>
      <dsp:spPr>
        <a:xfrm>
          <a:off x="854663" y="2778356"/>
          <a:ext cx="737493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dirty="0"/>
            <a:t>Please take 5-7 minutes to discuss and respond to the questions</a:t>
          </a:r>
        </a:p>
      </dsp:txBody>
      <dsp:txXfrm>
        <a:off x="854663" y="2778356"/>
        <a:ext cx="7374936" cy="739968"/>
      </dsp:txXfrm>
    </dsp:sp>
    <dsp:sp modelId="{25A896C7-5171-426E-BCEB-8BAE3FA8343A}">
      <dsp:nvSpPr>
        <dsp:cNvPr id="0" name=""/>
        <dsp:cNvSpPr/>
      </dsp:nvSpPr>
      <dsp:spPr>
        <a:xfrm>
          <a:off x="0" y="3703317"/>
          <a:ext cx="8229600" cy="7399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2FE05-3064-485B-B21E-0782C913814C}">
      <dsp:nvSpPr>
        <dsp:cNvPr id="0" name=""/>
        <dsp:cNvSpPr/>
      </dsp:nvSpPr>
      <dsp:spPr>
        <a:xfrm>
          <a:off x="223840" y="3869810"/>
          <a:ext cx="406982" cy="4069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5198D-6490-4991-BFC0-471531F8D80A}">
      <dsp:nvSpPr>
        <dsp:cNvPr id="0" name=""/>
        <dsp:cNvSpPr/>
      </dsp:nvSpPr>
      <dsp:spPr>
        <a:xfrm>
          <a:off x="854663" y="3703317"/>
          <a:ext cx="3703320"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844550">
            <a:lnSpc>
              <a:spcPct val="90000"/>
            </a:lnSpc>
            <a:spcBef>
              <a:spcPct val="0"/>
            </a:spcBef>
            <a:spcAft>
              <a:spcPct val="35000"/>
            </a:spcAft>
            <a:buNone/>
          </a:pPr>
          <a:r>
            <a:rPr lang="en-US" sz="1900" kern="1200"/>
            <a:t>Identify a scribe/ reporter who will share out</a:t>
          </a:r>
        </a:p>
      </dsp:txBody>
      <dsp:txXfrm>
        <a:off x="854663" y="3703317"/>
        <a:ext cx="3703320" cy="739968"/>
      </dsp:txXfrm>
    </dsp:sp>
    <dsp:sp modelId="{33F16DE6-388C-43A8-9207-D826D00426E2}">
      <dsp:nvSpPr>
        <dsp:cNvPr id="0" name=""/>
        <dsp:cNvSpPr/>
      </dsp:nvSpPr>
      <dsp:spPr>
        <a:xfrm>
          <a:off x="4557983" y="3703317"/>
          <a:ext cx="3671616"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13" tIns="78313" rIns="78313" bIns="78313" numCol="1" spcCol="1270" anchor="ctr" anchorCtr="0">
          <a:noAutofit/>
        </a:bodyPr>
        <a:lstStyle/>
        <a:p>
          <a:pPr marL="0" lvl="0" indent="0" algn="l" defTabSz="666750">
            <a:lnSpc>
              <a:spcPct val="90000"/>
            </a:lnSpc>
            <a:spcBef>
              <a:spcPct val="0"/>
            </a:spcBef>
            <a:spcAft>
              <a:spcPct val="35000"/>
            </a:spcAft>
            <a:buNone/>
          </a:pPr>
          <a:r>
            <a:rPr lang="en-US" sz="1500" kern="1200"/>
            <a:t>VERY brief description of the case</a:t>
          </a:r>
        </a:p>
        <a:p>
          <a:pPr marL="0" lvl="0" indent="0" algn="l" defTabSz="666750">
            <a:lnSpc>
              <a:spcPct val="90000"/>
            </a:lnSpc>
            <a:spcBef>
              <a:spcPct val="0"/>
            </a:spcBef>
            <a:spcAft>
              <a:spcPct val="35000"/>
            </a:spcAft>
            <a:buNone/>
          </a:pPr>
          <a:r>
            <a:rPr lang="en-US" sz="1500" kern="1200"/>
            <a:t>Review of your group’s discussion</a:t>
          </a:r>
        </a:p>
      </dsp:txBody>
      <dsp:txXfrm>
        <a:off x="4557983" y="3703317"/>
        <a:ext cx="3671616" cy="739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A4E5B-D3DC-4775-B1AC-AC19E8ED15B9}">
      <dsp:nvSpPr>
        <dsp:cNvPr id="0" name=""/>
        <dsp:cNvSpPr/>
      </dsp:nvSpPr>
      <dsp:spPr>
        <a:xfrm>
          <a:off x="0" y="722598"/>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5B9E6-AE00-4D97-B861-9516301E77A1}">
      <dsp:nvSpPr>
        <dsp:cNvPr id="0" name=""/>
        <dsp:cNvSpPr/>
      </dsp:nvSpPr>
      <dsp:spPr>
        <a:xfrm>
          <a:off x="403543" y="1022754"/>
          <a:ext cx="733715" cy="733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31720C-1CD7-4E84-8761-AA538EEA1CA4}">
      <dsp:nvSpPr>
        <dsp:cNvPr id="0" name=""/>
        <dsp:cNvSpPr/>
      </dsp:nvSpPr>
      <dsp:spPr>
        <a:xfrm>
          <a:off x="1540802" y="722598"/>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a:t>Discussion of Case #1</a:t>
          </a:r>
        </a:p>
      </dsp:txBody>
      <dsp:txXfrm>
        <a:off x="1540802" y="722598"/>
        <a:ext cx="6688797" cy="1334028"/>
      </dsp:txXfrm>
    </dsp:sp>
    <dsp:sp modelId="{6C1CF201-34DE-4044-B6F5-A8176FDBD6BE}">
      <dsp:nvSpPr>
        <dsp:cNvPr id="0" name=""/>
        <dsp:cNvSpPr/>
      </dsp:nvSpPr>
      <dsp:spPr>
        <a:xfrm>
          <a:off x="0" y="2390133"/>
          <a:ext cx="8229600" cy="13340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EE7F4-736F-4EC8-AC53-D789CA08018F}">
      <dsp:nvSpPr>
        <dsp:cNvPr id="0" name=""/>
        <dsp:cNvSpPr/>
      </dsp:nvSpPr>
      <dsp:spPr>
        <a:xfrm>
          <a:off x="403543" y="2690289"/>
          <a:ext cx="733715" cy="733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7816C-8FE1-4A1E-A364-3E5F68E507F4}">
      <dsp:nvSpPr>
        <dsp:cNvPr id="0" name=""/>
        <dsp:cNvSpPr/>
      </dsp:nvSpPr>
      <dsp:spPr>
        <a:xfrm>
          <a:off x="1540802" y="2390133"/>
          <a:ext cx="6688797" cy="133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85" tIns="141185" rIns="141185" bIns="141185" numCol="1" spcCol="1270" anchor="ctr" anchorCtr="0">
          <a:noAutofit/>
        </a:bodyPr>
        <a:lstStyle/>
        <a:p>
          <a:pPr marL="0" lvl="0" indent="0" algn="l" defTabSz="1111250">
            <a:lnSpc>
              <a:spcPct val="90000"/>
            </a:lnSpc>
            <a:spcBef>
              <a:spcPct val="0"/>
            </a:spcBef>
            <a:spcAft>
              <a:spcPct val="35000"/>
            </a:spcAft>
            <a:buNone/>
          </a:pPr>
          <a:r>
            <a:rPr lang="en-US" sz="2500" kern="1200"/>
            <a:t>Discussion of Case #2</a:t>
          </a:r>
        </a:p>
      </dsp:txBody>
      <dsp:txXfrm>
        <a:off x="1540802" y="2390133"/>
        <a:ext cx="6688797" cy="1334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B8767-9F25-40DF-860E-E6F12BB5EAFB}">
      <dsp:nvSpPr>
        <dsp:cNvPr id="0" name=""/>
        <dsp:cNvSpPr/>
      </dsp:nvSpPr>
      <dsp:spPr>
        <a:xfrm>
          <a:off x="0" y="973476"/>
          <a:ext cx="40386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Gabriela Flores, BA, MSM</a:t>
          </a:r>
        </a:p>
      </dsp:txBody>
      <dsp:txXfrm>
        <a:off x="26930" y="1000406"/>
        <a:ext cx="3984740" cy="497795"/>
      </dsp:txXfrm>
    </dsp:sp>
    <dsp:sp modelId="{AAB0D4AA-2FCF-4F75-BFD1-8F415C30C103}">
      <dsp:nvSpPr>
        <dsp:cNvPr id="0" name=""/>
        <dsp:cNvSpPr/>
      </dsp:nvSpPr>
      <dsp:spPr>
        <a:xfrm>
          <a:off x="0" y="1591371"/>
          <a:ext cx="40386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Flores Advisors LLC</a:t>
          </a:r>
        </a:p>
      </dsp:txBody>
      <dsp:txXfrm>
        <a:off x="26930" y="1618301"/>
        <a:ext cx="3984740" cy="497795"/>
      </dsp:txXfrm>
    </dsp:sp>
    <dsp:sp modelId="{11B708AF-61BC-49A2-B889-6DA43463033B}">
      <dsp:nvSpPr>
        <dsp:cNvPr id="0" name=""/>
        <dsp:cNvSpPr/>
      </dsp:nvSpPr>
      <dsp:spPr>
        <a:xfrm>
          <a:off x="0" y="2209266"/>
          <a:ext cx="40386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816-665-9929</a:t>
          </a:r>
        </a:p>
      </dsp:txBody>
      <dsp:txXfrm>
        <a:off x="26930" y="2236196"/>
        <a:ext cx="3984740" cy="497795"/>
      </dsp:txXfrm>
    </dsp:sp>
    <dsp:sp modelId="{920FA9E2-2F83-4152-B2E4-D7C2760E2F09}">
      <dsp:nvSpPr>
        <dsp:cNvPr id="0" name=""/>
        <dsp:cNvSpPr/>
      </dsp:nvSpPr>
      <dsp:spPr>
        <a:xfrm>
          <a:off x="0" y="2827161"/>
          <a:ext cx="40386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Gabriela.flores.nkc@gmail.com</a:t>
          </a:r>
        </a:p>
      </dsp:txBody>
      <dsp:txXfrm>
        <a:off x="26930" y="2854091"/>
        <a:ext cx="3984740" cy="4977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29E06BF-2362-5F40-A092-D91B33A5D332}" type="datetimeFigureOut">
              <a:rPr lang="en-US" smtClean="0"/>
              <a:t>1/6/2021</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441B564-C98C-3346-B472-33E79EE137B7}" type="slidenum">
              <a:rPr lang="en-US" smtClean="0"/>
              <a:t>‹#›</a:t>
            </a:fld>
            <a:endParaRPr lang="en-US" dirty="0"/>
          </a:p>
        </p:txBody>
      </p:sp>
    </p:spTree>
    <p:extLst>
      <p:ext uri="{BB962C8B-B14F-4D97-AF65-F5344CB8AC3E}">
        <p14:creationId xmlns:p14="http://schemas.microsoft.com/office/powerpoint/2010/main" val="264380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88E0E38-568B-C146-A4BB-7860014BE82C}" type="datetimeFigureOut">
              <a:rPr lang="en-US" smtClean="0"/>
              <a:t>1/6/2021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2053FB7-BB02-A14B-A780-C2AB428D01EA}" type="slidenum">
              <a:rPr lang="en-US" smtClean="0"/>
              <a:t>‹#›</a:t>
            </a:fld>
            <a:endParaRPr lang="en-US" dirty="0"/>
          </a:p>
        </p:txBody>
      </p:sp>
    </p:spTree>
    <p:extLst>
      <p:ext uri="{BB962C8B-B14F-4D97-AF65-F5344CB8AC3E}">
        <p14:creationId xmlns:p14="http://schemas.microsoft.com/office/powerpoint/2010/main" val="3427342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Stilen</a:t>
            </a:r>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65674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10</a:t>
            </a:fld>
            <a:endParaRPr lang="en-US"/>
          </a:p>
        </p:txBody>
      </p:sp>
    </p:spTree>
    <p:extLst>
      <p:ext uri="{BB962C8B-B14F-4D97-AF65-F5344CB8AC3E}">
        <p14:creationId xmlns:p14="http://schemas.microsoft.com/office/powerpoint/2010/main" val="427563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EA37B-3EC5-48F2-8A4C-0E9CC544D01F}" type="slidenum">
              <a:rPr lang="en-US" smtClean="0"/>
              <a:pPr/>
              <a:t>15</a:t>
            </a:fld>
            <a:endParaRPr lang="en-US"/>
          </a:p>
        </p:txBody>
      </p:sp>
    </p:spTree>
    <p:extLst>
      <p:ext uri="{BB962C8B-B14F-4D97-AF65-F5344CB8AC3E}">
        <p14:creationId xmlns:p14="http://schemas.microsoft.com/office/powerpoint/2010/main" val="2175882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559623"/>
            <a:ext cx="7772400" cy="1470025"/>
          </a:xfrm>
        </p:spPr>
        <p:txBody>
          <a:bodyPr/>
          <a:lstStyle>
            <a:lvl1pPr algn="ctr">
              <a:defRPr sz="4800">
                <a:solidFill>
                  <a:schemeClr val="bg1"/>
                </a:solidFill>
              </a:defRPr>
            </a:lvl1pPr>
          </a:lstStyle>
          <a:p>
            <a:r>
              <a:rPr lang="en-US" dirty="0"/>
              <a:t>Title</a:t>
            </a:r>
          </a:p>
        </p:txBody>
      </p:sp>
      <p:sp>
        <p:nvSpPr>
          <p:cNvPr id="3" name="Subtitle 2"/>
          <p:cNvSpPr>
            <a:spLocks noGrp="1"/>
          </p:cNvSpPr>
          <p:nvPr>
            <p:ph type="subTitle" idx="1" hasCustomPrompt="1"/>
          </p:nvPr>
        </p:nvSpPr>
        <p:spPr>
          <a:xfrm>
            <a:off x="1371600" y="2277690"/>
            <a:ext cx="64008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236" y="4565461"/>
            <a:ext cx="4473528" cy="2200604"/>
          </a:xfrm>
          <a:prstGeom prst="rect">
            <a:avLst/>
          </a:prstGeom>
        </p:spPr>
      </p:pic>
    </p:spTree>
    <p:extLst>
      <p:ext uri="{BB962C8B-B14F-4D97-AF65-F5344CB8AC3E}">
        <p14:creationId xmlns:p14="http://schemas.microsoft.com/office/powerpoint/2010/main" val="29879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9144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0"/>
            <a:ext cx="9144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179093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73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1366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123"/>
            <a:ext cx="8229600" cy="947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792686"/>
            <a:ext cx="8229600" cy="3751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53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61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618175"/>
            <a:ext cx="4038600" cy="359632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18176"/>
            <a:ext cx="4038600" cy="35963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61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C60CE4-3B6C-C64B-9A0F-29BF084540A0}" type="datetimeFigureOut">
              <a:rPr lang="en-US" smtClean="0"/>
              <a:t>1/6/2021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62F18EA-A847-CC42-9ACC-8C4B7F8A612C}" type="slidenum">
              <a:rPr lang="en-US" smtClean="0"/>
              <a:t>‹#›</a:t>
            </a:fld>
            <a:endParaRPr lang="en-US" dirty="0"/>
          </a:p>
        </p:txBody>
      </p:sp>
    </p:spTree>
    <p:extLst>
      <p:ext uri="{BB962C8B-B14F-4D97-AF65-F5344CB8AC3E}">
        <p14:creationId xmlns:p14="http://schemas.microsoft.com/office/powerpoint/2010/main" val="407474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07861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9971" y="2633031"/>
            <a:ext cx="5310604"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3829257" y="-63500"/>
            <a:ext cx="695325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350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8076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2"/>
            <a:ext cx="4040188"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5300"/>
            <a:ext cx="4041775"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6919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6" name="Chart Placeholder 5"/>
          <p:cNvSpPr>
            <a:spLocks noGrp="1"/>
          </p:cNvSpPr>
          <p:nvPr>
            <p:ph type="chart" sz="quarter" idx="13"/>
          </p:nvPr>
        </p:nvSpPr>
        <p:spPr>
          <a:xfrm>
            <a:off x="1007439" y="1900238"/>
            <a:ext cx="7123112" cy="3757612"/>
          </a:xfrm>
        </p:spPr>
        <p:txBody>
          <a:bodyPr/>
          <a:lstStyle/>
          <a:p>
            <a:endParaRPr lang="en-US" dirty="0"/>
          </a:p>
        </p:txBody>
      </p:sp>
    </p:spTree>
    <p:extLst>
      <p:ext uri="{BB962C8B-B14F-4D97-AF65-F5344CB8AC3E}">
        <p14:creationId xmlns:p14="http://schemas.microsoft.com/office/powerpoint/2010/main" val="270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4" name="Table Placeholder 3"/>
          <p:cNvSpPr>
            <a:spLocks noGrp="1"/>
          </p:cNvSpPr>
          <p:nvPr>
            <p:ph type="tbl" sz="quarter" idx="13"/>
          </p:nvPr>
        </p:nvSpPr>
        <p:spPr>
          <a:xfrm>
            <a:off x="787400" y="1837187"/>
            <a:ext cx="7461250" cy="3935412"/>
          </a:xfrm>
        </p:spPr>
        <p:txBody>
          <a:bodyPr/>
          <a:lstStyle/>
          <a:p>
            <a:endParaRPr lang="en-US" dirty="0"/>
          </a:p>
        </p:txBody>
      </p:sp>
    </p:spTree>
    <p:extLst>
      <p:ext uri="{BB962C8B-B14F-4D97-AF65-F5344CB8AC3E}">
        <p14:creationId xmlns:p14="http://schemas.microsoft.com/office/powerpoint/2010/main" val="1548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77025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5545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79403"/>
            <a:ext cx="82296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3">
            <a:extLst>
              <a:ext uri="{28A0092B-C50C-407E-A947-70E740481C1C}">
                <a14:useLocalDpi xmlns:a14="http://schemas.microsoft.com/office/drawing/2010/main" val="0"/>
              </a:ext>
            </a:extLst>
          </a:blip>
          <a:srcRect l="2851" t="8784" r="67033" b="8380"/>
          <a:stretch/>
        </p:blipFill>
        <p:spPr>
          <a:xfrm>
            <a:off x="457200" y="6259329"/>
            <a:ext cx="464308" cy="472642"/>
          </a:xfrm>
          <a:prstGeom prst="rect">
            <a:avLst/>
          </a:prstGeom>
        </p:spPr>
      </p:pic>
    </p:spTree>
    <p:extLst>
      <p:ext uri="{BB962C8B-B14F-4D97-AF65-F5344CB8AC3E}">
        <p14:creationId xmlns:p14="http://schemas.microsoft.com/office/powerpoint/2010/main" val="28003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54" r:id="rId8"/>
    <p:sldLayoutId id="2147483655" r:id="rId9"/>
    <p:sldLayoutId id="2147483657" r:id="rId10"/>
    <p:sldLayoutId id="2147483672" r:id="rId11"/>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278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0" y="2703004"/>
            <a:ext cx="8229600" cy="32134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9865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457200" rtl="0" eaLnBrk="1" latinLnBrk="0" hangingPunct="1">
        <a:spcBef>
          <a:spcPct val="0"/>
        </a:spcBef>
        <a:buNone/>
        <a:defRPr sz="4400" b="1" kern="1200">
          <a:solidFill>
            <a:srgbClr val="010E5C"/>
          </a:solidFill>
          <a:latin typeface="+mj-lt"/>
          <a:ea typeface="+mj-ea"/>
          <a:cs typeface="+mj-cs"/>
        </a:defRPr>
      </a:lvl1pPr>
    </p:titleStyle>
    <p:bodyStyle>
      <a:lvl1pPr marL="342900" indent="-342900" algn="l" defTabSz="457200" rtl="0" eaLnBrk="1" latinLnBrk="0" hangingPunct="1">
        <a:spcBef>
          <a:spcPct val="20000"/>
        </a:spcBef>
        <a:buClr>
          <a:srgbClr val="D30A1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D30A1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xcultur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5758324/#b6-0160070" TargetMode="External"/><Relationship Id="rId2" Type="http://schemas.openxmlformats.org/officeDocument/2006/relationships/hyperlink" Target="https://www.ncbi.nlm.nih.gov/pmc/articles/PMC5758324/#b5-0160070"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5758324/#b7-0160070"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minorityhealth.hh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youtu.be/JZkk6ueZt-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6GMwAsdCOI?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V0CdS128-q4?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sychiatry.or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sychiatry.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hyperlink" Target="http://www.psychiatry.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unhcr.org/5c064a8d4.pdf" TargetMode="External"/><Relationship Id="rId2" Type="http://schemas.openxmlformats.org/officeDocument/2006/relationships/hyperlink" Target="https://refugeehealthta.org/physical-mental-health/mental-health/"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scue.org/announcement/covid-19-info-14-languages" TargetMode="External"/><Relationship Id="rId2" Type="http://schemas.openxmlformats.org/officeDocument/2006/relationships/hyperlink" Target="https://wwwnc.cdc.gov/travel/yellowbook/2020/posttravel-evaluation/newly-arrived-immigrants-and-refugees" TargetMode="External"/><Relationship Id="rId1" Type="http://schemas.openxmlformats.org/officeDocument/2006/relationships/slideLayout" Target="../slideLayouts/slideLayout2.xml"/><Relationship Id="rId4" Type="http://schemas.openxmlformats.org/officeDocument/2006/relationships/hyperlink" Target="http://www.addictioncenter.co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ethnomed.org/" TargetMode="External"/><Relationship Id="rId2" Type="http://schemas.openxmlformats.org/officeDocument/2006/relationships/hyperlink" Target="http://www.thinkculturalhealth.hhs.gov/" TargetMode="External"/><Relationship Id="rId1" Type="http://schemas.openxmlformats.org/officeDocument/2006/relationships/slideLayout" Target="../slideLayouts/slideLayout2.xml"/><Relationship Id="rId4" Type="http://schemas.openxmlformats.org/officeDocument/2006/relationships/hyperlink" Target="https://www.aap.org/en-us/advocacy-and-policy/aap-health-initiatives/Immigrant-Child-Health-Toolkit/Pages/Immigrant-Child-Health-Toolkit.aspx"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ttc-gpra.org/P?s=523304"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659"/>
            <a:ext cx="7772400" cy="1470025"/>
          </a:xfrm>
        </p:spPr>
        <p:txBody>
          <a:bodyPr/>
          <a:lstStyle/>
          <a:p>
            <a:br>
              <a:rPr lang="en-US" dirty="0"/>
            </a:br>
            <a:r>
              <a:rPr lang="en-US" dirty="0"/>
              <a:t>Advanced Medical Interpreting</a:t>
            </a:r>
          </a:p>
        </p:txBody>
      </p:sp>
      <p:sp>
        <p:nvSpPr>
          <p:cNvPr id="3" name="Subtitle 2"/>
          <p:cNvSpPr>
            <a:spLocks noGrp="1"/>
          </p:cNvSpPr>
          <p:nvPr>
            <p:ph type="subTitle" idx="1"/>
          </p:nvPr>
        </p:nvSpPr>
        <p:spPr>
          <a:xfrm>
            <a:off x="213064" y="2302946"/>
            <a:ext cx="8842160" cy="937807"/>
          </a:xfrm>
        </p:spPr>
        <p:txBody>
          <a:bodyPr>
            <a:normAutofit fontScale="77500" lnSpcReduction="20000"/>
          </a:bodyPr>
          <a:lstStyle/>
          <a:p>
            <a:r>
              <a:rPr lang="en-US" sz="6700" dirty="0">
                <a:solidFill>
                  <a:schemeClr val="accent4">
                    <a:lumMod val="60000"/>
                    <a:lumOff val="40000"/>
                  </a:schemeClr>
                </a:solidFill>
              </a:rPr>
              <a:t>Substance Use Disorders 101</a:t>
            </a:r>
          </a:p>
          <a:p>
            <a:endParaRPr lang="en-US" dirty="0"/>
          </a:p>
        </p:txBody>
      </p:sp>
      <p:sp>
        <p:nvSpPr>
          <p:cNvPr id="5" name="Subtitle 2"/>
          <p:cNvSpPr txBox="1">
            <a:spLocks/>
          </p:cNvSpPr>
          <p:nvPr/>
        </p:nvSpPr>
        <p:spPr>
          <a:xfrm>
            <a:off x="1371600" y="3433036"/>
            <a:ext cx="6400800" cy="1152009"/>
          </a:xfrm>
          <a:prstGeom prst="rect">
            <a:avLst/>
          </a:prstGeom>
        </p:spPr>
        <p:txBody>
          <a:bodyPr vert="horz" lIns="91440" tIns="45720" rIns="91440" bIns="45720" rtlCol="0">
            <a:normAutofit/>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a:solidFill>
                  <a:schemeClr val="accent6">
                    <a:lumMod val="75000"/>
                  </a:schemeClr>
                </a:solidFill>
              </a:rPr>
              <a:t>Gabriela Flores, BA, MSM</a:t>
            </a:r>
          </a:p>
          <a:p>
            <a:r>
              <a:rPr lang="en-US" sz="1600" dirty="0">
                <a:solidFill>
                  <a:schemeClr val="accent6">
                    <a:lumMod val="75000"/>
                  </a:schemeClr>
                </a:solidFill>
              </a:rPr>
              <a:t>January 9, 2020</a:t>
            </a:r>
          </a:p>
        </p:txBody>
      </p:sp>
    </p:spTree>
    <p:extLst>
      <p:ext uri="{BB962C8B-B14F-4D97-AF65-F5344CB8AC3E}">
        <p14:creationId xmlns:p14="http://schemas.microsoft.com/office/powerpoint/2010/main" val="26027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C4AB-1431-41C2-A645-D98094EC2553}"/>
              </a:ext>
            </a:extLst>
          </p:cNvPr>
          <p:cNvSpPr>
            <a:spLocks noGrp="1"/>
          </p:cNvSpPr>
          <p:nvPr>
            <p:ph type="title"/>
          </p:nvPr>
        </p:nvSpPr>
        <p:spPr>
          <a:xfrm>
            <a:off x="1" y="-1"/>
            <a:ext cx="9144000" cy="1356189"/>
          </a:xfrm>
        </p:spPr>
        <p:txBody>
          <a:bodyPr vert="horz" lIns="68580" tIns="34290" rIns="68580" bIns="34290" rtlCol="0" anchor="ctr">
            <a:normAutofit/>
          </a:bodyPr>
          <a:lstStyle/>
          <a:p>
            <a:r>
              <a:rPr lang="en-US" dirty="0">
                <a:latin typeface="+mj-lt"/>
              </a:rPr>
              <a:t>Facilitator Bio</a:t>
            </a:r>
          </a:p>
        </p:txBody>
      </p:sp>
      <p:sp>
        <p:nvSpPr>
          <p:cNvPr id="3" name="Content Placeholder 2">
            <a:extLst>
              <a:ext uri="{FF2B5EF4-FFF2-40B4-BE49-F238E27FC236}">
                <a16:creationId xmlns:a16="http://schemas.microsoft.com/office/drawing/2014/main" id="{55AD5A38-CFC9-419B-9AA5-D76237B0A74A}"/>
              </a:ext>
            </a:extLst>
          </p:cNvPr>
          <p:cNvSpPr>
            <a:spLocks noGrp="1"/>
          </p:cNvSpPr>
          <p:nvPr>
            <p:ph sz="half" idx="1"/>
          </p:nvPr>
        </p:nvSpPr>
        <p:spPr>
          <a:xfrm>
            <a:off x="603748" y="1748900"/>
            <a:ext cx="3710800" cy="4384771"/>
          </a:xfrm>
        </p:spPr>
        <p:txBody>
          <a:bodyPr vert="horz" lIns="68580" tIns="34290" rIns="68580" bIns="34290" rtlCol="0" anchor="ctr">
            <a:normAutofit fontScale="92500" lnSpcReduction="20000"/>
          </a:bodyPr>
          <a:lstStyle/>
          <a:p>
            <a:pPr marL="0" fontAlgn="base"/>
            <a:r>
              <a:rPr lang="en-US" sz="2300" b="1" dirty="0">
                <a:solidFill>
                  <a:srgbClr val="000000"/>
                </a:solidFill>
              </a:rPr>
              <a:t>Gaby Flores, MSM</a:t>
            </a:r>
          </a:p>
          <a:p>
            <a:pPr fontAlgn="base"/>
            <a:r>
              <a:rPr lang="en-US" sz="2300" dirty="0">
                <a:solidFill>
                  <a:srgbClr val="000000"/>
                </a:solidFill>
              </a:rPr>
              <a:t>Director, Office of Equity &amp; Diversity​, Kansas City area hospital</a:t>
            </a:r>
          </a:p>
          <a:p>
            <a:pPr fontAlgn="base"/>
            <a:r>
              <a:rPr lang="en-US" sz="2300" dirty="0">
                <a:solidFill>
                  <a:srgbClr val="000000"/>
                </a:solidFill>
              </a:rPr>
              <a:t>Bachelor’s in Cultural Anthropology; Master’s in Science of Management – focus in Healthcare Administration​</a:t>
            </a:r>
          </a:p>
          <a:p>
            <a:pPr fontAlgn="base"/>
            <a:r>
              <a:rPr lang="en-US" sz="2300" dirty="0">
                <a:solidFill>
                  <a:srgbClr val="000000"/>
                </a:solidFill>
              </a:rPr>
              <a:t>25 years of experience in language access, diversity and inclusion ​</a:t>
            </a:r>
          </a:p>
          <a:p>
            <a:pPr fontAlgn="base"/>
            <a:r>
              <a:rPr lang="en-US" sz="2300" dirty="0">
                <a:solidFill>
                  <a:srgbClr val="000000"/>
                </a:solidFill>
              </a:rPr>
              <a:t>Former CCHI Commissioner</a:t>
            </a:r>
          </a:p>
          <a:p>
            <a:pPr marL="0" indent="0" fontAlgn="base">
              <a:buNone/>
            </a:pPr>
            <a:endParaRPr lang="en-US" sz="1500" dirty="0">
              <a:solidFill>
                <a:srgbClr val="000000"/>
              </a:solidFill>
            </a:endParaRPr>
          </a:p>
        </p:txBody>
      </p:sp>
      <p:pic>
        <p:nvPicPr>
          <p:cNvPr id="7" name="Content Placeholder 6" descr="A picture containing person, person, red, posing&#10;&#10;Description automatically generated">
            <a:extLst>
              <a:ext uri="{FF2B5EF4-FFF2-40B4-BE49-F238E27FC236}">
                <a16:creationId xmlns:a16="http://schemas.microsoft.com/office/drawing/2014/main" id="{FCD24091-8130-4FD5-AB73-44F446829BB6}"/>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810" r="6810" b="-1"/>
          <a:stretch/>
        </p:blipFill>
        <p:spPr>
          <a:xfrm>
            <a:off x="5169988" y="2284921"/>
            <a:ext cx="3974012" cy="457307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13" name="Picture 8" descr="http://xculture.org/wp-content/themes/xculture/Images/logo.jpg">
            <a:hlinkClick r:id="rId4"/>
            <a:extLst>
              <a:ext uri="{FF2B5EF4-FFF2-40B4-BE49-F238E27FC236}">
                <a16:creationId xmlns:a16="http://schemas.microsoft.com/office/drawing/2014/main" id="{A7DA9E63-7D1E-4F0D-9A8B-09DCA353B7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933" y="6006274"/>
            <a:ext cx="3199067" cy="25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51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82C1-1514-491D-9D8B-45B1DB26C236}"/>
              </a:ext>
            </a:extLst>
          </p:cNvPr>
          <p:cNvSpPr>
            <a:spLocks noGrp="1"/>
          </p:cNvSpPr>
          <p:nvPr>
            <p:ph type="ctrTitle"/>
          </p:nvPr>
        </p:nvSpPr>
        <p:spPr>
          <a:xfrm>
            <a:off x="685800" y="559623"/>
            <a:ext cx="7772400" cy="1470025"/>
          </a:xfrm>
        </p:spPr>
        <p:txBody>
          <a:bodyPr anchor="ctr">
            <a:normAutofit/>
          </a:bodyPr>
          <a:lstStyle/>
          <a:p>
            <a:r>
              <a:rPr lang="en-US" dirty="0"/>
              <a:t>Welcome!</a:t>
            </a:r>
          </a:p>
        </p:txBody>
      </p:sp>
      <p:sp>
        <p:nvSpPr>
          <p:cNvPr id="11" name="Subtitle 2">
            <a:extLst>
              <a:ext uri="{FF2B5EF4-FFF2-40B4-BE49-F238E27FC236}">
                <a16:creationId xmlns:a16="http://schemas.microsoft.com/office/drawing/2014/main" id="{C3F1A3BA-3C85-488B-9ED9-C2E34E6BC6A4}"/>
              </a:ext>
            </a:extLst>
          </p:cNvPr>
          <p:cNvSpPr>
            <a:spLocks noGrp="1"/>
          </p:cNvSpPr>
          <p:nvPr>
            <p:ph type="subTitle" idx="1"/>
          </p:nvPr>
        </p:nvSpPr>
        <p:spPr>
          <a:xfrm>
            <a:off x="1371600" y="2277690"/>
            <a:ext cx="6400800" cy="1470025"/>
          </a:xfrm>
        </p:spPr>
        <p:txBody>
          <a:bodyPr>
            <a:normAutofit/>
          </a:bodyPr>
          <a:lstStyle/>
          <a:p>
            <a:r>
              <a:rPr lang="en-US" sz="1600" b="1" u="sng" dirty="0">
                <a:solidFill>
                  <a:schemeClr val="accent6">
                    <a:lumMod val="75000"/>
                  </a:schemeClr>
                </a:solidFill>
              </a:rPr>
              <a:t>Type in the Chat</a:t>
            </a:r>
            <a:r>
              <a:rPr lang="en-US" sz="1600" b="1" dirty="0">
                <a:solidFill>
                  <a:schemeClr val="accent6">
                    <a:lumMod val="75000"/>
                  </a:schemeClr>
                </a:solidFill>
              </a:rPr>
              <a:t>:</a:t>
            </a:r>
          </a:p>
          <a:p>
            <a:r>
              <a:rPr lang="en-US" sz="1600" b="1" dirty="0">
                <a:solidFill>
                  <a:schemeClr val="accent6">
                    <a:lumMod val="75000"/>
                  </a:schemeClr>
                </a:solidFill>
              </a:rPr>
              <a:t>What State do you live in now?</a:t>
            </a:r>
          </a:p>
          <a:p>
            <a:r>
              <a:rPr lang="en-US" sz="1600" b="1" dirty="0">
                <a:solidFill>
                  <a:schemeClr val="accent6">
                    <a:lumMod val="75000"/>
                  </a:schemeClr>
                </a:solidFill>
              </a:rPr>
              <a:t>What languages do you interpret?</a:t>
            </a:r>
          </a:p>
        </p:txBody>
      </p:sp>
      <p:sp>
        <p:nvSpPr>
          <p:cNvPr id="5" name="Slide Number Placeholder 4" hidden="1">
            <a:extLst>
              <a:ext uri="{FF2B5EF4-FFF2-40B4-BE49-F238E27FC236}">
                <a16:creationId xmlns:a16="http://schemas.microsoft.com/office/drawing/2014/main" id="{F259239D-0548-4857-8532-8F97ABD6E02E}"/>
              </a:ext>
            </a:extLst>
          </p:cNvPr>
          <p:cNvSpPr>
            <a:spLocks noGrp="1"/>
          </p:cNvSpPr>
          <p:nvPr>
            <p:ph type="sldNum" sz="quarter" idx="4294967295"/>
          </p:nvPr>
        </p:nvSpPr>
        <p:spPr>
          <a:xfrm>
            <a:off x="6553200" y="6356350"/>
            <a:ext cx="2133600" cy="365125"/>
          </a:xfrm>
        </p:spPr>
        <p:txBody>
          <a:bodyPr/>
          <a:lstStyle/>
          <a:p>
            <a:pPr>
              <a:spcAft>
                <a:spcPts val="600"/>
              </a:spcAft>
            </a:pPr>
            <a:fld id="{1271A09D-B238-CC49-8083-E93D66A072E7}" type="slidenum">
              <a:rPr lang="en-US" smtClean="0"/>
              <a:pPr>
                <a:spcAft>
                  <a:spcPts val="600"/>
                </a:spcAft>
              </a:pPr>
              <a:t>11</a:t>
            </a:fld>
            <a:endParaRPr lang="en-US"/>
          </a:p>
        </p:txBody>
      </p:sp>
    </p:spTree>
    <p:extLst>
      <p:ext uri="{BB962C8B-B14F-4D97-AF65-F5344CB8AC3E}">
        <p14:creationId xmlns:p14="http://schemas.microsoft.com/office/powerpoint/2010/main" val="289596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D4C4AD-D9F5-4D11-901C-43E70F41E358}"/>
              </a:ext>
            </a:extLst>
          </p:cNvPr>
          <p:cNvSpPr>
            <a:spLocks noGrp="1"/>
          </p:cNvSpPr>
          <p:nvPr>
            <p:ph type="title"/>
          </p:nvPr>
        </p:nvSpPr>
        <p:spPr>
          <a:xfrm>
            <a:off x="0" y="0"/>
            <a:ext cx="9144000" cy="1448485"/>
          </a:xfrm>
        </p:spPr>
        <p:txBody>
          <a:bodyPr/>
          <a:lstStyle/>
          <a:p>
            <a:r>
              <a:rPr lang="en-US" dirty="0"/>
              <a:t>Objectives</a:t>
            </a:r>
          </a:p>
        </p:txBody>
      </p:sp>
      <p:sp>
        <p:nvSpPr>
          <p:cNvPr id="4" name="Slide Number Placeholder 3">
            <a:extLst>
              <a:ext uri="{FF2B5EF4-FFF2-40B4-BE49-F238E27FC236}">
                <a16:creationId xmlns:a16="http://schemas.microsoft.com/office/drawing/2014/main" id="{D53B4B18-EE58-4CD1-B1E7-2898C0686B2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endParaRPr lang="en-US" dirty="0"/>
          </a:p>
        </p:txBody>
      </p:sp>
      <p:graphicFrame>
        <p:nvGraphicFramePr>
          <p:cNvPr id="6" name="Content Placeholder 2">
            <a:extLst>
              <a:ext uri="{FF2B5EF4-FFF2-40B4-BE49-F238E27FC236}">
                <a16:creationId xmlns:a16="http://schemas.microsoft.com/office/drawing/2014/main" id="{00337966-6C05-46E1-8F7A-5BECCCF48944}"/>
              </a:ext>
            </a:extLst>
          </p:cNvPr>
          <p:cNvGraphicFramePr>
            <a:graphicFrameLocks noGrp="1"/>
          </p:cNvGraphicFramePr>
          <p:nvPr>
            <p:ph type="chart" sz="quarter" idx="13"/>
            <p:extLst>
              <p:ext uri="{D42A27DB-BD31-4B8C-83A1-F6EECF244321}">
                <p14:modId xmlns:p14="http://schemas.microsoft.com/office/powerpoint/2010/main" val="164753815"/>
              </p:ext>
            </p:extLst>
          </p:nvPr>
        </p:nvGraphicFramePr>
        <p:xfrm>
          <a:off x="1007439" y="1900238"/>
          <a:ext cx="7123112" cy="375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61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B527-1598-4B6C-B62B-4790023B0B6B}"/>
              </a:ext>
            </a:extLst>
          </p:cNvPr>
          <p:cNvSpPr>
            <a:spLocks noGrp="1"/>
          </p:cNvSpPr>
          <p:nvPr>
            <p:ph type="title"/>
          </p:nvPr>
        </p:nvSpPr>
        <p:spPr/>
        <p:txBody>
          <a:bodyPr/>
          <a:lstStyle/>
          <a:p>
            <a:r>
              <a:rPr lang="en-US" dirty="0"/>
              <a:t>Quick Poll of Interpreters</a:t>
            </a:r>
          </a:p>
        </p:txBody>
      </p:sp>
      <p:sp>
        <p:nvSpPr>
          <p:cNvPr id="5" name="Content Placeholder 4">
            <a:extLst>
              <a:ext uri="{FF2B5EF4-FFF2-40B4-BE49-F238E27FC236}">
                <a16:creationId xmlns:a16="http://schemas.microsoft.com/office/drawing/2014/main" id="{87E0A110-0307-4C27-9456-FAD5170FA54B}"/>
              </a:ext>
            </a:extLst>
          </p:cNvPr>
          <p:cNvSpPr>
            <a:spLocks noGrp="1"/>
          </p:cNvSpPr>
          <p:nvPr>
            <p:ph idx="1"/>
          </p:nvPr>
        </p:nvSpPr>
        <p:spPr/>
        <p:txBody>
          <a:bodyPr/>
          <a:lstStyle/>
          <a:p>
            <a:r>
              <a:rPr lang="en-US" dirty="0"/>
              <a:t>Have you ever interpreted for someone experiencing overdose or drug use?</a:t>
            </a:r>
          </a:p>
          <a:p>
            <a:r>
              <a:rPr lang="en-US" dirty="0"/>
              <a:t>Did you feel confident with the terminology?</a:t>
            </a:r>
          </a:p>
        </p:txBody>
      </p:sp>
      <p:sp>
        <p:nvSpPr>
          <p:cNvPr id="3" name="Slide Number Placeholder 2">
            <a:extLst>
              <a:ext uri="{FF2B5EF4-FFF2-40B4-BE49-F238E27FC236}">
                <a16:creationId xmlns:a16="http://schemas.microsoft.com/office/drawing/2014/main" id="{6C2C8084-78AE-471C-A720-CA919470B28E}"/>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E8B4C0DA-7CDE-4137-B46D-9BB39F01568C}"/>
              </a:ext>
            </a:extLst>
          </p:cNvPr>
          <p:cNvSpPr txBox="1"/>
          <p:nvPr/>
        </p:nvSpPr>
        <p:spPr>
          <a:xfrm>
            <a:off x="4746660" y="4309420"/>
            <a:ext cx="3041151" cy="523220"/>
          </a:xfrm>
          <a:prstGeom prst="rect">
            <a:avLst/>
          </a:prstGeom>
          <a:noFill/>
          <a:ln w="38100">
            <a:solidFill>
              <a:schemeClr val="accent5">
                <a:lumMod val="75000"/>
              </a:schemeClr>
            </a:solidFill>
          </a:ln>
        </p:spPr>
        <p:txBody>
          <a:bodyPr wrap="square" rtlCol="0">
            <a:spAutoFit/>
          </a:bodyPr>
          <a:lstStyle/>
          <a:p>
            <a:pPr algn="ctr"/>
            <a:r>
              <a:rPr lang="en-US" sz="2800" dirty="0">
                <a:solidFill>
                  <a:schemeClr val="accent6">
                    <a:lumMod val="75000"/>
                  </a:schemeClr>
                </a:solidFill>
              </a:rPr>
              <a:t>Share in the Chat!</a:t>
            </a:r>
          </a:p>
        </p:txBody>
      </p:sp>
    </p:spTree>
    <p:extLst>
      <p:ext uri="{BB962C8B-B14F-4D97-AF65-F5344CB8AC3E}">
        <p14:creationId xmlns:p14="http://schemas.microsoft.com/office/powerpoint/2010/main" val="347378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Interpreter Code of Ethics and Professional Guidelines</a:t>
            </a:r>
          </a:p>
        </p:txBody>
      </p:sp>
    </p:spTree>
    <p:extLst>
      <p:ext uri="{BB962C8B-B14F-4D97-AF65-F5344CB8AC3E}">
        <p14:creationId xmlns:p14="http://schemas.microsoft.com/office/powerpoint/2010/main" val="21739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7746" y="1118128"/>
            <a:ext cx="6663928" cy="698897"/>
          </a:xfrm>
          <a:prstGeom prst="rect">
            <a:avLst/>
          </a:prstGeom>
        </p:spPr>
        <p:txBody>
          <a:bodyPr anchor="ctr"/>
          <a:lstStyle/>
          <a:p>
            <a:pPr eaLnBrk="0" hangingPunct="0">
              <a:defRPr/>
            </a:pPr>
            <a:endParaRPr lang="en-US" sz="3600" b="1" dirty="0">
              <a:solidFill>
                <a:schemeClr val="accent1">
                  <a:lumMod val="75000"/>
                </a:schemeClr>
              </a:solidFill>
              <a:effectLst>
                <a:outerShdw blurRad="38100" dist="38100" dir="2700000" algn="tl">
                  <a:srgbClr val="000000">
                    <a:alpha val="43137"/>
                  </a:srgbClr>
                </a:outerShdw>
              </a:effectLst>
              <a:ea typeface="+mj-ea"/>
              <a:cs typeface="+mj-cs"/>
            </a:endParaRPr>
          </a:p>
        </p:txBody>
      </p:sp>
      <p:sp>
        <p:nvSpPr>
          <p:cNvPr id="3" name="Title 2">
            <a:extLst>
              <a:ext uri="{FF2B5EF4-FFF2-40B4-BE49-F238E27FC236}">
                <a16:creationId xmlns:a16="http://schemas.microsoft.com/office/drawing/2014/main" id="{D0978EC3-F6F0-4573-AA5B-AA45203793FD}"/>
              </a:ext>
            </a:extLst>
          </p:cNvPr>
          <p:cNvSpPr>
            <a:spLocks noGrp="1"/>
          </p:cNvSpPr>
          <p:nvPr>
            <p:ph type="title"/>
          </p:nvPr>
        </p:nvSpPr>
        <p:spPr/>
        <p:txBody>
          <a:bodyPr/>
          <a:lstStyle/>
          <a:p>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Definitions</a:t>
            </a:r>
            <a:br>
              <a:rPr lang="en-US" sz="4400" dirty="0">
                <a:solidFill>
                  <a:schemeClr val="accent1">
                    <a:lumMod val="75000"/>
                  </a:schemeClr>
                </a:solidFill>
                <a:effectLst>
                  <a:outerShdw blurRad="38100" dist="38100" dir="2700000" algn="tl">
                    <a:srgbClr val="000000">
                      <a:alpha val="43137"/>
                    </a:srgbClr>
                  </a:outerShdw>
                </a:effectLst>
              </a:rPr>
            </a:br>
            <a:endParaRPr lang="en-US" dirty="0"/>
          </a:p>
        </p:txBody>
      </p:sp>
      <p:sp>
        <p:nvSpPr>
          <p:cNvPr id="7" name="Rectangle 3"/>
          <p:cNvSpPr>
            <a:spLocks noGrp="1" noChangeArrowheads="1"/>
          </p:cNvSpPr>
          <p:nvPr>
            <p:ph idx="1"/>
          </p:nvPr>
        </p:nvSpPr>
        <p:spPr>
          <a:xfrm>
            <a:off x="457200" y="1817025"/>
            <a:ext cx="8229600" cy="4309138"/>
          </a:xfrm>
        </p:spPr>
        <p:txBody>
          <a:bodyPr>
            <a:normAutofit lnSpcReduction="10000"/>
          </a:bodyPr>
          <a:lstStyle/>
          <a:p>
            <a:pPr marL="404813" indent="-342900">
              <a:buFont typeface="Wingdings" panose="05000000000000000000" pitchFamily="2" charset="2"/>
              <a:buChar char="v"/>
              <a:defRPr/>
            </a:pPr>
            <a:r>
              <a:rPr lang="en-US" sz="2000" b="1" u="sng" dirty="0">
                <a:solidFill>
                  <a:schemeClr val="accent3">
                    <a:lumMod val="75000"/>
                  </a:schemeClr>
                </a:solidFill>
                <a:latin typeface="Montserrat"/>
                <a:cs typeface="Arial" panose="020B0604020202020204" pitchFamily="34" charset="0"/>
              </a:rPr>
              <a:t>Limited English Proficient (LEP): </a:t>
            </a:r>
            <a:r>
              <a:rPr lang="en-US" sz="1800" dirty="0">
                <a:latin typeface="Montserrat"/>
                <a:cs typeface="Arial" panose="020B0604020202020204" pitchFamily="34" charset="0"/>
              </a:rPr>
              <a:t>An individual who may have a limited proficiency in written or oral English language or who is an English Language Learner.</a:t>
            </a:r>
          </a:p>
          <a:p>
            <a:pPr marL="404813" indent="-342900">
              <a:buFont typeface="Wingdings" panose="05000000000000000000" pitchFamily="2" charset="2"/>
              <a:buChar char="v"/>
              <a:defRPr/>
            </a:pPr>
            <a:r>
              <a:rPr lang="en-US" sz="2000" b="1" u="sng" dirty="0">
                <a:solidFill>
                  <a:schemeClr val="accent3">
                    <a:lumMod val="75000"/>
                  </a:schemeClr>
                </a:solidFill>
                <a:latin typeface="Montserrat"/>
                <a:cs typeface="Arial" panose="020B0604020202020204" pitchFamily="34" charset="0"/>
              </a:rPr>
              <a:t>Interpretation</a:t>
            </a:r>
            <a:r>
              <a:rPr lang="en-US" sz="1800" b="1" dirty="0">
                <a:solidFill>
                  <a:schemeClr val="accent3">
                    <a:lumMod val="75000"/>
                  </a:schemeClr>
                </a:solidFill>
                <a:latin typeface="Montserrat"/>
                <a:cs typeface="Arial" panose="020B0604020202020204" pitchFamily="34" charset="0"/>
              </a:rPr>
              <a:t>: </a:t>
            </a:r>
            <a:r>
              <a:rPr lang="en-US" sz="1800" dirty="0">
                <a:latin typeface="Montserrat"/>
                <a:cs typeface="Arial" panose="020B0604020202020204" pitchFamily="34" charset="0"/>
              </a:rPr>
              <a:t>The process of understanding and analyzing a spoken or signed message and re-expressing that message faithfully, accurately and objectively in another language, taking the social and cultural context into account.</a:t>
            </a:r>
            <a:endParaRPr lang="en-US" sz="1200" dirty="0">
              <a:latin typeface="Arial" panose="020B0604020202020204" pitchFamily="34" charset="0"/>
              <a:cs typeface="Arial" panose="020B0604020202020204" pitchFamily="34" charset="0"/>
            </a:endParaRPr>
          </a:p>
          <a:p>
            <a:pPr marL="404813" indent="-342900">
              <a:buFont typeface="Wingdings" panose="05000000000000000000" pitchFamily="2" charset="2"/>
              <a:buChar char="v"/>
              <a:defRPr/>
            </a:pPr>
            <a:r>
              <a:rPr lang="en-US" sz="2000" b="1" u="sng" dirty="0">
                <a:solidFill>
                  <a:schemeClr val="accent3">
                    <a:lumMod val="75000"/>
                  </a:schemeClr>
                </a:solidFill>
                <a:latin typeface="Montserrat"/>
                <a:cs typeface="Arial" panose="020B0604020202020204" pitchFamily="34" charset="0"/>
              </a:rPr>
              <a:t>Translation</a:t>
            </a:r>
            <a:r>
              <a:rPr lang="en-US" sz="2000" b="1" dirty="0">
                <a:solidFill>
                  <a:schemeClr val="accent3">
                    <a:lumMod val="75000"/>
                  </a:schemeClr>
                </a:solidFill>
                <a:latin typeface="Montserrat"/>
                <a:cs typeface="Arial" panose="020B0604020202020204" pitchFamily="34" charset="0"/>
              </a:rPr>
              <a:t>:</a:t>
            </a:r>
            <a:r>
              <a:rPr lang="en-US" sz="2000" b="1" dirty="0">
                <a:latin typeface="Montserrat"/>
                <a:cs typeface="Arial" panose="020B0604020202020204" pitchFamily="34" charset="0"/>
              </a:rPr>
              <a:t> </a:t>
            </a:r>
            <a:r>
              <a:rPr lang="en-US" sz="1800" dirty="0">
                <a:latin typeface="Montserrat"/>
                <a:cs typeface="Arial" panose="020B0604020202020204" pitchFamily="34" charset="0"/>
              </a:rPr>
              <a:t>The conversion of a written text into a corresponding written text in a different language. </a:t>
            </a:r>
            <a:endParaRPr lang="en-US" sz="1600" dirty="0">
              <a:latin typeface="Montserrat"/>
              <a:cs typeface="Arial" panose="020B0604020202020204" pitchFamily="34" charset="0"/>
            </a:endParaRPr>
          </a:p>
          <a:p>
            <a:pPr marL="404813" indent="-342900">
              <a:buFont typeface="Wingdings" panose="05000000000000000000" pitchFamily="2" charset="2"/>
              <a:buChar char="v"/>
              <a:defRPr/>
            </a:pPr>
            <a:r>
              <a:rPr lang="en-US" sz="2000" b="1" u="sng" dirty="0">
                <a:solidFill>
                  <a:schemeClr val="accent3">
                    <a:lumMod val="75000"/>
                  </a:schemeClr>
                </a:solidFill>
                <a:latin typeface="Montserrat"/>
                <a:cs typeface="Arial" panose="020B0604020202020204" pitchFamily="34" charset="0"/>
              </a:rPr>
              <a:t>Bilingual Person</a:t>
            </a:r>
            <a:r>
              <a:rPr lang="en-US" sz="2000" b="1" dirty="0">
                <a:solidFill>
                  <a:schemeClr val="accent3">
                    <a:lumMod val="75000"/>
                  </a:schemeClr>
                </a:solidFill>
                <a:latin typeface="Montserrat"/>
                <a:cs typeface="Arial" panose="020B0604020202020204" pitchFamily="34" charset="0"/>
              </a:rPr>
              <a:t>: </a:t>
            </a:r>
            <a:r>
              <a:rPr lang="en-US" sz="2000" dirty="0">
                <a:effectLst>
                  <a:outerShdw blurRad="38100" dist="38100" dir="2700000" algn="tl">
                    <a:srgbClr val="000000">
                      <a:alpha val="43137"/>
                    </a:srgbClr>
                  </a:outerShdw>
                </a:effectLst>
                <a:latin typeface="Montserrat"/>
                <a:cs typeface="Arial" panose="020B0604020202020204" pitchFamily="34" charset="0"/>
              </a:rPr>
              <a:t> </a:t>
            </a:r>
            <a:r>
              <a:rPr lang="en-US" sz="1800" dirty="0">
                <a:latin typeface="Montserrat"/>
                <a:cs typeface="Arial" panose="020B0604020202020204" pitchFamily="34" charset="0"/>
              </a:rPr>
              <a:t>A person who has some degree of proficiency in two languages.</a:t>
            </a:r>
            <a:endParaRPr lang="en-US" sz="1600" dirty="0">
              <a:latin typeface="Montserrat"/>
              <a:cs typeface="Arial" panose="020B0604020202020204" pitchFamily="34" charset="0"/>
            </a:endParaRPr>
          </a:p>
          <a:p>
            <a:pPr marL="404813" indent="-342900">
              <a:buFont typeface="Wingdings" panose="05000000000000000000" pitchFamily="2" charset="2"/>
              <a:buChar char="v"/>
              <a:defRPr/>
            </a:pPr>
            <a:r>
              <a:rPr lang="en-US" sz="2000" b="1" u="sng" dirty="0">
                <a:solidFill>
                  <a:schemeClr val="accent3">
                    <a:lumMod val="75000"/>
                  </a:schemeClr>
                </a:solidFill>
                <a:latin typeface="Montserrat"/>
                <a:cs typeface="Arial" panose="020B0604020202020204" pitchFamily="34" charset="0"/>
              </a:rPr>
              <a:t>Certified Healthcare Interpreter</a:t>
            </a:r>
            <a:r>
              <a:rPr lang="en-US" sz="2000" dirty="0">
                <a:latin typeface="Montserrat"/>
                <a:cs typeface="Arial" panose="020B0604020202020204" pitchFamily="34" charset="0"/>
              </a:rPr>
              <a:t>: </a:t>
            </a:r>
            <a:r>
              <a:rPr lang="en-US" sz="1800" dirty="0">
                <a:latin typeface="Montserrat"/>
                <a:cs typeface="Arial" panose="020B0604020202020204" pitchFamily="34" charset="0"/>
              </a:rPr>
              <a:t>An interpreter who has completed language competency assessment in two languages through a nationally validated testing process</a:t>
            </a:r>
          </a:p>
          <a:p>
            <a:pPr marL="273844" indent="-211931" algn="r">
              <a:buNone/>
              <a:defRPr/>
            </a:pPr>
            <a:endParaRPr lang="en-US" sz="675" b="1" dirty="0">
              <a:latin typeface="Arial Rounded MT Bold" pitchFamily="34" charset="0"/>
            </a:endParaRPr>
          </a:p>
          <a:p>
            <a:pPr marL="273844" indent="-211931" algn="r">
              <a:buNone/>
              <a:defRPr/>
            </a:pPr>
            <a:endParaRPr lang="en-US" sz="825" b="1" dirty="0">
              <a:latin typeface="Arial Rounded MT Bold" pitchFamily="34" charset="0"/>
            </a:endParaRPr>
          </a:p>
          <a:p>
            <a:pPr marL="273844" indent="-211931" algn="r">
              <a:buNone/>
              <a:defRPr/>
            </a:pPr>
            <a:endParaRPr lang="en-US" sz="825" b="1" dirty="0"/>
          </a:p>
          <a:p>
            <a:pPr marL="273844" indent="-211931" algn="r">
              <a:buNone/>
              <a:defRPr/>
            </a:pPr>
            <a:endParaRPr lang="en-US" sz="825" b="1" dirty="0"/>
          </a:p>
          <a:p>
            <a:pPr marL="273844" indent="-211931" algn="r">
              <a:buNone/>
              <a:defRPr/>
            </a:pPr>
            <a:endParaRPr lang="en-US" sz="825" b="1" dirty="0"/>
          </a:p>
        </p:txBody>
      </p:sp>
      <p:sp>
        <p:nvSpPr>
          <p:cNvPr id="2" name="TextBox 1">
            <a:extLst>
              <a:ext uri="{FF2B5EF4-FFF2-40B4-BE49-F238E27FC236}">
                <a16:creationId xmlns:a16="http://schemas.microsoft.com/office/drawing/2014/main" id="{A3D02EFC-FB0C-4FEE-8E5D-48A21D687AC5}"/>
              </a:ext>
            </a:extLst>
          </p:cNvPr>
          <p:cNvSpPr txBox="1"/>
          <p:nvPr/>
        </p:nvSpPr>
        <p:spPr>
          <a:xfrm>
            <a:off x="5115595" y="6357081"/>
            <a:ext cx="3273804" cy="230832"/>
          </a:xfrm>
          <a:prstGeom prst="rect">
            <a:avLst/>
          </a:prstGeom>
          <a:noFill/>
        </p:spPr>
        <p:txBody>
          <a:bodyPr wrap="square" rtlCol="0">
            <a:spAutoFit/>
          </a:bodyPr>
          <a:lstStyle/>
          <a:p>
            <a:pPr marL="747713" lvl="2">
              <a:defRPr/>
            </a:pPr>
            <a:r>
              <a:rPr lang="en-US" sz="900" dirty="0"/>
              <a:t>National Council on Interpreting in Health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4DCC-A912-4534-AD72-3655C83D117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Importance of Language Access</a:t>
            </a:r>
            <a:br>
              <a:rPr lang="en-US" dirty="0">
                <a:effectLst>
                  <a:outerShdw blurRad="38100" dist="38100" dir="2700000" algn="tl">
                    <a:srgbClr val="000000">
                      <a:alpha val="43137"/>
                    </a:srgbClr>
                  </a:outerShdw>
                </a:effectLst>
              </a:rPr>
            </a:br>
            <a:r>
              <a:rPr lang="en-US" sz="2700" dirty="0">
                <a:solidFill>
                  <a:schemeClr val="accent6">
                    <a:lumMod val="75000"/>
                  </a:schemeClr>
                </a:solidFill>
              </a:rPr>
              <a:t>Quality of Care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C43DD55C-74FB-465F-9B11-E904EE93B6EC}"/>
              </a:ext>
            </a:extLst>
          </p:cNvPr>
          <p:cNvSpPr>
            <a:spLocks noGrp="1"/>
          </p:cNvSpPr>
          <p:nvPr>
            <p:ph idx="1"/>
          </p:nvPr>
        </p:nvSpPr>
        <p:spPr/>
        <p:txBody>
          <a:bodyPr>
            <a:normAutofit/>
          </a:bodyPr>
          <a:lstStyle/>
          <a:p>
            <a:pPr marL="0" indent="0">
              <a:spcBef>
                <a:spcPts val="0"/>
              </a:spcBef>
              <a:buClr>
                <a:schemeClr val="tx1">
                  <a:shade val="95000"/>
                </a:schemeClr>
              </a:buClr>
              <a:buNone/>
              <a:defRPr/>
            </a:pPr>
            <a:r>
              <a:rPr lang="en-US" sz="2400" dirty="0">
                <a:solidFill>
                  <a:schemeClr val="accent5">
                    <a:lumMod val="75000"/>
                  </a:schemeClr>
                </a:solidFill>
                <a:latin typeface="Arial" panose="020B0604020202020204" pitchFamily="34" charset="0"/>
                <a:cs typeface="Arial" panose="020B0604020202020204" pitchFamily="34" charset="0"/>
              </a:rPr>
              <a:t>Spanish-speaking patients discharged from emergency</a:t>
            </a:r>
          </a:p>
          <a:p>
            <a:pPr marL="205740" indent="-205740">
              <a:spcBef>
                <a:spcPts val="0"/>
              </a:spcBef>
              <a:buClr>
                <a:schemeClr val="tx1">
                  <a:shade val="95000"/>
                </a:schemeClr>
              </a:buClr>
              <a:buNone/>
              <a:defRPr/>
            </a:pPr>
            <a:r>
              <a:rPr lang="en-US" sz="2400" dirty="0">
                <a:solidFill>
                  <a:schemeClr val="accent5">
                    <a:lumMod val="75000"/>
                  </a:schemeClr>
                </a:solidFill>
                <a:latin typeface="Arial" panose="020B0604020202020204" pitchFamily="34" charset="0"/>
                <a:cs typeface="Arial" panose="020B0604020202020204" pitchFamily="34" charset="0"/>
              </a:rPr>
              <a:t>room without interpreters are less likely to understand:</a:t>
            </a:r>
          </a:p>
          <a:p>
            <a:pPr marL="391478" lvl="1" indent="-205740">
              <a:lnSpc>
                <a:spcPct val="150000"/>
              </a:lnSpc>
              <a:defRPr/>
            </a:pPr>
            <a:r>
              <a:rPr lang="en-US" dirty="0">
                <a:solidFill>
                  <a:schemeClr val="accent5">
                    <a:lumMod val="75000"/>
                  </a:schemeClr>
                </a:solidFill>
                <a:latin typeface="Arial" panose="020B0604020202020204" pitchFamily="34" charset="0"/>
                <a:cs typeface="Arial" panose="020B0604020202020204" pitchFamily="34" charset="0"/>
              </a:rPr>
              <a:t>diagnoses </a:t>
            </a:r>
          </a:p>
          <a:p>
            <a:pPr marL="391478" lvl="1" indent="-205740">
              <a:lnSpc>
                <a:spcPct val="150000"/>
              </a:lnSpc>
              <a:defRPr/>
            </a:pPr>
            <a:r>
              <a:rPr lang="en-US" dirty="0">
                <a:solidFill>
                  <a:schemeClr val="accent5">
                    <a:lumMod val="75000"/>
                  </a:schemeClr>
                </a:solidFill>
                <a:latin typeface="Arial" panose="020B0604020202020204" pitchFamily="34" charset="0"/>
                <a:cs typeface="Arial" panose="020B0604020202020204" pitchFamily="34" charset="0"/>
              </a:rPr>
              <a:t>prescribed medications </a:t>
            </a:r>
          </a:p>
          <a:p>
            <a:pPr marL="391478" lvl="1" indent="-205740">
              <a:lnSpc>
                <a:spcPct val="150000"/>
              </a:lnSpc>
              <a:defRPr/>
            </a:pPr>
            <a:r>
              <a:rPr lang="en-US" dirty="0">
                <a:solidFill>
                  <a:schemeClr val="accent5">
                    <a:lumMod val="75000"/>
                  </a:schemeClr>
                </a:solidFill>
                <a:latin typeface="Arial" panose="020B0604020202020204" pitchFamily="34" charset="0"/>
                <a:cs typeface="Arial" panose="020B0604020202020204" pitchFamily="34" charset="0"/>
              </a:rPr>
              <a:t>special instructions  </a:t>
            </a:r>
          </a:p>
          <a:p>
            <a:pPr marL="391478" lvl="1" indent="-205740">
              <a:lnSpc>
                <a:spcPct val="150000"/>
              </a:lnSpc>
              <a:defRPr/>
            </a:pPr>
            <a:r>
              <a:rPr lang="en-US" dirty="0">
                <a:solidFill>
                  <a:schemeClr val="accent5">
                    <a:lumMod val="75000"/>
                  </a:schemeClr>
                </a:solidFill>
                <a:latin typeface="Arial" panose="020B0604020202020204" pitchFamily="34" charset="0"/>
                <a:cs typeface="Arial" panose="020B0604020202020204" pitchFamily="34" charset="0"/>
              </a:rPr>
              <a:t>plans for follow-up care</a:t>
            </a:r>
            <a:endParaRPr lang="en-US" sz="2100"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7E0966-548B-4893-BB33-E991B4518E7C}"/>
              </a:ext>
            </a:extLst>
          </p:cNvPr>
          <p:cNvSpPr txBox="1"/>
          <p:nvPr/>
        </p:nvSpPr>
        <p:spPr>
          <a:xfrm>
            <a:off x="4565708" y="6183956"/>
            <a:ext cx="4121092" cy="346249"/>
          </a:xfrm>
          <a:prstGeom prst="rect">
            <a:avLst/>
          </a:prstGeom>
          <a:noFill/>
        </p:spPr>
        <p:txBody>
          <a:bodyPr wrap="square" rtlCol="0">
            <a:spAutoFit/>
          </a:bodyPr>
          <a:lstStyle/>
          <a:p>
            <a:r>
              <a:rPr lang="en-US" sz="825" b="1" dirty="0">
                <a:solidFill>
                  <a:schemeClr val="accent1">
                    <a:lumMod val="75000"/>
                  </a:schemeClr>
                </a:solidFill>
              </a:rPr>
              <a:t>Hispanics and the Future of America. - Access to and Quality of Health Care </a:t>
            </a:r>
            <a:r>
              <a:rPr lang="en-US" sz="825" dirty="0">
                <a:solidFill>
                  <a:schemeClr val="accent1">
                    <a:lumMod val="75000"/>
                  </a:schemeClr>
                </a:solidFill>
                <a:hlinkClick r:id="" action="ppaction://hlinkfile">
                  <a:extLst>
                    <a:ext uri="{A12FA001-AC4F-418D-AE19-62706E023703}">
                      <ahyp:hlinkClr xmlns:ahyp="http://schemas.microsoft.com/office/drawing/2018/hyperlinkcolor" val="tx"/>
                    </a:ext>
                  </a:extLst>
                </a:hlinkClick>
              </a:rPr>
              <a:t>David and Rhee, 1998</a:t>
            </a:r>
            <a:r>
              <a:rPr lang="en-US" sz="825" dirty="0">
                <a:solidFill>
                  <a:schemeClr val="accent1">
                    <a:lumMod val="75000"/>
                  </a:schemeClr>
                </a:solidFill>
              </a:rPr>
              <a:t>; </a:t>
            </a:r>
            <a:r>
              <a:rPr lang="en-US" sz="825" dirty="0">
                <a:solidFill>
                  <a:schemeClr val="accent1">
                    <a:lumMod val="75000"/>
                  </a:schemeClr>
                </a:solidFill>
                <a:hlinkClick r:id="" action="ppaction://hlinkfile">
                  <a:extLst>
                    <a:ext uri="{A12FA001-AC4F-418D-AE19-62706E023703}">
                      <ahyp:hlinkClr xmlns:ahyp="http://schemas.microsoft.com/office/drawing/2018/hyperlinkcolor" val="tx"/>
                    </a:ext>
                  </a:extLst>
                </a:hlinkClick>
              </a:rPr>
              <a:t>Morales, Cunningham, Brown, Liu, and Hays, 1999</a:t>
            </a:r>
            <a:r>
              <a:rPr lang="en-US" sz="825" dirty="0">
                <a:solidFill>
                  <a:schemeClr val="accent1">
                    <a:lumMod val="75000"/>
                  </a:schemeClr>
                </a:solidFill>
              </a:rPr>
              <a:t>; </a:t>
            </a:r>
            <a:r>
              <a:rPr lang="en-US" sz="825" dirty="0">
                <a:solidFill>
                  <a:schemeClr val="accent1">
                    <a:lumMod val="75000"/>
                  </a:schemeClr>
                </a:solidFill>
                <a:hlinkClick r:id="" action="ppaction://hlinkfile">
                  <a:extLst>
                    <a:ext uri="{A12FA001-AC4F-418D-AE19-62706E023703}">
                      <ahyp:hlinkClr xmlns:ahyp="http://schemas.microsoft.com/office/drawing/2018/hyperlinkcolor" val="tx"/>
                    </a:ext>
                  </a:extLst>
                </a:hlinkClick>
              </a:rPr>
              <a:t>Timmins, 2002</a:t>
            </a:r>
            <a:r>
              <a:rPr lang="en-US" sz="825" dirty="0">
                <a:solidFill>
                  <a:srgbClr val="C00000"/>
                </a:solidFill>
              </a:rPr>
              <a:t>. </a:t>
            </a:r>
          </a:p>
        </p:txBody>
      </p:sp>
      <p:pic>
        <p:nvPicPr>
          <p:cNvPr id="5" name="Picture 6" descr="http://365barrington.com/wp-content/uploads/2010/08/Post-Emergency-Room.jpg">
            <a:extLst>
              <a:ext uri="{FF2B5EF4-FFF2-40B4-BE49-F238E27FC236}">
                <a16:creationId xmlns:a16="http://schemas.microsoft.com/office/drawing/2014/main" id="{3C537D43-CAD1-42F0-BE72-8F86B8630756}"/>
              </a:ext>
            </a:extLst>
          </p:cNvPr>
          <p:cNvPicPr>
            <a:picLocks noChangeAspect="1" noChangeArrowheads="1"/>
          </p:cNvPicPr>
          <p:nvPr/>
        </p:nvPicPr>
        <p:blipFill>
          <a:blip r:embed="rId2" cstate="print"/>
          <a:srcRect/>
          <a:stretch>
            <a:fillRect/>
          </a:stretch>
        </p:blipFill>
        <p:spPr bwMode="auto">
          <a:xfrm>
            <a:off x="5486938" y="3019425"/>
            <a:ext cx="2500474" cy="1677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362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DE5C72-8568-4216-9497-762B04157AEF}"/>
              </a:ext>
            </a:extLst>
          </p:cNvPr>
          <p:cNvSpPr>
            <a:spLocks noGrp="1"/>
          </p:cNvSpPr>
          <p:nvPr>
            <p:ph type="title"/>
          </p:nvPr>
        </p:nvSpPr>
        <p:spPr/>
        <p:txBody>
          <a:bodyPr/>
          <a:lstStyle/>
          <a:p>
            <a:r>
              <a:rPr lang="en-US" dirty="0"/>
              <a:t>1964 Civil Rights and Title VI</a:t>
            </a:r>
          </a:p>
        </p:txBody>
      </p:sp>
      <p:sp>
        <p:nvSpPr>
          <p:cNvPr id="6" name="Content Placeholder 5">
            <a:extLst>
              <a:ext uri="{FF2B5EF4-FFF2-40B4-BE49-F238E27FC236}">
                <a16:creationId xmlns:a16="http://schemas.microsoft.com/office/drawing/2014/main" id="{5429E3B0-3B56-4E79-B660-4E79E9D45F40}"/>
              </a:ext>
            </a:extLst>
          </p:cNvPr>
          <p:cNvSpPr>
            <a:spLocks noGrp="1"/>
          </p:cNvSpPr>
          <p:nvPr>
            <p:ph idx="1"/>
          </p:nvPr>
        </p:nvSpPr>
        <p:spPr/>
        <p:txBody>
          <a:bodyPr>
            <a:normAutofit fontScale="92500" lnSpcReduction="10000"/>
          </a:bodyPr>
          <a:lstStyle/>
          <a:p>
            <a:r>
              <a:rPr lang="en-US" dirty="0">
                <a:solidFill>
                  <a:schemeClr val="accent1">
                    <a:lumMod val="75000"/>
                  </a:schemeClr>
                </a:solidFill>
              </a:rPr>
              <a:t>Discrimination on the basis of national origin or other protected categories in programs or activities receiving federal financial assistance has long been prohibited in the United States. To assure compliance with Title VI of the 1964 Civil Rights Act,</a:t>
            </a:r>
            <a:r>
              <a:rPr lang="en-US" baseline="30000" dirty="0">
                <a:solidFill>
                  <a:schemeClr val="accent1">
                    <a:lumMod val="75000"/>
                  </a:schemeClr>
                </a:solidFill>
                <a:hlinkClick r:id="rId2">
                  <a:extLst>
                    <a:ext uri="{A12FA001-AC4F-418D-AE19-62706E023703}">
                      <ahyp:hlinkClr xmlns:ahyp="http://schemas.microsoft.com/office/drawing/2018/hyperlinkcolor" val="tx"/>
                    </a:ext>
                  </a:extLst>
                </a:hlinkClick>
              </a:rPr>
              <a:t>5</a:t>
            </a:r>
            <a:r>
              <a:rPr lang="en-US" dirty="0">
                <a:solidFill>
                  <a:schemeClr val="accent1">
                    <a:lumMod val="75000"/>
                  </a:schemeClr>
                </a:solidFill>
              </a:rPr>
              <a:t> Executive Order 13166,</a:t>
            </a:r>
            <a:r>
              <a:rPr lang="en-US" baseline="30000" dirty="0">
                <a:solidFill>
                  <a:schemeClr val="accent1">
                    <a:lumMod val="75000"/>
                  </a:schemeClr>
                </a:solidFill>
                <a:hlinkClick r:id="rId3">
                  <a:extLst>
                    <a:ext uri="{A12FA001-AC4F-418D-AE19-62706E023703}">
                      <ahyp:hlinkClr xmlns:ahyp="http://schemas.microsoft.com/office/drawing/2018/hyperlinkcolor" val="tx"/>
                    </a:ext>
                  </a:extLst>
                </a:hlinkClick>
              </a:rPr>
              <a:t>6</a:t>
            </a:r>
            <a:r>
              <a:rPr lang="en-US" dirty="0">
                <a:solidFill>
                  <a:schemeClr val="accent1">
                    <a:lumMod val="75000"/>
                  </a:schemeClr>
                </a:solidFill>
              </a:rPr>
              <a:t> issued in 2000, required federal agencies to develop systems to improve access to their programs and services for persons with LEP, defined as those “whose primary language for communication is not English” and who have “a limited ability to read, write, speak, or understand English.”</a:t>
            </a:r>
            <a:r>
              <a:rPr lang="en-US" baseline="30000" dirty="0">
                <a:solidFill>
                  <a:schemeClr val="accent1">
                    <a:lumMod val="75000"/>
                  </a:schemeClr>
                </a:solidFill>
                <a:hlinkClick r:id="rId4">
                  <a:extLst>
                    <a:ext uri="{A12FA001-AC4F-418D-AE19-62706E023703}">
                      <ahyp:hlinkClr xmlns:ahyp="http://schemas.microsoft.com/office/drawing/2018/hyperlinkcolor" val="tx"/>
                    </a:ext>
                  </a:extLst>
                </a:hlinkClick>
              </a:rPr>
              <a:t>7</a:t>
            </a:r>
            <a:endParaRPr lang="en-US" dirty="0">
              <a:solidFill>
                <a:schemeClr val="accent1">
                  <a:lumMod val="75000"/>
                </a:schemeClr>
              </a:solidFill>
            </a:endParaRPr>
          </a:p>
        </p:txBody>
      </p:sp>
      <p:sp>
        <p:nvSpPr>
          <p:cNvPr id="7" name="TextBox 6">
            <a:extLst>
              <a:ext uri="{FF2B5EF4-FFF2-40B4-BE49-F238E27FC236}">
                <a16:creationId xmlns:a16="http://schemas.microsoft.com/office/drawing/2014/main" id="{7CEDAF99-8707-4DE7-8CA5-0B22F53CE9E0}"/>
              </a:ext>
            </a:extLst>
          </p:cNvPr>
          <p:cNvSpPr txBox="1"/>
          <p:nvPr/>
        </p:nvSpPr>
        <p:spPr>
          <a:xfrm>
            <a:off x="2578813" y="6033184"/>
            <a:ext cx="6107987" cy="584775"/>
          </a:xfrm>
          <a:prstGeom prst="rect">
            <a:avLst/>
          </a:prstGeom>
          <a:noFill/>
        </p:spPr>
        <p:txBody>
          <a:bodyPr wrap="square" rtlCol="0">
            <a:spAutoFit/>
          </a:bodyPr>
          <a:lstStyle/>
          <a:p>
            <a:pPr algn="r"/>
            <a:r>
              <a:rPr lang="en-US" sz="1600" dirty="0">
                <a:solidFill>
                  <a:schemeClr val="accent1">
                    <a:lumMod val="75000"/>
                  </a:schemeClr>
                </a:solidFill>
              </a:rPr>
              <a:t>Jacobs, B. et al. Medical Interpreting and Outpatient Practice. Annals of Family Medicine, 2018 Jan; 16 (1): 70-76</a:t>
            </a:r>
          </a:p>
        </p:txBody>
      </p:sp>
    </p:spTree>
    <p:extLst>
      <p:ext uri="{BB962C8B-B14F-4D97-AF65-F5344CB8AC3E}">
        <p14:creationId xmlns:p14="http://schemas.microsoft.com/office/powerpoint/2010/main" val="76911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C9D5-276A-47EB-B531-E56BF1BAE63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Importance of Language Access</a:t>
            </a:r>
            <a:br>
              <a:rPr lang="en-US" dirty="0">
                <a:effectLst>
                  <a:outerShdw blurRad="38100" dist="38100" dir="2700000" algn="tl">
                    <a:srgbClr val="000000">
                      <a:alpha val="43137"/>
                    </a:srgbClr>
                  </a:outerShdw>
                </a:effectLst>
              </a:rPr>
            </a:br>
            <a:r>
              <a:rPr lang="en-US" sz="3000" dirty="0">
                <a:solidFill>
                  <a:schemeClr val="accent6">
                    <a:lumMod val="75000"/>
                  </a:schemeClr>
                </a:solidFill>
              </a:rPr>
              <a:t>Regulatory &amp; Compliance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A16A222E-AE7E-4C9D-837D-B309A388B1DF}"/>
              </a:ext>
            </a:extLst>
          </p:cNvPr>
          <p:cNvSpPr>
            <a:spLocks noGrp="1"/>
          </p:cNvSpPr>
          <p:nvPr>
            <p:ph idx="1"/>
          </p:nvPr>
        </p:nvSpPr>
        <p:spPr/>
        <p:txBody>
          <a:bodyPr>
            <a:normAutofit fontScale="85000" lnSpcReduction="20000"/>
          </a:bodyPr>
          <a:lstStyle/>
          <a:p>
            <a:pPr>
              <a:defRPr/>
            </a:pPr>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The National Standards for Culturally and Linguistically Appropriate Services (CLAS) in Health and Health Care (2001) </a:t>
            </a:r>
          </a:p>
          <a:p>
            <a:pPr>
              <a:defRPr/>
            </a:pPr>
            <a:endPar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a:defRPr/>
            </a:pPr>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The CLAS Standards are intended to advance health equity, improve quality, and help eliminate health care disparities by providing a blueprint for individuals  and health care organizations to implement culturally and linguistically appropriate services </a:t>
            </a:r>
          </a:p>
          <a:p>
            <a:pPr>
              <a:defRPr/>
            </a:pPr>
            <a:endPar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a:defRPr/>
            </a:pPr>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Adoption of these Standards will help advance better health and health care for LEP patients and clients </a:t>
            </a:r>
          </a:p>
          <a:p>
            <a:pPr marL="0" indent="0">
              <a:buNone/>
            </a:pPr>
            <a:endParaRPr lang="en-US" dirty="0"/>
          </a:p>
        </p:txBody>
      </p:sp>
      <p:sp>
        <p:nvSpPr>
          <p:cNvPr id="4" name="TextBox 3">
            <a:extLst>
              <a:ext uri="{FF2B5EF4-FFF2-40B4-BE49-F238E27FC236}">
                <a16:creationId xmlns:a16="http://schemas.microsoft.com/office/drawing/2014/main" id="{B2D18ABC-BF4A-47DF-A83A-AC8E13831BC0}"/>
              </a:ext>
            </a:extLst>
          </p:cNvPr>
          <p:cNvSpPr txBox="1"/>
          <p:nvPr/>
        </p:nvSpPr>
        <p:spPr>
          <a:xfrm>
            <a:off x="4572000" y="6126163"/>
            <a:ext cx="4587205" cy="369332"/>
          </a:xfrm>
          <a:prstGeom prst="rect">
            <a:avLst/>
          </a:prstGeom>
          <a:noFill/>
        </p:spPr>
        <p:txBody>
          <a:bodyPr wrap="square" rtlCol="0">
            <a:spAutoFit/>
          </a:bodyPr>
          <a:lstStyle/>
          <a:p>
            <a:pPr marL="885803" lvl="1" indent="-285743"/>
            <a:r>
              <a:rPr lang="en-US" dirty="0">
                <a:hlinkClick r:id="rId2"/>
              </a:rPr>
              <a:t>www.minorityhealth.hhs.gov</a:t>
            </a:r>
            <a:endParaRPr lang="en-US" dirty="0"/>
          </a:p>
        </p:txBody>
      </p:sp>
    </p:spTree>
    <p:extLst>
      <p:ext uri="{BB962C8B-B14F-4D97-AF65-F5344CB8AC3E}">
        <p14:creationId xmlns:p14="http://schemas.microsoft.com/office/powerpoint/2010/main" val="336543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9AE4-A895-42F9-8CBC-6B6D9363CD94}"/>
              </a:ext>
            </a:extLst>
          </p:cNvPr>
          <p:cNvSpPr>
            <a:spLocks noGrp="1"/>
          </p:cNvSpPr>
          <p:nvPr>
            <p:ph type="title"/>
          </p:nvPr>
        </p:nvSpPr>
        <p:spPr/>
        <p:txBody>
          <a:bodyPr/>
          <a:lstStyle/>
          <a:p>
            <a:r>
              <a:rPr lang="en-US" dirty="0"/>
              <a:t>The Importance of Language Access</a:t>
            </a:r>
            <a:br>
              <a:rPr lang="en-US" dirty="0"/>
            </a:br>
            <a:r>
              <a:rPr lang="en-US" sz="3200" dirty="0">
                <a:solidFill>
                  <a:schemeClr val="accent6">
                    <a:lumMod val="75000"/>
                  </a:schemeClr>
                </a:solidFill>
              </a:rPr>
              <a:t>Regulatory and Compliance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B5402724-5882-4159-9293-4B31AB0A7176}"/>
              </a:ext>
            </a:extLst>
          </p:cNvPr>
          <p:cNvSpPr>
            <a:spLocks noGrp="1"/>
          </p:cNvSpPr>
          <p:nvPr>
            <p:ph idx="1"/>
          </p:nvPr>
        </p:nvSpPr>
        <p:spPr/>
        <p:txBody>
          <a:bodyPr/>
          <a:lstStyle/>
          <a:p>
            <a:r>
              <a:rPr lang="en-US" dirty="0"/>
              <a:t>The Joint Commission accreditation organization established new standards in 2013 that established language access guidance for hospitals</a:t>
            </a:r>
          </a:p>
          <a:p>
            <a:r>
              <a:rPr lang="en-US" dirty="0"/>
              <a:t>Failure to comply with established policies may lead to violations and restrictions</a:t>
            </a:r>
          </a:p>
          <a:p>
            <a:r>
              <a:rPr lang="en-US" dirty="0"/>
              <a:t>Most standards relate to access to services for LEP’s but also assessment of language competency of interpreters</a:t>
            </a:r>
          </a:p>
        </p:txBody>
      </p:sp>
      <p:sp>
        <p:nvSpPr>
          <p:cNvPr id="4" name="Slide Number Placeholder 3">
            <a:extLst>
              <a:ext uri="{FF2B5EF4-FFF2-40B4-BE49-F238E27FC236}">
                <a16:creationId xmlns:a16="http://schemas.microsoft.com/office/drawing/2014/main" id="{97E4FBA0-15B8-4D0D-9077-B629EE82F2A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1210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p:txBody>
          <a:bodyPr>
            <a:normAutofit/>
          </a:bodyPr>
          <a:lstStyle/>
          <a:p>
            <a:pPr algn="ctr"/>
            <a:r>
              <a:rPr lang="en-US" dirty="0">
                <a:latin typeface="Calibri"/>
                <a:ea typeface="Calibri"/>
                <a:cs typeface="Calibri"/>
                <a:sym typeface="Calibri"/>
              </a:rPr>
              <a:t>Today’s training is hosted by: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5" y="5238861"/>
            <a:ext cx="2775496" cy="115721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103" y="2257153"/>
            <a:ext cx="3457793" cy="230148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845" y="5238861"/>
            <a:ext cx="2369525" cy="1157210"/>
          </a:xfrm>
          <a:prstGeom prst="rect">
            <a:avLst/>
          </a:prstGeom>
        </p:spPr>
      </p:pic>
    </p:spTree>
    <p:extLst>
      <p:ext uri="{BB962C8B-B14F-4D97-AF65-F5344CB8AC3E}">
        <p14:creationId xmlns:p14="http://schemas.microsoft.com/office/powerpoint/2010/main" val="356675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329-4DC2-42E3-A5DD-89A79D09560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Importance of Language Access</a:t>
            </a:r>
            <a:br>
              <a:rPr lang="en-US" dirty="0">
                <a:effectLst>
                  <a:outerShdw blurRad="38100" dist="38100" dir="2700000" algn="tl">
                    <a:srgbClr val="000000">
                      <a:alpha val="43137"/>
                    </a:srgbClr>
                  </a:outerShdw>
                </a:effectLst>
              </a:rPr>
            </a:br>
            <a:r>
              <a:rPr lang="en-US" sz="3000" dirty="0">
                <a:solidFill>
                  <a:schemeClr val="accent6">
                    <a:lumMod val="75000"/>
                  </a:schemeClr>
                </a:solidFill>
              </a:rPr>
              <a:t>Regulatory &amp; Compliance</a:t>
            </a:r>
            <a:endParaRPr lang="en-US" dirty="0">
              <a:solidFill>
                <a:schemeClr val="accent6">
                  <a:lumMod val="75000"/>
                </a:schemeClr>
              </a:solidFill>
            </a:endParaRPr>
          </a:p>
        </p:txBody>
      </p:sp>
      <p:pic>
        <p:nvPicPr>
          <p:cNvPr id="4" name="Picture 2" descr="http://www.totalhrmanagement.com/wp-content/uploads/2013/10/employer-mandate-affordable-care-act-peo.jpg">
            <a:hlinkClick r:id="rId2"/>
            <a:extLst>
              <a:ext uri="{FF2B5EF4-FFF2-40B4-BE49-F238E27FC236}">
                <a16:creationId xmlns:a16="http://schemas.microsoft.com/office/drawing/2014/main" id="{02DF3834-9A86-4375-AA1F-54500751AE9B}"/>
              </a:ext>
            </a:extLst>
          </p:cNvPr>
          <p:cNvPicPr>
            <a:picLocks noGrp="1" noChangeAspect="1" noChangeArrowheads="1"/>
          </p:cNvPicPr>
          <p:nvPr>
            <p:ph sz="half" idx="1"/>
          </p:nvPr>
        </p:nvPicPr>
        <p:blipFill>
          <a:blip r:embed="rId3" cstate="print"/>
          <a:stretch>
            <a:fillRect/>
          </a:stretch>
        </p:blipFill>
        <p:spPr bwMode="auto">
          <a:xfrm>
            <a:off x="530996" y="1901185"/>
            <a:ext cx="3886200" cy="2493645"/>
          </a:xfrm>
          <a:prstGeom prst="rect">
            <a:avLst/>
          </a:prstGeom>
          <a:noFill/>
          <a:ln w="9525">
            <a:noFill/>
            <a:miter lim="800000"/>
            <a:headEnd/>
            <a:tailEnd/>
          </a:ln>
        </p:spPr>
      </p:pic>
      <p:sp>
        <p:nvSpPr>
          <p:cNvPr id="5" name="Content Placeholder 4">
            <a:extLst>
              <a:ext uri="{FF2B5EF4-FFF2-40B4-BE49-F238E27FC236}">
                <a16:creationId xmlns:a16="http://schemas.microsoft.com/office/drawing/2014/main" id="{B6CD27A6-44FF-41D4-8B36-21A802611170}"/>
              </a:ext>
            </a:extLst>
          </p:cNvPr>
          <p:cNvSpPr>
            <a:spLocks noGrp="1"/>
          </p:cNvSpPr>
          <p:nvPr>
            <p:ph sz="half" idx="2"/>
          </p:nvPr>
        </p:nvSpPr>
        <p:spPr/>
        <p:txBody>
          <a:bodyPr vert="horz" lIns="91440" tIns="45720" rIns="91440" bIns="45720" rtlCol="0" anchor="t">
            <a:normAutofit fontScale="92500" lnSpcReduction="10000"/>
          </a:bodyPr>
          <a:lstStyle/>
          <a:p>
            <a:pPr marL="461645" indent="-461645"/>
            <a:r>
              <a:rPr lang="en-US" sz="1800" dirty="0">
                <a:solidFill>
                  <a:schemeClr val="accent5">
                    <a:lumMod val="75000"/>
                  </a:schemeClr>
                </a:solidFill>
                <a:ea typeface="Source Sans Pro"/>
                <a:cs typeface="Arial"/>
              </a:rPr>
              <a:t>On March 23, 2010, President Obama signed the Affordable Care Act. The law puts in place comprehensive health insurance reforms that has rolled out over four years and beyond, with most changes taking place by 2014. The ACA continues to be contended and challenged.</a:t>
            </a:r>
            <a:endParaRPr lang="en-US" dirty="0">
              <a:solidFill>
                <a:schemeClr val="accent5">
                  <a:lumMod val="75000"/>
                </a:schemeClr>
              </a:solidFill>
              <a:ea typeface="Source Sans Pro"/>
              <a:cs typeface="Arial"/>
            </a:endParaRPr>
          </a:p>
          <a:p>
            <a:pPr marL="0" indent="0">
              <a:buNone/>
            </a:pPr>
            <a:r>
              <a:rPr lang="en-US" sz="1800" dirty="0">
                <a:solidFill>
                  <a:schemeClr val="accent1">
                    <a:lumMod val="75000"/>
                  </a:schemeClr>
                </a:solidFill>
                <a:latin typeface="Source Sans Pro" panose="020B0503030403020204" pitchFamily="34" charset="0"/>
                <a:ea typeface="Source Sans Pro" panose="020B0503030403020204" pitchFamily="34" charset="0"/>
                <a:cs typeface="Arial" panose="020B0604020202020204" pitchFamily="34" charset="0"/>
              </a:rPr>
              <a:t> </a:t>
            </a:r>
          </a:p>
          <a:p>
            <a:pPr marL="461645" indent="-461645"/>
            <a:r>
              <a:rPr lang="en-US" sz="1800" dirty="0">
                <a:solidFill>
                  <a:schemeClr val="accent5">
                    <a:lumMod val="75000"/>
                  </a:schemeClr>
                </a:solidFill>
                <a:ea typeface="Source Sans Pro"/>
                <a:cs typeface="Arial"/>
              </a:rPr>
              <a:t>The ACA  borrows from the traditions of both race- and disability-based anti-discrimination law and, in the process, gives new resonance to the nexus of healthcare quality and civil rights law, through implementation of Section 1557.</a:t>
            </a:r>
            <a:endParaRPr lang="en-US" sz="1800"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endParaRPr lang="en-US" dirty="0"/>
          </a:p>
        </p:txBody>
      </p:sp>
      <p:sp>
        <p:nvSpPr>
          <p:cNvPr id="6" name="TextBox 5">
            <a:extLst>
              <a:ext uri="{FF2B5EF4-FFF2-40B4-BE49-F238E27FC236}">
                <a16:creationId xmlns:a16="http://schemas.microsoft.com/office/drawing/2014/main" id="{CA0130C0-1E89-4BBD-A7D7-790D5D7E8FC7}"/>
              </a:ext>
            </a:extLst>
          </p:cNvPr>
          <p:cNvSpPr txBox="1"/>
          <p:nvPr/>
        </p:nvSpPr>
        <p:spPr>
          <a:xfrm>
            <a:off x="3808520" y="6405738"/>
            <a:ext cx="5148052" cy="346249"/>
          </a:xfrm>
          <a:prstGeom prst="rect">
            <a:avLst/>
          </a:prstGeom>
          <a:noFill/>
        </p:spPr>
        <p:txBody>
          <a:bodyPr wrap="square" rtlCol="0">
            <a:spAutoFit/>
          </a:bodyPr>
          <a:lstStyle/>
          <a:p>
            <a:pPr>
              <a:buFont typeface="Wingdings 2" pitchFamily="18" charset="2"/>
              <a:buNone/>
              <a:defRPr/>
            </a:pPr>
            <a:r>
              <a:rPr lang="en-US" sz="825" dirty="0">
                <a:solidFill>
                  <a:schemeClr val="accent1">
                    <a:lumMod val="75000"/>
                  </a:schemeClr>
                </a:solidFill>
              </a:rPr>
              <a:t>Source: Joel Teitelbaum, Lara Cartwright-Smith and Sara Rosenbaum, Translating Rights into Access: Language Access and the Affordable Care Act, 38 American Journal of Law &amp; Medicine 348 (2012)</a:t>
            </a:r>
          </a:p>
        </p:txBody>
      </p:sp>
    </p:spTree>
    <p:extLst>
      <p:ext uri="{BB962C8B-B14F-4D97-AF65-F5344CB8AC3E}">
        <p14:creationId xmlns:p14="http://schemas.microsoft.com/office/powerpoint/2010/main" val="142616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AE7F-4BBA-4EB5-B9C3-195C7DAA757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Healthcare Interpreters</a:t>
            </a:r>
            <a:br>
              <a:rPr lang="en-US" dirty="0"/>
            </a:br>
            <a:r>
              <a:rPr lang="en-US" sz="2400" dirty="0">
                <a:solidFill>
                  <a:schemeClr val="accent6">
                    <a:lumMod val="75000"/>
                  </a:schemeClr>
                </a:solidFill>
              </a:rPr>
              <a:t>Code of Ethics and Professional Standards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385759C-71BF-4E8D-8A98-993368453D66}"/>
              </a:ext>
            </a:extLst>
          </p:cNvPr>
          <p:cNvSpPr>
            <a:spLocks noGrp="1"/>
          </p:cNvSpPr>
          <p:nvPr>
            <p:ph idx="1"/>
          </p:nvPr>
        </p:nvSpPr>
        <p:spPr/>
        <p:txBody>
          <a:bodyPr>
            <a:normAutofit fontScale="85000" lnSpcReduction="20000"/>
          </a:bodyPr>
          <a:lstStyle/>
          <a:p>
            <a:r>
              <a:rPr lang="en-US"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Confidentiality</a:t>
            </a:r>
          </a:p>
          <a:p>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Render the message accurately, convey the content and spirit of the original message</a:t>
            </a:r>
          </a:p>
          <a:p>
            <a:r>
              <a:rPr lang="en-US"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Impartiality</a:t>
            </a:r>
          </a:p>
          <a:p>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Maintain boundaries of the professional role</a:t>
            </a:r>
          </a:p>
          <a:p>
            <a:r>
              <a:rPr lang="en-US"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Develop awareness of his/her own culture and others</a:t>
            </a:r>
          </a:p>
          <a:p>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Treats all parties with respect</a:t>
            </a:r>
          </a:p>
          <a:p>
            <a:r>
              <a:rPr lang="en-US"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Advocate – only if patients’ well-being/dignity at risk</a:t>
            </a:r>
          </a:p>
          <a:p>
            <a:r>
              <a:rPr lang="en-US" dirty="0">
                <a:solidFill>
                  <a:schemeClr val="accent5">
                    <a:lumMod val="75000"/>
                  </a:schemeClr>
                </a:solidFill>
                <a:latin typeface="Source Sans Pro" panose="020B0503030403020204" pitchFamily="34" charset="0"/>
                <a:ea typeface="Source Sans Pro" panose="020B0503030403020204" pitchFamily="34" charset="0"/>
                <a:cs typeface="Arial" panose="020B0604020202020204" pitchFamily="34" charset="0"/>
              </a:rPr>
              <a:t>Professional Development and Skills</a:t>
            </a:r>
          </a:p>
          <a:p>
            <a:r>
              <a:rPr lang="en-US"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Act in a professional and ethical manner</a:t>
            </a:r>
          </a:p>
          <a:p>
            <a:endParaRPr lang="en-US" dirty="0"/>
          </a:p>
        </p:txBody>
      </p:sp>
      <p:sp>
        <p:nvSpPr>
          <p:cNvPr id="4" name="TextBox 3">
            <a:extLst>
              <a:ext uri="{FF2B5EF4-FFF2-40B4-BE49-F238E27FC236}">
                <a16:creationId xmlns:a16="http://schemas.microsoft.com/office/drawing/2014/main" id="{BF3EC494-D2CF-4B75-A089-AE9A5853B026}"/>
              </a:ext>
            </a:extLst>
          </p:cNvPr>
          <p:cNvSpPr txBox="1"/>
          <p:nvPr/>
        </p:nvSpPr>
        <p:spPr>
          <a:xfrm>
            <a:off x="5143246" y="6241665"/>
            <a:ext cx="3800213" cy="230832"/>
          </a:xfrm>
          <a:prstGeom prst="rect">
            <a:avLst/>
          </a:prstGeom>
          <a:noFill/>
        </p:spPr>
        <p:txBody>
          <a:bodyPr wrap="square" rtlCol="0">
            <a:spAutoFit/>
          </a:bodyPr>
          <a:lstStyle/>
          <a:p>
            <a:pPr marL="747713" lvl="2">
              <a:defRPr/>
            </a:pPr>
            <a:r>
              <a:rPr lang="en-US" sz="900" dirty="0"/>
              <a:t>National Council on Interpreting in Health Care</a:t>
            </a:r>
          </a:p>
        </p:txBody>
      </p:sp>
    </p:spTree>
    <p:extLst>
      <p:ext uri="{BB962C8B-B14F-4D97-AF65-F5344CB8AC3E}">
        <p14:creationId xmlns:p14="http://schemas.microsoft.com/office/powerpoint/2010/main" val="370531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971" y="2633031"/>
            <a:ext cx="5469944" cy="1362075"/>
          </a:xfrm>
        </p:spPr>
        <p:txBody>
          <a:bodyPr/>
          <a:lstStyle/>
          <a:p>
            <a:r>
              <a:rPr lang="en-US" sz="4000" dirty="0"/>
              <a:t>Common Substances and </a:t>
            </a:r>
            <a:br>
              <a:rPr lang="en-US" sz="4000" dirty="0"/>
            </a:br>
            <a:r>
              <a:rPr lang="en-US" sz="4000" dirty="0"/>
              <a:t>Substance Use Disorders</a:t>
            </a:r>
          </a:p>
        </p:txBody>
      </p:sp>
    </p:spTree>
    <p:extLst>
      <p:ext uri="{BB962C8B-B14F-4D97-AF65-F5344CB8AC3E}">
        <p14:creationId xmlns:p14="http://schemas.microsoft.com/office/powerpoint/2010/main" val="216048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6A218-CC80-4C78-9B93-8B7439E36B1E}"/>
              </a:ext>
            </a:extLst>
          </p:cNvPr>
          <p:cNvSpPr>
            <a:spLocks noGrp="1"/>
          </p:cNvSpPr>
          <p:nvPr>
            <p:ph type="title"/>
          </p:nvPr>
        </p:nvSpPr>
        <p:spPr/>
        <p:txBody>
          <a:bodyPr/>
          <a:lstStyle/>
          <a:p>
            <a:r>
              <a:rPr lang="en-US" dirty="0"/>
              <a:t>Video</a:t>
            </a:r>
          </a:p>
        </p:txBody>
      </p:sp>
      <p:pic>
        <p:nvPicPr>
          <p:cNvPr id="5" name="Online Media 4" title="Wait 21 - Understanding Addiction as a Disease">
            <a:hlinkClick r:id="" action="ppaction://media"/>
            <a:extLst>
              <a:ext uri="{FF2B5EF4-FFF2-40B4-BE49-F238E27FC236}">
                <a16:creationId xmlns:a16="http://schemas.microsoft.com/office/drawing/2014/main" id="{7AACA381-170D-45E1-A6A1-01F1777E5C6D}"/>
              </a:ext>
            </a:extLst>
          </p:cNvPr>
          <p:cNvPicPr>
            <a:picLocks noGrp="1" noRot="1" noChangeAspect="1"/>
          </p:cNvPicPr>
          <p:nvPr>
            <p:ph idx="1"/>
            <a:videoFile r:link="rId1"/>
          </p:nvPr>
        </p:nvPicPr>
        <p:blipFill>
          <a:blip r:embed="rId3"/>
          <a:stretch>
            <a:fillRect/>
          </a:stretch>
        </p:blipFill>
        <p:spPr>
          <a:xfrm>
            <a:off x="636588" y="1679575"/>
            <a:ext cx="7870825" cy="4446588"/>
          </a:xfrm>
          <a:prstGeom prst="rect">
            <a:avLst/>
          </a:prstGeom>
        </p:spPr>
      </p:pic>
    </p:spTree>
    <p:extLst>
      <p:ext uri="{BB962C8B-B14F-4D97-AF65-F5344CB8AC3E}">
        <p14:creationId xmlns:p14="http://schemas.microsoft.com/office/powerpoint/2010/main" val="413062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4A80-CFF2-4A30-BD22-0E2DA4300667}"/>
              </a:ext>
            </a:extLst>
          </p:cNvPr>
          <p:cNvSpPr>
            <a:spLocks noGrp="1"/>
          </p:cNvSpPr>
          <p:nvPr>
            <p:ph type="title"/>
          </p:nvPr>
        </p:nvSpPr>
        <p:spPr/>
        <p:txBody>
          <a:bodyPr/>
          <a:lstStyle/>
          <a:p>
            <a:r>
              <a:rPr lang="en-US" dirty="0"/>
              <a:t>Dependence vs. Addiction</a:t>
            </a:r>
          </a:p>
        </p:txBody>
      </p:sp>
      <p:sp>
        <p:nvSpPr>
          <p:cNvPr id="3" name="Content Placeholder 2">
            <a:extLst>
              <a:ext uri="{FF2B5EF4-FFF2-40B4-BE49-F238E27FC236}">
                <a16:creationId xmlns:a16="http://schemas.microsoft.com/office/drawing/2014/main" id="{41FF4FFC-81A0-4FC1-9FB4-ABF1F70A4082}"/>
              </a:ext>
            </a:extLst>
          </p:cNvPr>
          <p:cNvSpPr>
            <a:spLocks noGrp="1"/>
          </p:cNvSpPr>
          <p:nvPr>
            <p:ph idx="1"/>
          </p:nvPr>
        </p:nvSpPr>
        <p:spPr/>
        <p:txBody>
          <a:bodyPr>
            <a:normAutofit fontScale="92500" lnSpcReduction="20000"/>
          </a:bodyPr>
          <a:lstStyle/>
          <a:p>
            <a:r>
              <a:rPr lang="en-US" dirty="0"/>
              <a:t>When people use the term “dependence,” they are usually referring to a </a:t>
            </a:r>
            <a:r>
              <a:rPr lang="en-US" dirty="0">
                <a:solidFill>
                  <a:schemeClr val="accent6">
                    <a:lumMod val="75000"/>
                  </a:schemeClr>
                </a:solidFill>
              </a:rPr>
              <a:t>physical dependence on a substance</a:t>
            </a:r>
            <a:r>
              <a:rPr lang="en-US" dirty="0"/>
              <a:t>. Dependence is characterized by the symptoms of tolerance and withdrawal. While it is possible to have a physical dependence without being addicted, addiction is usually right around the corner.</a:t>
            </a:r>
          </a:p>
          <a:p>
            <a:r>
              <a:rPr lang="en-US" dirty="0">
                <a:solidFill>
                  <a:schemeClr val="accent6">
                    <a:lumMod val="75000"/>
                  </a:schemeClr>
                </a:solidFill>
              </a:rPr>
              <a:t>Addiction is marked by a change in behavior caused by the biochemical changes in the brain after continued substance abuse</a:t>
            </a:r>
            <a:r>
              <a:rPr lang="en-US" dirty="0"/>
              <a:t>. Substance use becomes the main priority of the addict, regardless of the harm they may cause to themselves or others. An addiction causes people to act irrationally when they don’t have the substance they are addicted to in their system.</a:t>
            </a:r>
          </a:p>
          <a:p>
            <a:endParaRPr lang="en-US" dirty="0"/>
          </a:p>
        </p:txBody>
      </p:sp>
      <p:sp>
        <p:nvSpPr>
          <p:cNvPr id="4" name="Slide Number Placeholder 3">
            <a:extLst>
              <a:ext uri="{FF2B5EF4-FFF2-40B4-BE49-F238E27FC236}">
                <a16:creationId xmlns:a16="http://schemas.microsoft.com/office/drawing/2014/main" id="{7EDA9CC2-CA29-47A6-BEEA-BF563337B60C}"/>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6151EBEB-494D-403C-9F8F-BB0D1BFFA339}"/>
              </a:ext>
            </a:extLst>
          </p:cNvPr>
          <p:cNvSpPr txBox="1"/>
          <p:nvPr/>
        </p:nvSpPr>
        <p:spPr>
          <a:xfrm>
            <a:off x="6214369" y="6083816"/>
            <a:ext cx="2610035" cy="307777"/>
          </a:xfrm>
          <a:prstGeom prst="rect">
            <a:avLst/>
          </a:prstGeom>
          <a:noFill/>
        </p:spPr>
        <p:txBody>
          <a:bodyPr wrap="square" rtlCol="0">
            <a:spAutoFit/>
          </a:bodyPr>
          <a:lstStyle/>
          <a:p>
            <a:pPr algn="ctr"/>
            <a:r>
              <a:rPr lang="en-US" sz="1400" dirty="0"/>
              <a:t>www.addictioncenter.org</a:t>
            </a:r>
          </a:p>
        </p:txBody>
      </p:sp>
    </p:spTree>
    <p:extLst>
      <p:ext uri="{BB962C8B-B14F-4D97-AF65-F5344CB8AC3E}">
        <p14:creationId xmlns:p14="http://schemas.microsoft.com/office/powerpoint/2010/main" val="61659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6580-7D06-4463-87CF-0EC852175D50}"/>
              </a:ext>
            </a:extLst>
          </p:cNvPr>
          <p:cNvSpPr>
            <a:spLocks noGrp="1"/>
          </p:cNvSpPr>
          <p:nvPr>
            <p:ph type="title"/>
          </p:nvPr>
        </p:nvSpPr>
        <p:spPr/>
        <p:txBody>
          <a:bodyPr/>
          <a:lstStyle/>
          <a:p>
            <a:r>
              <a:rPr lang="en-US" dirty="0"/>
              <a:t>Substance Use Disorder (SUD)</a:t>
            </a:r>
          </a:p>
        </p:txBody>
      </p:sp>
      <p:sp>
        <p:nvSpPr>
          <p:cNvPr id="3" name="Content Placeholder 2">
            <a:extLst>
              <a:ext uri="{FF2B5EF4-FFF2-40B4-BE49-F238E27FC236}">
                <a16:creationId xmlns:a16="http://schemas.microsoft.com/office/drawing/2014/main" id="{8D3DA90C-FF2A-4D62-91DC-E5BDA13D2748}"/>
              </a:ext>
            </a:extLst>
          </p:cNvPr>
          <p:cNvSpPr>
            <a:spLocks noGrp="1"/>
          </p:cNvSpPr>
          <p:nvPr>
            <p:ph idx="1"/>
          </p:nvPr>
        </p:nvSpPr>
        <p:spPr/>
        <p:txBody>
          <a:bodyPr>
            <a:normAutofit lnSpcReduction="10000"/>
          </a:bodyPr>
          <a:lstStyle/>
          <a:p>
            <a:r>
              <a:rPr lang="en-US" dirty="0"/>
              <a:t>The American Psychological Association retired both “substance abuse” and “substance dependence” in favor of “substance use disorder.” </a:t>
            </a:r>
          </a:p>
          <a:p>
            <a:r>
              <a:rPr lang="en-US" dirty="0">
                <a:solidFill>
                  <a:schemeClr val="accent5">
                    <a:lumMod val="75000"/>
                  </a:schemeClr>
                </a:solidFill>
              </a:rPr>
              <a:t>Substance use disorder is now the medical term for addiction</a:t>
            </a:r>
            <a:r>
              <a:rPr lang="en-US" dirty="0"/>
              <a:t>. Previously, abuse was a mild form of addiction, and dependence was a moderate or severe form of addiction. That terminology was problematic because in biology — the study of organisms — dependence refers to a physical adaptation to a substance.</a:t>
            </a:r>
          </a:p>
          <a:p>
            <a:pPr marL="0" indent="0">
              <a:buNone/>
            </a:pPr>
            <a:endParaRPr lang="en-US" dirty="0"/>
          </a:p>
        </p:txBody>
      </p:sp>
      <p:sp>
        <p:nvSpPr>
          <p:cNvPr id="4" name="Slide Number Placeholder 3">
            <a:extLst>
              <a:ext uri="{FF2B5EF4-FFF2-40B4-BE49-F238E27FC236}">
                <a16:creationId xmlns:a16="http://schemas.microsoft.com/office/drawing/2014/main" id="{4976DB23-7C10-4690-81D9-64C1BFC6674B}"/>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E0476E14-4DEE-40FD-9632-1014ABF6BE0E}"/>
              </a:ext>
            </a:extLst>
          </p:cNvPr>
          <p:cNvSpPr txBox="1"/>
          <p:nvPr/>
        </p:nvSpPr>
        <p:spPr>
          <a:xfrm>
            <a:off x="6214369" y="6083816"/>
            <a:ext cx="2610035" cy="307777"/>
          </a:xfrm>
          <a:prstGeom prst="rect">
            <a:avLst/>
          </a:prstGeom>
          <a:noFill/>
        </p:spPr>
        <p:txBody>
          <a:bodyPr wrap="square" rtlCol="0">
            <a:spAutoFit/>
          </a:bodyPr>
          <a:lstStyle/>
          <a:p>
            <a:pPr algn="ctr"/>
            <a:r>
              <a:rPr lang="en-US" sz="1400" dirty="0"/>
              <a:t>www.addictioncenter.org</a:t>
            </a:r>
          </a:p>
        </p:txBody>
      </p:sp>
    </p:spTree>
    <p:extLst>
      <p:ext uri="{BB962C8B-B14F-4D97-AF65-F5344CB8AC3E}">
        <p14:creationId xmlns:p14="http://schemas.microsoft.com/office/powerpoint/2010/main" val="256488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AD0D-595A-45E5-99BF-D95147D7C74F}"/>
              </a:ext>
            </a:extLst>
          </p:cNvPr>
          <p:cNvSpPr>
            <a:spLocks noGrp="1"/>
          </p:cNvSpPr>
          <p:nvPr>
            <p:ph type="title"/>
          </p:nvPr>
        </p:nvSpPr>
        <p:spPr/>
        <p:txBody>
          <a:bodyPr/>
          <a:lstStyle/>
          <a:p>
            <a:r>
              <a:rPr lang="en-US" dirty="0"/>
              <a:t>Common Substances</a:t>
            </a:r>
          </a:p>
        </p:txBody>
      </p:sp>
      <p:sp>
        <p:nvSpPr>
          <p:cNvPr id="3" name="Content Placeholder 2">
            <a:extLst>
              <a:ext uri="{FF2B5EF4-FFF2-40B4-BE49-F238E27FC236}">
                <a16:creationId xmlns:a16="http://schemas.microsoft.com/office/drawing/2014/main" id="{CCECAE64-45BE-4628-A656-BA163582F573}"/>
              </a:ext>
            </a:extLst>
          </p:cNvPr>
          <p:cNvSpPr>
            <a:spLocks noGrp="1"/>
          </p:cNvSpPr>
          <p:nvPr>
            <p:ph idx="1"/>
          </p:nvPr>
        </p:nvSpPr>
        <p:spPr/>
        <p:txBody>
          <a:bodyPr>
            <a:normAutofit fontScale="85000" lnSpcReduction="20000"/>
          </a:bodyPr>
          <a:lstStyle/>
          <a:p>
            <a:r>
              <a:rPr lang="en-US" u="sng" dirty="0">
                <a:solidFill>
                  <a:schemeClr val="accent6">
                    <a:lumMod val="75000"/>
                  </a:schemeClr>
                </a:solidFill>
              </a:rPr>
              <a:t>Alcohol</a:t>
            </a:r>
            <a:r>
              <a:rPr lang="en-US" dirty="0"/>
              <a:t> is the most widely used substance globally</a:t>
            </a:r>
          </a:p>
          <a:p>
            <a:r>
              <a:rPr lang="en-US" u="sng" dirty="0">
                <a:solidFill>
                  <a:schemeClr val="accent6">
                    <a:lumMod val="75000"/>
                  </a:schemeClr>
                </a:solidFill>
              </a:rPr>
              <a:t>Sedatives</a:t>
            </a:r>
            <a:r>
              <a:rPr lang="en-US" dirty="0"/>
              <a:t> other than alcohol are also non-medically used in refugee settings (ex: Benzodiazepines and Barbiturates)</a:t>
            </a:r>
          </a:p>
          <a:p>
            <a:r>
              <a:rPr lang="en-US" u="sng" dirty="0">
                <a:solidFill>
                  <a:schemeClr val="accent6">
                    <a:lumMod val="75000"/>
                  </a:schemeClr>
                </a:solidFill>
              </a:rPr>
              <a:t>Cannabis (Marijuana) </a:t>
            </a:r>
            <a:r>
              <a:rPr lang="en-US" dirty="0"/>
              <a:t>is also a sedative but can have hallucinogenic effects</a:t>
            </a:r>
          </a:p>
          <a:p>
            <a:r>
              <a:rPr lang="en-US" u="sng" dirty="0">
                <a:solidFill>
                  <a:schemeClr val="accent6">
                    <a:lumMod val="75000"/>
                  </a:schemeClr>
                </a:solidFill>
              </a:rPr>
              <a:t>Opioids</a:t>
            </a:r>
            <a:r>
              <a:rPr lang="en-US" dirty="0"/>
              <a:t> are sedatives typically taken for pain relief and may provide a sense of euphoria</a:t>
            </a:r>
          </a:p>
          <a:p>
            <a:pPr lvl="1"/>
            <a:r>
              <a:rPr lang="en-US" dirty="0"/>
              <a:t>Most commonly by injection, smoking, orally or snorting</a:t>
            </a:r>
          </a:p>
          <a:p>
            <a:pPr lvl="1"/>
            <a:r>
              <a:rPr lang="en-US" dirty="0"/>
              <a:t>Opioids have the highest addictive potential</a:t>
            </a:r>
          </a:p>
          <a:p>
            <a:pPr lvl="1"/>
            <a:r>
              <a:rPr lang="en-US" dirty="0"/>
              <a:t>Examples: Tramadol has become a significant problem in refugee camps in Sub-Sahara Africa and Heroin is a concern among urban refugees in Afghanistan.</a:t>
            </a:r>
          </a:p>
          <a:p>
            <a:endParaRPr lang="en-US" dirty="0"/>
          </a:p>
        </p:txBody>
      </p:sp>
      <p:sp>
        <p:nvSpPr>
          <p:cNvPr id="4" name="Slide Number Placeholder 3">
            <a:extLst>
              <a:ext uri="{FF2B5EF4-FFF2-40B4-BE49-F238E27FC236}">
                <a16:creationId xmlns:a16="http://schemas.microsoft.com/office/drawing/2014/main" id="{50CBAE61-E3E9-4EC2-8B64-9B49224164DC}"/>
              </a:ext>
            </a:extLst>
          </p:cNvPr>
          <p:cNvSpPr>
            <a:spLocks noGrp="1"/>
          </p:cNvSpPr>
          <p:nvPr>
            <p:ph type="sldNum" sz="quarter" idx="12"/>
          </p:nvPr>
        </p:nvSpPr>
        <p:spPr/>
        <p:txBody>
          <a:bodyPr/>
          <a:lstStyle/>
          <a:p>
            <a:fld id="{1271A09D-B238-CC49-8083-E93D66A072E7}" type="slidenum">
              <a:rPr lang="en-US" smtClean="0"/>
              <a:t>26</a:t>
            </a:fld>
            <a:endParaRPr lang="en-US" dirty="0"/>
          </a:p>
        </p:txBody>
      </p:sp>
      <p:sp>
        <p:nvSpPr>
          <p:cNvPr id="5" name="TextBox 4">
            <a:extLst>
              <a:ext uri="{FF2B5EF4-FFF2-40B4-BE49-F238E27FC236}">
                <a16:creationId xmlns:a16="http://schemas.microsoft.com/office/drawing/2014/main" id="{EA8985FD-92ED-439F-B311-D7B9EA3ECDD3}"/>
              </a:ext>
            </a:extLst>
          </p:cNvPr>
          <p:cNvSpPr txBox="1"/>
          <p:nvPr/>
        </p:nvSpPr>
        <p:spPr>
          <a:xfrm flipH="1">
            <a:off x="3477287" y="6122810"/>
            <a:ext cx="4865328" cy="738664"/>
          </a:xfrm>
          <a:prstGeom prst="rect">
            <a:avLst/>
          </a:prstGeom>
          <a:noFill/>
        </p:spPr>
        <p:txBody>
          <a:bodyPr wrap="square" rtlCol="0">
            <a:spAutoFit/>
          </a:bodyPr>
          <a:lstStyle/>
          <a:p>
            <a:pPr algn="r"/>
            <a:r>
              <a:rPr lang="en-US" sz="1400" dirty="0">
                <a:solidFill>
                  <a:schemeClr val="accent1">
                    <a:lumMod val="75000"/>
                  </a:schemeClr>
                </a:solidFill>
              </a:rPr>
              <a:t>Addressing Alcohol and Substance Use Disorders among Refugees: A Desk Review of Intervention Approaches (UNHCR)</a:t>
            </a:r>
          </a:p>
          <a:p>
            <a:pPr algn="r"/>
            <a:r>
              <a:rPr lang="en-US" sz="1400" dirty="0">
                <a:solidFill>
                  <a:schemeClr val="accent1">
                    <a:lumMod val="75000"/>
                  </a:schemeClr>
                </a:solidFill>
              </a:rPr>
              <a:t>www.unhcr.org</a:t>
            </a:r>
          </a:p>
        </p:txBody>
      </p:sp>
    </p:spTree>
    <p:extLst>
      <p:ext uri="{BB962C8B-B14F-4D97-AF65-F5344CB8AC3E}">
        <p14:creationId xmlns:p14="http://schemas.microsoft.com/office/powerpoint/2010/main" val="4178244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2F5-3817-41F1-9E3E-1535E29EA41F}"/>
              </a:ext>
            </a:extLst>
          </p:cNvPr>
          <p:cNvSpPr>
            <a:spLocks noGrp="1"/>
          </p:cNvSpPr>
          <p:nvPr>
            <p:ph type="title"/>
          </p:nvPr>
        </p:nvSpPr>
        <p:spPr/>
        <p:txBody>
          <a:bodyPr/>
          <a:lstStyle/>
          <a:p>
            <a:r>
              <a:rPr lang="en-US" dirty="0"/>
              <a:t>Common Substances</a:t>
            </a:r>
          </a:p>
        </p:txBody>
      </p:sp>
      <p:sp>
        <p:nvSpPr>
          <p:cNvPr id="3" name="Content Placeholder 2">
            <a:extLst>
              <a:ext uri="{FF2B5EF4-FFF2-40B4-BE49-F238E27FC236}">
                <a16:creationId xmlns:a16="http://schemas.microsoft.com/office/drawing/2014/main" id="{FDFE02A7-8022-45E7-B915-88107D0EA169}"/>
              </a:ext>
            </a:extLst>
          </p:cNvPr>
          <p:cNvSpPr>
            <a:spLocks noGrp="1"/>
          </p:cNvSpPr>
          <p:nvPr>
            <p:ph idx="1"/>
          </p:nvPr>
        </p:nvSpPr>
        <p:spPr/>
        <p:txBody>
          <a:bodyPr>
            <a:normAutofit fontScale="92500" lnSpcReduction="10000"/>
          </a:bodyPr>
          <a:lstStyle/>
          <a:p>
            <a:r>
              <a:rPr lang="en-US" u="sng" dirty="0">
                <a:solidFill>
                  <a:schemeClr val="accent6">
                    <a:lumMod val="75000"/>
                  </a:schemeClr>
                </a:solidFill>
              </a:rPr>
              <a:t>Inhalants</a:t>
            </a:r>
            <a:r>
              <a:rPr lang="en-US" dirty="0"/>
              <a:t>, like aerosol sprays, paint thinners, butane gas, can have both a sedative and hallucinogenic effect </a:t>
            </a:r>
          </a:p>
          <a:p>
            <a:r>
              <a:rPr lang="en-US" u="sng" dirty="0">
                <a:solidFill>
                  <a:schemeClr val="accent6">
                    <a:lumMod val="75000"/>
                  </a:schemeClr>
                </a:solidFill>
              </a:rPr>
              <a:t>Stimulants</a:t>
            </a:r>
            <a:r>
              <a:rPr lang="en-US" dirty="0"/>
              <a:t> are associated with hyperactivity, restlessness, feelings of being energized</a:t>
            </a:r>
          </a:p>
          <a:p>
            <a:pPr lvl="1"/>
            <a:r>
              <a:rPr lang="en-US" dirty="0"/>
              <a:t>Can include cocaine, amphetamines, and in Africa –Khat</a:t>
            </a:r>
          </a:p>
          <a:p>
            <a:pPr lvl="1"/>
            <a:r>
              <a:rPr lang="en-US" dirty="0"/>
              <a:t>Can be inhaled, injected or ingested</a:t>
            </a:r>
          </a:p>
          <a:p>
            <a:pPr lvl="1"/>
            <a:r>
              <a:rPr lang="en-US" dirty="0"/>
              <a:t>Examples: Fenethylline, a synthetic stimulant, has become a major concerns in the Syrian conflict especially those involved in fighting, increased stamina</a:t>
            </a:r>
          </a:p>
          <a:p>
            <a:r>
              <a:rPr lang="en-US" u="sng" dirty="0">
                <a:solidFill>
                  <a:schemeClr val="accent6">
                    <a:lumMod val="75000"/>
                  </a:schemeClr>
                </a:solidFill>
              </a:rPr>
              <a:t>Hallucinogens</a:t>
            </a:r>
            <a:r>
              <a:rPr lang="en-US" dirty="0"/>
              <a:t> include LSD/Acid, PCP, mescaline and psilocybin mushrooms</a:t>
            </a:r>
          </a:p>
        </p:txBody>
      </p:sp>
      <p:sp>
        <p:nvSpPr>
          <p:cNvPr id="4" name="Slide Number Placeholder 3">
            <a:extLst>
              <a:ext uri="{FF2B5EF4-FFF2-40B4-BE49-F238E27FC236}">
                <a16:creationId xmlns:a16="http://schemas.microsoft.com/office/drawing/2014/main" id="{C40148A1-03DD-4E08-9106-ACEDAFC0BEB0}"/>
              </a:ext>
            </a:extLst>
          </p:cNvPr>
          <p:cNvSpPr>
            <a:spLocks noGrp="1"/>
          </p:cNvSpPr>
          <p:nvPr>
            <p:ph type="sldNum" sz="quarter" idx="12"/>
          </p:nvPr>
        </p:nvSpPr>
        <p:spPr/>
        <p:txBody>
          <a:bodyPr/>
          <a:lstStyle/>
          <a:p>
            <a:fld id="{1271A09D-B238-CC49-8083-E93D66A072E7}" type="slidenum">
              <a:rPr lang="en-US" smtClean="0"/>
              <a:t>27</a:t>
            </a:fld>
            <a:endParaRPr lang="en-US" dirty="0"/>
          </a:p>
        </p:txBody>
      </p:sp>
      <p:sp>
        <p:nvSpPr>
          <p:cNvPr id="5" name="TextBox 4">
            <a:extLst>
              <a:ext uri="{FF2B5EF4-FFF2-40B4-BE49-F238E27FC236}">
                <a16:creationId xmlns:a16="http://schemas.microsoft.com/office/drawing/2014/main" id="{3C71A3F3-8601-42B9-8AB0-1590DCEF5630}"/>
              </a:ext>
            </a:extLst>
          </p:cNvPr>
          <p:cNvSpPr txBox="1"/>
          <p:nvPr/>
        </p:nvSpPr>
        <p:spPr>
          <a:xfrm>
            <a:off x="3977196" y="6126163"/>
            <a:ext cx="4341181" cy="646331"/>
          </a:xfrm>
          <a:prstGeom prst="rect">
            <a:avLst/>
          </a:prstGeom>
          <a:noFill/>
        </p:spPr>
        <p:txBody>
          <a:bodyPr wrap="square" rtlCol="0">
            <a:spAutoFit/>
          </a:bodyPr>
          <a:lstStyle/>
          <a:p>
            <a:pPr algn="r"/>
            <a:r>
              <a:rPr lang="en-US" sz="1200" dirty="0">
                <a:solidFill>
                  <a:schemeClr val="accent1">
                    <a:lumMod val="75000"/>
                  </a:schemeClr>
                </a:solidFill>
              </a:rPr>
              <a:t>Addressing Alcohol and Substance Use Disorders among Refugees: A Desk Review of Intervention Approaches (UNHCR)</a:t>
            </a:r>
          </a:p>
          <a:p>
            <a:pPr algn="r"/>
            <a:r>
              <a:rPr lang="en-US" sz="1200" dirty="0">
                <a:solidFill>
                  <a:schemeClr val="accent1">
                    <a:lumMod val="75000"/>
                  </a:schemeClr>
                </a:solidFill>
              </a:rPr>
              <a:t>www.unhcr.org</a:t>
            </a:r>
          </a:p>
        </p:txBody>
      </p:sp>
    </p:spTree>
    <p:extLst>
      <p:ext uri="{BB962C8B-B14F-4D97-AF65-F5344CB8AC3E}">
        <p14:creationId xmlns:p14="http://schemas.microsoft.com/office/powerpoint/2010/main" val="328843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0CAF-3CB3-4725-90EE-4FBC00DC8A73}"/>
              </a:ext>
            </a:extLst>
          </p:cNvPr>
          <p:cNvSpPr>
            <a:spLocks noGrp="1"/>
          </p:cNvSpPr>
          <p:nvPr>
            <p:ph type="title"/>
          </p:nvPr>
        </p:nvSpPr>
        <p:spPr/>
        <p:txBody>
          <a:bodyPr/>
          <a:lstStyle/>
          <a:p>
            <a:br>
              <a:rPr lang="en-US" dirty="0"/>
            </a:br>
            <a:r>
              <a:rPr lang="en-US" dirty="0"/>
              <a:t>Classification of Substance Use Disorders</a:t>
            </a:r>
            <a:br>
              <a:rPr lang="en-US" dirty="0"/>
            </a:br>
            <a:endParaRPr lang="en-US" dirty="0"/>
          </a:p>
        </p:txBody>
      </p:sp>
      <p:sp>
        <p:nvSpPr>
          <p:cNvPr id="3" name="Content Placeholder 2">
            <a:extLst>
              <a:ext uri="{FF2B5EF4-FFF2-40B4-BE49-F238E27FC236}">
                <a16:creationId xmlns:a16="http://schemas.microsoft.com/office/drawing/2014/main" id="{1FB4CD40-49CD-44E0-A5FC-6DADACA50190}"/>
              </a:ext>
            </a:extLst>
          </p:cNvPr>
          <p:cNvSpPr>
            <a:spLocks noGrp="1"/>
          </p:cNvSpPr>
          <p:nvPr>
            <p:ph idx="1"/>
          </p:nvPr>
        </p:nvSpPr>
        <p:spPr>
          <a:xfrm>
            <a:off x="457200" y="1581576"/>
            <a:ext cx="8229600" cy="4676947"/>
          </a:xfrm>
        </p:spPr>
        <p:txBody>
          <a:bodyPr>
            <a:normAutofit fontScale="77500" lnSpcReduction="20000"/>
          </a:bodyPr>
          <a:lstStyle/>
          <a:p>
            <a:r>
              <a:rPr lang="en-US" dirty="0">
                <a:solidFill>
                  <a:schemeClr val="accent6">
                    <a:lumMod val="75000"/>
                  </a:schemeClr>
                </a:solidFill>
              </a:rPr>
              <a:t>Acute Intoxication</a:t>
            </a:r>
          </a:p>
          <a:p>
            <a:pPr lvl="1"/>
            <a:r>
              <a:rPr lang="en-US" dirty="0"/>
              <a:t>Refers to use that results directly and temporarily in disturbances to mood, behavior, cognition or perception</a:t>
            </a:r>
          </a:p>
          <a:p>
            <a:r>
              <a:rPr lang="en-US" dirty="0">
                <a:solidFill>
                  <a:schemeClr val="accent6">
                    <a:lumMod val="75000"/>
                  </a:schemeClr>
                </a:solidFill>
              </a:rPr>
              <a:t>Harmful Use (abuse)</a:t>
            </a:r>
          </a:p>
          <a:p>
            <a:pPr lvl="1"/>
            <a:r>
              <a:rPr lang="en-US" dirty="0"/>
              <a:t>Distinguished from acute intoxication because it refers to a pattern of use over time that may be causing harm to health, both physical and mental/emotional</a:t>
            </a:r>
          </a:p>
          <a:p>
            <a:r>
              <a:rPr lang="en-US" dirty="0">
                <a:solidFill>
                  <a:schemeClr val="accent6">
                    <a:lumMod val="75000"/>
                  </a:schemeClr>
                </a:solidFill>
              </a:rPr>
              <a:t>Dependence</a:t>
            </a:r>
          </a:p>
          <a:p>
            <a:pPr lvl="1"/>
            <a:r>
              <a:rPr lang="en-US" dirty="0"/>
              <a:t>Refers to behavioral, cognitive and psychological symptoms associated with pattern of use over time, also commonly called addiction</a:t>
            </a:r>
          </a:p>
          <a:p>
            <a:pPr lvl="1"/>
            <a:r>
              <a:rPr lang="en-US" dirty="0"/>
              <a:t>Symptoms can include: strong desire to use substance, continued use even though harmful to health, legal or social problems, reduction in one’s ability to function or conduct daily tasks because of intoxication or seeking out substance; Failed attempts to cut down or abstain; Physical symptoms when ceasing use of substance</a:t>
            </a:r>
          </a:p>
        </p:txBody>
      </p:sp>
      <p:sp>
        <p:nvSpPr>
          <p:cNvPr id="5" name="TextBox 4">
            <a:extLst>
              <a:ext uri="{FF2B5EF4-FFF2-40B4-BE49-F238E27FC236}">
                <a16:creationId xmlns:a16="http://schemas.microsoft.com/office/drawing/2014/main" id="{CF58E45E-729B-4DE4-A6C6-0B41CF6F13C0}"/>
              </a:ext>
            </a:extLst>
          </p:cNvPr>
          <p:cNvSpPr txBox="1"/>
          <p:nvPr/>
        </p:nvSpPr>
        <p:spPr>
          <a:xfrm>
            <a:off x="4136996" y="6221490"/>
            <a:ext cx="4785064" cy="553998"/>
          </a:xfrm>
          <a:prstGeom prst="rect">
            <a:avLst/>
          </a:prstGeom>
          <a:noFill/>
        </p:spPr>
        <p:txBody>
          <a:bodyPr wrap="square" rtlCol="0">
            <a:spAutoFit/>
          </a:bodyPr>
          <a:lstStyle/>
          <a:p>
            <a:pPr algn="r"/>
            <a:r>
              <a:rPr lang="en-US" sz="1000" dirty="0">
                <a:solidFill>
                  <a:schemeClr val="accent1">
                    <a:lumMod val="75000"/>
                  </a:schemeClr>
                </a:solidFill>
              </a:rPr>
              <a:t>Addressing Alcohol and Substance Use Disorders among Refugees: A Desk Review of Intervention Approaches (UNHCR, August 2018)</a:t>
            </a:r>
          </a:p>
          <a:p>
            <a:pPr algn="r"/>
            <a:r>
              <a:rPr lang="en-US" sz="1000" dirty="0">
                <a:solidFill>
                  <a:schemeClr val="accent1">
                    <a:lumMod val="75000"/>
                  </a:schemeClr>
                </a:solidFill>
              </a:rPr>
              <a:t>www.unhcr.org</a:t>
            </a:r>
          </a:p>
        </p:txBody>
      </p:sp>
    </p:spTree>
    <p:extLst>
      <p:ext uri="{BB962C8B-B14F-4D97-AF65-F5344CB8AC3E}">
        <p14:creationId xmlns:p14="http://schemas.microsoft.com/office/powerpoint/2010/main" val="284769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FFD0-96E4-4CC9-91E0-ADA9BEDE5FD8}"/>
              </a:ext>
            </a:extLst>
          </p:cNvPr>
          <p:cNvSpPr>
            <a:spLocks noGrp="1"/>
          </p:cNvSpPr>
          <p:nvPr>
            <p:ph type="title"/>
          </p:nvPr>
        </p:nvSpPr>
        <p:spPr/>
        <p:txBody>
          <a:bodyPr/>
          <a:lstStyle/>
          <a:p>
            <a:r>
              <a:rPr lang="en-US" dirty="0"/>
              <a:t>Additional Notes on Classification</a:t>
            </a:r>
          </a:p>
        </p:txBody>
      </p:sp>
      <p:sp>
        <p:nvSpPr>
          <p:cNvPr id="3" name="Content Placeholder 2">
            <a:extLst>
              <a:ext uri="{FF2B5EF4-FFF2-40B4-BE49-F238E27FC236}">
                <a16:creationId xmlns:a16="http://schemas.microsoft.com/office/drawing/2014/main" id="{943860FA-D096-4441-830B-06AEAB889722}"/>
              </a:ext>
            </a:extLst>
          </p:cNvPr>
          <p:cNvSpPr>
            <a:spLocks noGrp="1"/>
          </p:cNvSpPr>
          <p:nvPr>
            <p:ph idx="1"/>
          </p:nvPr>
        </p:nvSpPr>
        <p:spPr/>
        <p:txBody>
          <a:bodyPr/>
          <a:lstStyle/>
          <a:p>
            <a:r>
              <a:rPr lang="en-US" dirty="0"/>
              <a:t>The American Psychological Association </a:t>
            </a:r>
            <a:r>
              <a:rPr lang="en-US" dirty="0">
                <a:solidFill>
                  <a:schemeClr val="accent6">
                    <a:lumMod val="75000"/>
                  </a:schemeClr>
                </a:solidFill>
              </a:rPr>
              <a:t>classifies substance use disorders as mild, moderate, or severe. </a:t>
            </a:r>
            <a:r>
              <a:rPr lang="en-US" dirty="0"/>
              <a:t>It doesn’t use the terms abuse and dependence to categorize the severity of an addiction. Part of the reason for the change was the confusion surrounding the word ‘dependence.’ The hope is that defining an addiction as a substance use disorder was a more inclusive way to identify people who need help, but may not have a debilitating addiction.</a:t>
            </a:r>
          </a:p>
          <a:p>
            <a:endParaRPr lang="en-US" dirty="0"/>
          </a:p>
        </p:txBody>
      </p:sp>
      <p:sp>
        <p:nvSpPr>
          <p:cNvPr id="4" name="Slide Number Placeholder 3">
            <a:extLst>
              <a:ext uri="{FF2B5EF4-FFF2-40B4-BE49-F238E27FC236}">
                <a16:creationId xmlns:a16="http://schemas.microsoft.com/office/drawing/2014/main" id="{A220137D-2A8A-406A-84D0-136D15F6070C}"/>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B5922FF9-D375-4AB4-A4CB-391AE8665D92}"/>
              </a:ext>
            </a:extLst>
          </p:cNvPr>
          <p:cNvSpPr txBox="1"/>
          <p:nvPr/>
        </p:nvSpPr>
        <p:spPr>
          <a:xfrm>
            <a:off x="6214369" y="6083816"/>
            <a:ext cx="2610035" cy="307777"/>
          </a:xfrm>
          <a:prstGeom prst="rect">
            <a:avLst/>
          </a:prstGeom>
          <a:noFill/>
        </p:spPr>
        <p:txBody>
          <a:bodyPr wrap="square" rtlCol="0">
            <a:spAutoFit/>
          </a:bodyPr>
          <a:lstStyle/>
          <a:p>
            <a:pPr algn="ctr"/>
            <a:r>
              <a:rPr lang="en-US" sz="1400" dirty="0"/>
              <a:t>www.addictioncenter.org</a:t>
            </a:r>
          </a:p>
        </p:txBody>
      </p:sp>
    </p:spTree>
    <p:extLst>
      <p:ext uri="{BB962C8B-B14F-4D97-AF65-F5344CB8AC3E}">
        <p14:creationId xmlns:p14="http://schemas.microsoft.com/office/powerpoint/2010/main" val="363455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rmAutofit/>
          </a:bodyPr>
          <a:lstStyle/>
          <a:p>
            <a:pPr lvl="0"/>
            <a:r>
              <a:rPr lang="en-US" sz="2400" dirty="0"/>
              <a:t>SAMHSA’s State Targeted Response Technical Assistance (STR-TA) grant created the </a:t>
            </a:r>
            <a:r>
              <a:rPr lang="en-US" sz="2400" i="1" dirty="0"/>
              <a:t>Opioid Response Network</a:t>
            </a:r>
            <a:r>
              <a:rPr lang="en-US" sz="2400" dirty="0"/>
              <a:t> to assist STR grantees, individuals and other organizations by providing the resources and technical assistance they need locally to address the opioid crisis .</a:t>
            </a:r>
          </a:p>
          <a:p>
            <a:pPr lvl="0"/>
            <a:r>
              <a:rPr lang="en-US" sz="2400" dirty="0"/>
              <a:t>Technical assistance is available to support the evidence-based prevention, treatment, and recovery of opioid use disorders. </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7476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DC9-33C3-417C-BF9C-AAE47D29B8C8}"/>
              </a:ext>
            </a:extLst>
          </p:cNvPr>
          <p:cNvSpPr>
            <a:spLocks noGrp="1"/>
          </p:cNvSpPr>
          <p:nvPr>
            <p:ph type="title"/>
          </p:nvPr>
        </p:nvSpPr>
        <p:spPr/>
        <p:txBody>
          <a:bodyPr/>
          <a:lstStyle/>
          <a:p>
            <a:r>
              <a:rPr lang="en-US" dirty="0"/>
              <a:t>Video</a:t>
            </a:r>
          </a:p>
        </p:txBody>
      </p:sp>
      <p:pic>
        <p:nvPicPr>
          <p:cNvPr id="5" name="Online Media 4" title="What causes opioid addiction, and why is it so tough to combat? - Mike Davis">
            <a:hlinkClick r:id="" action="ppaction://media"/>
            <a:extLst>
              <a:ext uri="{FF2B5EF4-FFF2-40B4-BE49-F238E27FC236}">
                <a16:creationId xmlns:a16="http://schemas.microsoft.com/office/drawing/2014/main" id="{61B91BF7-51AC-47D4-BB47-6D583C814DAE}"/>
              </a:ext>
            </a:extLst>
          </p:cNvPr>
          <p:cNvPicPr>
            <a:picLocks noGrp="1" noRot="1" noChangeAspect="1"/>
          </p:cNvPicPr>
          <p:nvPr>
            <p:ph idx="1"/>
            <a:videoFile r:link="rId1"/>
          </p:nvPr>
        </p:nvPicPr>
        <p:blipFill>
          <a:blip r:embed="rId3"/>
          <a:stretch>
            <a:fillRect/>
          </a:stretch>
        </p:blipFill>
        <p:spPr>
          <a:xfrm>
            <a:off x="636588" y="1679575"/>
            <a:ext cx="7870825" cy="4446588"/>
          </a:xfrm>
          <a:prstGeom prst="rect">
            <a:avLst/>
          </a:prstGeom>
        </p:spPr>
      </p:pic>
      <p:sp>
        <p:nvSpPr>
          <p:cNvPr id="4" name="Slide Number Placeholder 3">
            <a:extLst>
              <a:ext uri="{FF2B5EF4-FFF2-40B4-BE49-F238E27FC236}">
                <a16:creationId xmlns:a16="http://schemas.microsoft.com/office/drawing/2014/main" id="{AAFBC5C8-5668-4D18-B857-8BB3C949F20B}"/>
              </a:ext>
            </a:extLst>
          </p:cNvPr>
          <p:cNvSpPr>
            <a:spLocks noGrp="1"/>
          </p:cNvSpPr>
          <p:nvPr>
            <p:ph type="sldNum" sz="quarter" idx="12"/>
          </p:nvPr>
        </p:nvSpPr>
        <p:spPr/>
        <p:txBody>
          <a:bodyPr/>
          <a:lstStyle/>
          <a:p>
            <a:fld id="{1271A09D-B238-CC49-8083-E93D66A072E7}" type="slidenum">
              <a:rPr lang="en-US" smtClean="0"/>
              <a:t>30</a:t>
            </a:fld>
            <a:endParaRPr lang="en-US" dirty="0"/>
          </a:p>
        </p:txBody>
      </p:sp>
    </p:spTree>
    <p:extLst>
      <p:ext uri="{BB962C8B-B14F-4D97-AF65-F5344CB8AC3E}">
        <p14:creationId xmlns:p14="http://schemas.microsoft.com/office/powerpoint/2010/main" val="31949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1E-E0F9-427C-AC3C-3631441F3C45}"/>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8D0EEF88-4382-4EFC-8E47-0010ABD185D2}"/>
              </a:ext>
            </a:extLst>
          </p:cNvPr>
          <p:cNvSpPr>
            <a:spLocks noGrp="1"/>
          </p:cNvSpPr>
          <p:nvPr>
            <p:ph idx="1"/>
          </p:nvPr>
        </p:nvSpPr>
        <p:spPr/>
        <p:txBody>
          <a:bodyPr/>
          <a:lstStyle/>
          <a:p>
            <a:r>
              <a:rPr lang="en-US" dirty="0"/>
              <a:t>Please refer to Handout entitled “Street Drug Names Handout”</a:t>
            </a:r>
          </a:p>
          <a:p>
            <a:r>
              <a:rPr lang="en-US" dirty="0"/>
              <a:t>Take 5 minutes to review the brand names, generic names and street names for each</a:t>
            </a:r>
          </a:p>
          <a:p>
            <a:pPr lvl="1"/>
            <a:r>
              <a:rPr lang="en-US" dirty="0"/>
              <a:t>Only several categories for today’s exercise</a:t>
            </a:r>
          </a:p>
          <a:p>
            <a:r>
              <a:rPr lang="en-US" dirty="0"/>
              <a:t>As you are reviewing, jot down any notes on equivalent terms in target language</a:t>
            </a:r>
          </a:p>
        </p:txBody>
      </p:sp>
      <p:sp>
        <p:nvSpPr>
          <p:cNvPr id="4" name="Slide Number Placeholder 3">
            <a:extLst>
              <a:ext uri="{FF2B5EF4-FFF2-40B4-BE49-F238E27FC236}">
                <a16:creationId xmlns:a16="http://schemas.microsoft.com/office/drawing/2014/main" id="{7A566AC3-9860-4E7B-A2FD-A9472BB35DE2}"/>
              </a:ext>
            </a:extLst>
          </p:cNvPr>
          <p:cNvSpPr>
            <a:spLocks noGrp="1"/>
          </p:cNvSpPr>
          <p:nvPr>
            <p:ph type="sldNum" sz="quarter" idx="12"/>
          </p:nvPr>
        </p:nvSpPr>
        <p:spPr/>
        <p:txBody>
          <a:bodyPr/>
          <a:lstStyle/>
          <a:p>
            <a:fld id="{1271A09D-B238-CC49-8083-E93D66A072E7}" type="slidenum">
              <a:rPr lang="en-US" smtClean="0"/>
              <a:t>31</a:t>
            </a:fld>
            <a:endParaRPr lang="en-US" dirty="0"/>
          </a:p>
        </p:txBody>
      </p:sp>
    </p:spTree>
    <p:extLst>
      <p:ext uri="{BB962C8B-B14F-4D97-AF65-F5344CB8AC3E}">
        <p14:creationId xmlns:p14="http://schemas.microsoft.com/office/powerpoint/2010/main" val="211762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912F-E916-4CC9-807F-813A7D24B89D}"/>
              </a:ext>
            </a:extLst>
          </p:cNvPr>
          <p:cNvSpPr>
            <a:spLocks noGrp="1"/>
          </p:cNvSpPr>
          <p:nvPr>
            <p:ph type="title"/>
          </p:nvPr>
        </p:nvSpPr>
        <p:spPr>
          <a:xfrm>
            <a:off x="0" y="0"/>
            <a:ext cx="9144000" cy="1448485"/>
          </a:xfrm>
        </p:spPr>
        <p:txBody>
          <a:bodyPr anchor="ctr">
            <a:normAutofit/>
          </a:bodyPr>
          <a:lstStyle/>
          <a:p>
            <a:r>
              <a:rPr lang="en-US" dirty="0"/>
              <a:t>Debrief</a:t>
            </a:r>
          </a:p>
        </p:txBody>
      </p:sp>
      <p:sp>
        <p:nvSpPr>
          <p:cNvPr id="4" name="Slide Number Placeholder 3">
            <a:extLst>
              <a:ext uri="{FF2B5EF4-FFF2-40B4-BE49-F238E27FC236}">
                <a16:creationId xmlns:a16="http://schemas.microsoft.com/office/drawing/2014/main" id="{B0879551-201E-4D5D-8295-7B0692DA470C}"/>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1271A09D-B238-CC49-8083-E93D66A072E7}" type="slidenum">
              <a:rPr lang="en-US" smtClean="0"/>
              <a:pPr>
                <a:spcAft>
                  <a:spcPts val="600"/>
                </a:spcAft>
              </a:pPr>
              <a:t>32</a:t>
            </a:fld>
            <a:endParaRPr lang="en-US"/>
          </a:p>
        </p:txBody>
      </p:sp>
      <p:graphicFrame>
        <p:nvGraphicFramePr>
          <p:cNvPr id="6" name="Content Placeholder 2">
            <a:extLst>
              <a:ext uri="{FF2B5EF4-FFF2-40B4-BE49-F238E27FC236}">
                <a16:creationId xmlns:a16="http://schemas.microsoft.com/office/drawing/2014/main" id="{F4E53241-29B0-43A3-916D-448713F4AF7E}"/>
              </a:ext>
            </a:extLst>
          </p:cNvPr>
          <p:cNvGraphicFramePr>
            <a:graphicFrameLocks noGrp="1"/>
          </p:cNvGraphicFramePr>
          <p:nvPr>
            <p:ph idx="1"/>
            <p:extLst>
              <p:ext uri="{D42A27DB-BD31-4B8C-83A1-F6EECF244321}">
                <p14:modId xmlns:p14="http://schemas.microsoft.com/office/powerpoint/2010/main" val="448012141"/>
              </p:ext>
            </p:extLst>
          </p:nvPr>
        </p:nvGraphicFramePr>
        <p:xfrm>
          <a:off x="457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717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B7049-40E3-4935-AB59-A1F7D2018F60}"/>
              </a:ext>
            </a:extLst>
          </p:cNvPr>
          <p:cNvSpPr>
            <a:spLocks noGrp="1"/>
          </p:cNvSpPr>
          <p:nvPr>
            <p:ph type="title"/>
          </p:nvPr>
        </p:nvSpPr>
        <p:spPr/>
        <p:txBody>
          <a:bodyPr/>
          <a:lstStyle/>
          <a:p>
            <a:r>
              <a:rPr lang="en-US" dirty="0"/>
              <a:t>Refugees and Substance Use</a:t>
            </a:r>
          </a:p>
        </p:txBody>
      </p:sp>
      <p:sp>
        <p:nvSpPr>
          <p:cNvPr id="4" name="Slide Number Placeholder 3">
            <a:extLst>
              <a:ext uri="{FF2B5EF4-FFF2-40B4-BE49-F238E27FC236}">
                <a16:creationId xmlns:a16="http://schemas.microsoft.com/office/drawing/2014/main" id="{CAA26D9D-7208-4ECC-8EAA-15C327D1FDF5}"/>
              </a:ext>
            </a:extLst>
          </p:cNvPr>
          <p:cNvSpPr>
            <a:spLocks noGrp="1"/>
          </p:cNvSpPr>
          <p:nvPr>
            <p:ph type="sldNum" sz="quarter" idx="4294967295"/>
          </p:nvPr>
        </p:nvSpPr>
        <p:spPr>
          <a:xfrm>
            <a:off x="7010400" y="6356350"/>
            <a:ext cx="2133600" cy="365125"/>
          </a:xfrm>
        </p:spPr>
        <p:txBody>
          <a:bodyPr/>
          <a:lstStyle/>
          <a:p>
            <a:fld id="{1271A09D-B238-CC49-8083-E93D66A072E7}" type="slidenum">
              <a:rPr lang="en-US" smtClean="0"/>
              <a:t>33</a:t>
            </a:fld>
            <a:endParaRPr lang="en-US" dirty="0"/>
          </a:p>
        </p:txBody>
      </p:sp>
    </p:spTree>
    <p:extLst>
      <p:ext uri="{BB962C8B-B14F-4D97-AF65-F5344CB8AC3E}">
        <p14:creationId xmlns:p14="http://schemas.microsoft.com/office/powerpoint/2010/main" val="427478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5E13-CF39-4DD1-85B0-BAC2EAF5D107}"/>
              </a:ext>
            </a:extLst>
          </p:cNvPr>
          <p:cNvSpPr>
            <a:spLocks noGrp="1"/>
          </p:cNvSpPr>
          <p:nvPr>
            <p:ph type="title"/>
          </p:nvPr>
        </p:nvSpPr>
        <p:spPr/>
        <p:txBody>
          <a:bodyPr/>
          <a:lstStyle/>
          <a:p>
            <a:r>
              <a:rPr lang="en-US" sz="3200" dirty="0"/>
              <a:t>Stressors for Refugee and Immigrant  Populations </a:t>
            </a:r>
            <a:br>
              <a:rPr lang="en-US" dirty="0"/>
            </a:br>
            <a:r>
              <a:rPr lang="en-US" sz="2800" dirty="0">
                <a:solidFill>
                  <a:schemeClr val="accent6">
                    <a:lumMod val="75000"/>
                  </a:schemeClr>
                </a:solidFill>
              </a:rPr>
              <a:t>(Before Migration)</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C15AA5AF-1C8C-4215-960E-360022192FF2}"/>
              </a:ext>
            </a:extLst>
          </p:cNvPr>
          <p:cNvSpPr>
            <a:spLocks noGrp="1"/>
          </p:cNvSpPr>
          <p:nvPr>
            <p:ph idx="1"/>
          </p:nvPr>
        </p:nvSpPr>
        <p:spPr/>
        <p:txBody>
          <a:bodyPr>
            <a:normAutofit fontScale="92500"/>
          </a:bodyPr>
          <a:lstStyle/>
          <a:p>
            <a:r>
              <a:rPr lang="en-US" dirty="0"/>
              <a:t>Civil War, Conflict, Violence</a:t>
            </a:r>
          </a:p>
          <a:p>
            <a:r>
              <a:rPr lang="en-US" dirty="0"/>
              <a:t>Watching family members being killed in war, conflict</a:t>
            </a:r>
          </a:p>
          <a:p>
            <a:r>
              <a:rPr lang="en-US" dirty="0"/>
              <a:t>Rape and Sexual Assault</a:t>
            </a:r>
          </a:p>
          <a:p>
            <a:r>
              <a:rPr lang="en-US" dirty="0"/>
              <a:t>Danger of fleeing home to the unknown</a:t>
            </a:r>
          </a:p>
          <a:p>
            <a:r>
              <a:rPr lang="en-US" dirty="0"/>
              <a:t>The actual journey!</a:t>
            </a:r>
          </a:p>
          <a:p>
            <a:r>
              <a:rPr lang="en-US" dirty="0"/>
              <a:t>Refugee camp along with 100,000 other people with similar trauma</a:t>
            </a:r>
          </a:p>
          <a:p>
            <a:r>
              <a:rPr lang="en-US" dirty="0"/>
              <a:t>Adverse Childhood Events and Toxic Stress</a:t>
            </a:r>
          </a:p>
          <a:p>
            <a:endParaRPr lang="en-US" dirty="0"/>
          </a:p>
        </p:txBody>
      </p:sp>
    </p:spTree>
    <p:extLst>
      <p:ext uri="{BB962C8B-B14F-4D97-AF65-F5344CB8AC3E}">
        <p14:creationId xmlns:p14="http://schemas.microsoft.com/office/powerpoint/2010/main" val="3787639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an we stop the human trafficking and abuse of refugees? - Debating  Europe">
            <a:extLst>
              <a:ext uri="{FF2B5EF4-FFF2-40B4-BE49-F238E27FC236}">
                <a16:creationId xmlns:a16="http://schemas.microsoft.com/office/drawing/2014/main" id="{44500123-7189-4A85-885D-7B5D09A8C9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095" r="1" b="1"/>
          <a:stretch/>
        </p:blipFill>
        <p:spPr bwMode="auto">
          <a:xfrm>
            <a:off x="15" y="858211"/>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2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CA35-00C3-45A7-A521-96B2D87B93BB}"/>
              </a:ext>
            </a:extLst>
          </p:cNvPr>
          <p:cNvSpPr>
            <a:spLocks noGrp="1"/>
          </p:cNvSpPr>
          <p:nvPr>
            <p:ph type="title"/>
          </p:nvPr>
        </p:nvSpPr>
        <p:spPr/>
        <p:txBody>
          <a:bodyPr>
            <a:normAutofit/>
          </a:bodyPr>
          <a:lstStyle/>
          <a:p>
            <a:r>
              <a:rPr lang="en-US" sz="3600" dirty="0"/>
              <a:t>Post-Migration Stressors:</a:t>
            </a:r>
            <a:br>
              <a:rPr lang="en-US" sz="3600" dirty="0"/>
            </a:br>
            <a:r>
              <a:rPr lang="en-US" sz="3600" dirty="0"/>
              <a:t>Adverse Impact on Mental Health</a:t>
            </a:r>
          </a:p>
        </p:txBody>
      </p:sp>
      <p:sp>
        <p:nvSpPr>
          <p:cNvPr id="3" name="Content Placeholder 2">
            <a:extLst>
              <a:ext uri="{FF2B5EF4-FFF2-40B4-BE49-F238E27FC236}">
                <a16:creationId xmlns:a16="http://schemas.microsoft.com/office/drawing/2014/main" id="{BB137D2F-263A-403B-9DAC-454241C8071E}"/>
              </a:ext>
            </a:extLst>
          </p:cNvPr>
          <p:cNvSpPr>
            <a:spLocks noGrp="1"/>
          </p:cNvSpPr>
          <p:nvPr>
            <p:ph idx="1"/>
          </p:nvPr>
        </p:nvSpPr>
        <p:spPr>
          <a:xfrm>
            <a:off x="199748" y="1679403"/>
            <a:ext cx="8229600" cy="4446760"/>
          </a:xfrm>
        </p:spPr>
        <p:txBody>
          <a:bodyPr>
            <a:normAutofit/>
          </a:bodyPr>
          <a:lstStyle/>
          <a:p>
            <a:r>
              <a:rPr lang="en-US" sz="1800" dirty="0"/>
              <a:t>Poverty</a:t>
            </a:r>
          </a:p>
          <a:p>
            <a:r>
              <a:rPr lang="en-US" sz="1800" dirty="0"/>
              <a:t>Insecure Housing</a:t>
            </a:r>
          </a:p>
          <a:p>
            <a:r>
              <a:rPr lang="en-US" sz="1800" dirty="0"/>
              <a:t>Unemployment</a:t>
            </a:r>
          </a:p>
          <a:p>
            <a:r>
              <a:rPr lang="en-US" sz="1800" dirty="0"/>
              <a:t>Multiple moves with changes in neighborhoods</a:t>
            </a:r>
          </a:p>
          <a:p>
            <a:r>
              <a:rPr lang="en-US" sz="1800" dirty="0"/>
              <a:t>Social, cultural and linguistic isolation</a:t>
            </a:r>
          </a:p>
          <a:p>
            <a:r>
              <a:rPr lang="en-US" sz="1800" dirty="0"/>
              <a:t>Stressful legal issues</a:t>
            </a:r>
          </a:p>
          <a:p>
            <a:r>
              <a:rPr lang="en-US" sz="1800" dirty="0"/>
              <a:t>Poor access to services</a:t>
            </a:r>
          </a:p>
          <a:p>
            <a:r>
              <a:rPr lang="en-US" sz="1800" dirty="0"/>
              <a:t>General disadvantage in host country</a:t>
            </a:r>
          </a:p>
        </p:txBody>
      </p:sp>
      <p:pic>
        <p:nvPicPr>
          <p:cNvPr id="5122" name="Picture 2" descr="Mental health care for refugees - Flux Trends">
            <a:extLst>
              <a:ext uri="{FF2B5EF4-FFF2-40B4-BE49-F238E27FC236}">
                <a16:creationId xmlns:a16="http://schemas.microsoft.com/office/drawing/2014/main" id="{B6C6219B-FC53-45F9-BDE1-8C0037B825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0" r="33559"/>
          <a:stretch/>
        </p:blipFill>
        <p:spPr bwMode="auto">
          <a:xfrm>
            <a:off x="4867590" y="1448485"/>
            <a:ext cx="4276410" cy="464547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8D13A0-3637-46B2-B739-6B2F4F0FC802}"/>
              </a:ext>
            </a:extLst>
          </p:cNvPr>
          <p:cNvSpPr/>
          <p:nvPr/>
        </p:nvSpPr>
        <p:spPr>
          <a:xfrm>
            <a:off x="4436616" y="6321255"/>
            <a:ext cx="4572000" cy="415498"/>
          </a:xfrm>
          <a:prstGeom prst="rect">
            <a:avLst/>
          </a:prstGeom>
        </p:spPr>
        <p:txBody>
          <a:bodyPr>
            <a:spAutoFit/>
          </a:bodyPr>
          <a:lstStyle/>
          <a:p>
            <a:pPr algn="r">
              <a:spcAft>
                <a:spcPts val="450"/>
              </a:spcAft>
            </a:pPr>
            <a:r>
              <a:rPr lang="en-US" sz="1050" dirty="0"/>
              <a:t>Mental Health Facts on Refugees, Asylum-seekers and Survivors of Forced Displacement, </a:t>
            </a:r>
            <a:r>
              <a:rPr lang="en-US" sz="1050" dirty="0">
                <a:hlinkClick r:id="rId3"/>
              </a:rPr>
              <a:t>www.psychiatry.org</a:t>
            </a:r>
            <a:r>
              <a:rPr lang="en-US" sz="1050" dirty="0"/>
              <a:t>, pg. 3</a:t>
            </a:r>
          </a:p>
        </p:txBody>
      </p:sp>
    </p:spTree>
    <p:extLst>
      <p:ext uri="{BB962C8B-B14F-4D97-AF65-F5344CB8AC3E}">
        <p14:creationId xmlns:p14="http://schemas.microsoft.com/office/powerpoint/2010/main" val="1897253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6AD5-2EAC-48A2-931E-8B301E553B7A}"/>
              </a:ext>
            </a:extLst>
          </p:cNvPr>
          <p:cNvSpPr>
            <a:spLocks noGrp="1"/>
          </p:cNvSpPr>
          <p:nvPr>
            <p:ph type="title"/>
          </p:nvPr>
        </p:nvSpPr>
        <p:spPr/>
        <p:txBody>
          <a:bodyPr vert="horz" lIns="68580" tIns="34290" rIns="68580" bIns="34290" rtlCol="0" anchor="ctr">
            <a:normAutofit/>
          </a:bodyPr>
          <a:lstStyle/>
          <a:p>
            <a:r>
              <a:rPr lang="en-US" kern="1200" dirty="0">
                <a:latin typeface="+mj-lt"/>
                <a:ea typeface="+mj-ea"/>
                <a:cs typeface="+mj-cs"/>
              </a:rPr>
              <a:t>Mental Health Disorders in </a:t>
            </a:r>
            <a:br>
              <a:rPr lang="en-US" kern="1200" dirty="0">
                <a:latin typeface="+mj-lt"/>
                <a:ea typeface="+mj-ea"/>
                <a:cs typeface="+mj-cs"/>
              </a:rPr>
            </a:br>
            <a:r>
              <a:rPr lang="en-US" kern="1200" dirty="0">
                <a:latin typeface="+mj-lt"/>
                <a:ea typeface="+mj-ea"/>
                <a:cs typeface="+mj-cs"/>
              </a:rPr>
              <a:t>Resettled Refugees</a:t>
            </a:r>
          </a:p>
        </p:txBody>
      </p:sp>
      <p:sp>
        <p:nvSpPr>
          <p:cNvPr id="3" name="Content Placeholder 2">
            <a:extLst>
              <a:ext uri="{FF2B5EF4-FFF2-40B4-BE49-F238E27FC236}">
                <a16:creationId xmlns:a16="http://schemas.microsoft.com/office/drawing/2014/main" id="{E66CF03F-BCF9-4C3E-B4CA-2267B2746BD9}"/>
              </a:ext>
            </a:extLst>
          </p:cNvPr>
          <p:cNvSpPr>
            <a:spLocks noGrp="1"/>
          </p:cNvSpPr>
          <p:nvPr>
            <p:ph idx="1"/>
          </p:nvPr>
        </p:nvSpPr>
        <p:spPr>
          <a:xfrm>
            <a:off x="4847208" y="2184223"/>
            <a:ext cx="4296792" cy="2803820"/>
          </a:xfrm>
        </p:spPr>
        <p:txBody>
          <a:bodyPr vert="horz" lIns="68580" tIns="34290" rIns="68580" bIns="34290" rtlCol="0" anchor="b">
            <a:normAutofit fontScale="92500"/>
          </a:bodyPr>
          <a:lstStyle/>
          <a:p>
            <a:r>
              <a:rPr lang="en-US" sz="2400" dirty="0">
                <a:solidFill>
                  <a:schemeClr val="accent5">
                    <a:lumMod val="75000"/>
                  </a:schemeClr>
                </a:solidFill>
              </a:rPr>
              <a:t>Estimated </a:t>
            </a:r>
            <a:r>
              <a:rPr lang="en-US" sz="2400" b="1" u="sng" dirty="0">
                <a:solidFill>
                  <a:schemeClr val="accent2"/>
                </a:solidFill>
              </a:rPr>
              <a:t>1 out of 3</a:t>
            </a:r>
            <a:r>
              <a:rPr lang="en-US" sz="2400" b="1" dirty="0">
                <a:solidFill>
                  <a:schemeClr val="accent5">
                    <a:lumMod val="75000"/>
                  </a:schemeClr>
                </a:solidFill>
              </a:rPr>
              <a:t> </a:t>
            </a:r>
            <a:r>
              <a:rPr lang="en-US" sz="2400" dirty="0">
                <a:solidFill>
                  <a:schemeClr val="accent5">
                    <a:lumMod val="75000"/>
                  </a:schemeClr>
                </a:solidFill>
              </a:rPr>
              <a:t>asylum seekers and refugees experience high rates of depression, anxiety, and PTSD</a:t>
            </a:r>
          </a:p>
          <a:p>
            <a:pPr lvl="2"/>
            <a:r>
              <a:rPr lang="en-US" dirty="0">
                <a:solidFill>
                  <a:schemeClr val="accent5">
                    <a:lumMod val="75000"/>
                  </a:schemeClr>
                </a:solidFill>
              </a:rPr>
              <a:t>4-40% for Anxiety</a:t>
            </a:r>
          </a:p>
          <a:p>
            <a:pPr lvl="2"/>
            <a:r>
              <a:rPr lang="en-US" dirty="0">
                <a:solidFill>
                  <a:schemeClr val="accent5">
                    <a:lumMod val="75000"/>
                  </a:schemeClr>
                </a:solidFill>
              </a:rPr>
              <a:t>5-44% for Depression</a:t>
            </a:r>
          </a:p>
          <a:p>
            <a:pPr lvl="2"/>
            <a:r>
              <a:rPr lang="en-US" dirty="0">
                <a:solidFill>
                  <a:schemeClr val="accent5">
                    <a:lumMod val="75000"/>
                  </a:schemeClr>
                </a:solidFill>
              </a:rPr>
              <a:t>9-36% in PTSD</a:t>
            </a:r>
            <a:endParaRPr lang="en-US" sz="2100" dirty="0">
              <a:solidFill>
                <a:schemeClr val="accent5">
                  <a:lumMod val="75000"/>
                </a:schemeClr>
              </a:solidFill>
            </a:endParaRPr>
          </a:p>
        </p:txBody>
      </p:sp>
      <p:sp>
        <p:nvSpPr>
          <p:cNvPr id="4" name="TextBox 3">
            <a:extLst>
              <a:ext uri="{FF2B5EF4-FFF2-40B4-BE49-F238E27FC236}">
                <a16:creationId xmlns:a16="http://schemas.microsoft.com/office/drawing/2014/main" id="{4C8276C2-C504-4618-AA8C-0ABBD04DD48C}"/>
              </a:ext>
            </a:extLst>
          </p:cNvPr>
          <p:cNvSpPr txBox="1"/>
          <p:nvPr/>
        </p:nvSpPr>
        <p:spPr>
          <a:xfrm>
            <a:off x="4119239" y="5928108"/>
            <a:ext cx="4688205" cy="425036"/>
          </a:xfrm>
          <a:prstGeom prst="rect">
            <a:avLst/>
          </a:prstGeom>
        </p:spPr>
        <p:txBody>
          <a:bodyPr vert="horz" lIns="68580" tIns="34290" rIns="68580" bIns="34290" rtlCol="0">
            <a:normAutofit/>
          </a:bodyPr>
          <a:lstStyle/>
          <a:p>
            <a:pPr algn="r">
              <a:lnSpc>
                <a:spcPct val="90000"/>
              </a:lnSpc>
              <a:spcAft>
                <a:spcPts val="450"/>
              </a:spcAft>
            </a:pPr>
            <a:r>
              <a:rPr lang="en-US" sz="1050" dirty="0"/>
              <a:t>Mental Health Facts on Refugees, Asylum-seekers and Survivors of Forced Displacement, </a:t>
            </a:r>
            <a:r>
              <a:rPr lang="en-US" sz="1050" dirty="0">
                <a:hlinkClick r:id="rId2"/>
              </a:rPr>
              <a:t>www.psychiatry.org</a:t>
            </a:r>
            <a:r>
              <a:rPr lang="en-US" sz="1050" dirty="0"/>
              <a:t>, pg. 3</a:t>
            </a:r>
          </a:p>
        </p:txBody>
      </p:sp>
      <p:pic>
        <p:nvPicPr>
          <p:cNvPr id="2050" name="Picture 2" descr="The silent crisis of mental disorder in refugees | UNA-UK">
            <a:extLst>
              <a:ext uri="{FF2B5EF4-FFF2-40B4-BE49-F238E27FC236}">
                <a16:creationId xmlns:a16="http://schemas.microsoft.com/office/drawing/2014/main" id="{759D092C-FCFC-4661-823D-25FA2AE94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5" y="2242942"/>
            <a:ext cx="4477305" cy="268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22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African Region on Twitter: &quot;#Migrants in precarious situations due to  poor housing, unemployment and cultural dislocation can face mental #health  problems. However, there are often too few resources to provide mental #">
            <a:extLst>
              <a:ext uri="{FF2B5EF4-FFF2-40B4-BE49-F238E27FC236}">
                <a16:creationId xmlns:a16="http://schemas.microsoft.com/office/drawing/2014/main" id="{39FD8028-281C-4BBB-9F85-1489D5307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530479"/>
            <a:ext cx="8963025" cy="5198554"/>
          </a:xfrm>
          <a:prstGeom prst="rect">
            <a:avLst/>
          </a:prstGeom>
          <a:solidFill>
            <a:srgbClr val="FFFFFF"/>
          </a:solidFill>
        </p:spPr>
      </p:pic>
      <p:sp>
        <p:nvSpPr>
          <p:cNvPr id="4" name="Slide Number Placeholder 3" hidden="1">
            <a:extLst>
              <a:ext uri="{FF2B5EF4-FFF2-40B4-BE49-F238E27FC236}">
                <a16:creationId xmlns:a16="http://schemas.microsoft.com/office/drawing/2014/main" id="{B33916A7-C3DA-45B7-AC91-4C98B014DF0D}"/>
              </a:ext>
            </a:extLst>
          </p:cNvPr>
          <p:cNvSpPr>
            <a:spLocks noGrp="1"/>
          </p:cNvSpPr>
          <p:nvPr>
            <p:ph type="sldNum" sz="quarter" idx="12"/>
          </p:nvPr>
        </p:nvSpPr>
        <p:spPr/>
        <p:txBody>
          <a:bodyPr/>
          <a:lstStyle/>
          <a:p>
            <a:pPr>
              <a:spcAft>
                <a:spcPts val="600"/>
              </a:spcAft>
            </a:pPr>
            <a:fld id="{1271A09D-B238-CC49-8083-E93D66A072E7}" type="slidenum">
              <a:rPr lang="en-US" smtClean="0"/>
              <a:pPr>
                <a:spcAft>
                  <a:spcPts val="600"/>
                </a:spcAft>
              </a:pPr>
              <a:t>38</a:t>
            </a:fld>
            <a:endParaRPr lang="en-US"/>
          </a:p>
        </p:txBody>
      </p:sp>
    </p:spTree>
    <p:extLst>
      <p:ext uri="{BB962C8B-B14F-4D97-AF65-F5344CB8AC3E}">
        <p14:creationId xmlns:p14="http://schemas.microsoft.com/office/powerpoint/2010/main" val="253555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O | Technical response">
            <a:extLst>
              <a:ext uri="{FF2B5EF4-FFF2-40B4-BE49-F238E27FC236}">
                <a16:creationId xmlns:a16="http://schemas.microsoft.com/office/drawing/2014/main" id="{06A64155-F5EB-4D27-91BD-1C99F3574F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93" r="22377" b="-1"/>
          <a:stretch/>
        </p:blipFill>
        <p:spPr bwMode="auto">
          <a:xfrm>
            <a:off x="90488" y="68263"/>
            <a:ext cx="8963025" cy="6122987"/>
          </a:xfrm>
          <a:prstGeom prst="rect">
            <a:avLst/>
          </a:prstGeom>
          <a:solidFill>
            <a:srgbClr val="FFFFFF"/>
          </a:solidFill>
        </p:spPr>
      </p:pic>
      <p:sp>
        <p:nvSpPr>
          <p:cNvPr id="4" name="Slide Number Placeholder 3" hidden="1">
            <a:extLst>
              <a:ext uri="{FF2B5EF4-FFF2-40B4-BE49-F238E27FC236}">
                <a16:creationId xmlns:a16="http://schemas.microsoft.com/office/drawing/2014/main" id="{EB48773E-FB62-49A3-A022-32BD860E101E}"/>
              </a:ext>
            </a:extLst>
          </p:cNvPr>
          <p:cNvSpPr>
            <a:spLocks noGrp="1"/>
          </p:cNvSpPr>
          <p:nvPr>
            <p:ph type="sldNum" sz="quarter" idx="12"/>
          </p:nvPr>
        </p:nvSpPr>
        <p:spPr/>
        <p:txBody>
          <a:bodyPr/>
          <a:lstStyle/>
          <a:p>
            <a:pPr>
              <a:spcAft>
                <a:spcPts val="600"/>
              </a:spcAft>
            </a:pPr>
            <a:fld id="{1271A09D-B238-CC49-8083-E93D66A072E7}" type="slidenum">
              <a:rPr lang="en-US" smtClean="0"/>
              <a:pPr>
                <a:spcAft>
                  <a:spcPts val="600"/>
                </a:spcAft>
              </a:pPr>
              <a:t>39</a:t>
            </a:fld>
            <a:endParaRPr lang="en-US"/>
          </a:p>
        </p:txBody>
      </p:sp>
    </p:spTree>
    <p:extLst>
      <p:ext uri="{BB962C8B-B14F-4D97-AF65-F5344CB8AC3E}">
        <p14:creationId xmlns:p14="http://schemas.microsoft.com/office/powerpoint/2010/main" val="108719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Autofit/>
          </a:bodyPr>
          <a:lstStyle/>
          <a:p>
            <a:pPr lvl="0"/>
            <a:r>
              <a:rPr lang="en-US" sz="2300" dirty="0"/>
              <a:t>The Opioid Response Network (ORN) provides local, experienced consultants in prevention, treatment and recovery to communities and organizations to help address this opioid crisis. </a:t>
            </a:r>
          </a:p>
          <a:p>
            <a:pPr lvl="0"/>
            <a:r>
              <a:rPr lang="en-US" sz="2300" dirty="0"/>
              <a:t>The ORN accepts requests for education and training. </a:t>
            </a:r>
          </a:p>
          <a:p>
            <a:pPr lvl="0"/>
            <a:r>
              <a:rPr lang="en-US" sz="2300" dirty="0"/>
              <a:t>Each state/territory has a designated team, led by a regional Technology Transfer Specialist (TTS), who is an expert in implementing evidence-based practices. </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9795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9C40-D488-4C4C-84DD-E278BAF50177}"/>
              </a:ext>
            </a:extLst>
          </p:cNvPr>
          <p:cNvSpPr>
            <a:spLocks noGrp="1"/>
          </p:cNvSpPr>
          <p:nvPr>
            <p:ph type="title"/>
          </p:nvPr>
        </p:nvSpPr>
        <p:spPr/>
        <p:txBody>
          <a:bodyPr/>
          <a:lstStyle/>
          <a:p>
            <a:r>
              <a:rPr lang="en-US" dirty="0"/>
              <a:t>Refugees and Substance Use Disorders</a:t>
            </a:r>
          </a:p>
        </p:txBody>
      </p:sp>
      <p:sp>
        <p:nvSpPr>
          <p:cNvPr id="3" name="Content Placeholder 2">
            <a:extLst>
              <a:ext uri="{FF2B5EF4-FFF2-40B4-BE49-F238E27FC236}">
                <a16:creationId xmlns:a16="http://schemas.microsoft.com/office/drawing/2014/main" id="{A8205FD6-80E9-4693-A141-A9429695A0EF}"/>
              </a:ext>
            </a:extLst>
          </p:cNvPr>
          <p:cNvSpPr>
            <a:spLocks noGrp="1"/>
          </p:cNvSpPr>
          <p:nvPr>
            <p:ph idx="1"/>
          </p:nvPr>
        </p:nvSpPr>
        <p:spPr>
          <a:xfrm>
            <a:off x="562067" y="2006746"/>
            <a:ext cx="7886700" cy="3586186"/>
          </a:xfrm>
        </p:spPr>
        <p:txBody>
          <a:bodyPr>
            <a:normAutofit fontScale="92500" lnSpcReduction="10000"/>
          </a:bodyPr>
          <a:lstStyle/>
          <a:p>
            <a:r>
              <a:rPr lang="en-US" sz="2000" dirty="0">
                <a:solidFill>
                  <a:schemeClr val="accent5">
                    <a:lumMod val="75000"/>
                  </a:schemeClr>
                </a:solidFill>
              </a:rPr>
              <a:t>Because many refugees have suffered intense trauma, they may be especially susceptible to seeking out ways to escape or to self-treat their pain</a:t>
            </a:r>
          </a:p>
          <a:p>
            <a:r>
              <a:rPr lang="en-US" sz="2000" dirty="0">
                <a:solidFill>
                  <a:schemeClr val="accent5">
                    <a:lumMod val="75000"/>
                  </a:schemeClr>
                </a:solidFill>
              </a:rPr>
              <a:t>Stressors described above can create feelings of instability that can encourage substance use</a:t>
            </a:r>
          </a:p>
          <a:p>
            <a:r>
              <a:rPr lang="en-US" sz="2000" dirty="0">
                <a:solidFill>
                  <a:schemeClr val="accent5">
                    <a:lumMod val="75000"/>
                  </a:schemeClr>
                </a:solidFill>
              </a:rPr>
              <a:t>Similarly, refugees reluctance to access MH supports may also lead to socially/culturally more acceptable coping strategy of substance use</a:t>
            </a:r>
          </a:p>
          <a:p>
            <a:r>
              <a:rPr lang="en-US" sz="2000" dirty="0">
                <a:solidFill>
                  <a:schemeClr val="accent5">
                    <a:lumMod val="75000"/>
                  </a:schemeClr>
                </a:solidFill>
              </a:rPr>
              <a:t>Male refugees, young adult refugees, and unmarried refugees are at higher risk of having an alcohol use disorder</a:t>
            </a:r>
          </a:p>
          <a:p>
            <a:r>
              <a:rPr lang="en-US" sz="2000" dirty="0">
                <a:solidFill>
                  <a:schemeClr val="accent5">
                    <a:lumMod val="75000"/>
                  </a:schemeClr>
                </a:solidFill>
              </a:rPr>
              <a:t>Use of culturally-normed substances (</a:t>
            </a:r>
            <a:r>
              <a:rPr lang="en-US" sz="2000" dirty="0" err="1">
                <a:solidFill>
                  <a:schemeClr val="accent5">
                    <a:lumMod val="75000"/>
                  </a:schemeClr>
                </a:solidFill>
              </a:rPr>
              <a:t>ie</a:t>
            </a:r>
            <a:r>
              <a:rPr lang="en-US" sz="2000" dirty="0">
                <a:solidFill>
                  <a:schemeClr val="accent5">
                    <a:lumMod val="75000"/>
                  </a:schemeClr>
                </a:solidFill>
              </a:rPr>
              <a:t>, traditional alcohol, Khat)</a:t>
            </a:r>
          </a:p>
        </p:txBody>
      </p:sp>
      <p:sp>
        <p:nvSpPr>
          <p:cNvPr id="4" name="TextBox 3">
            <a:extLst>
              <a:ext uri="{FF2B5EF4-FFF2-40B4-BE49-F238E27FC236}">
                <a16:creationId xmlns:a16="http://schemas.microsoft.com/office/drawing/2014/main" id="{CDDEAC3B-7516-475B-99A4-6C91E2381D6F}"/>
              </a:ext>
            </a:extLst>
          </p:cNvPr>
          <p:cNvSpPr txBox="1"/>
          <p:nvPr/>
        </p:nvSpPr>
        <p:spPr>
          <a:xfrm>
            <a:off x="3886754" y="5979666"/>
            <a:ext cx="4897700" cy="300082"/>
          </a:xfrm>
          <a:prstGeom prst="rect">
            <a:avLst/>
          </a:prstGeom>
          <a:noFill/>
        </p:spPr>
        <p:txBody>
          <a:bodyPr wrap="square" rtlCol="0">
            <a:spAutoFit/>
          </a:bodyPr>
          <a:lstStyle/>
          <a:p>
            <a:r>
              <a:rPr lang="en-US" sz="1350" dirty="0"/>
              <a:t>https://www.addictioncenter.com/addiction/refugees-immigrants/</a:t>
            </a:r>
          </a:p>
        </p:txBody>
      </p:sp>
    </p:spTree>
    <p:extLst>
      <p:ext uri="{BB962C8B-B14F-4D97-AF65-F5344CB8AC3E}">
        <p14:creationId xmlns:p14="http://schemas.microsoft.com/office/powerpoint/2010/main" val="2932034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1B94-B7DF-409C-B1DB-992B9B83DB3B}"/>
              </a:ext>
            </a:extLst>
          </p:cNvPr>
          <p:cNvSpPr>
            <a:spLocks noGrp="1"/>
          </p:cNvSpPr>
          <p:nvPr>
            <p:ph type="title"/>
          </p:nvPr>
        </p:nvSpPr>
        <p:spPr/>
        <p:txBody>
          <a:bodyPr/>
          <a:lstStyle/>
          <a:p>
            <a:r>
              <a:rPr lang="en-US" dirty="0"/>
              <a:t>Refugees and Substance Use</a:t>
            </a:r>
          </a:p>
        </p:txBody>
      </p:sp>
      <p:sp>
        <p:nvSpPr>
          <p:cNvPr id="3" name="Content Placeholder 2">
            <a:extLst>
              <a:ext uri="{FF2B5EF4-FFF2-40B4-BE49-F238E27FC236}">
                <a16:creationId xmlns:a16="http://schemas.microsoft.com/office/drawing/2014/main" id="{D6D73780-1CCF-471E-9A0F-4332518475D5}"/>
              </a:ext>
            </a:extLst>
          </p:cNvPr>
          <p:cNvSpPr>
            <a:spLocks noGrp="1"/>
          </p:cNvSpPr>
          <p:nvPr>
            <p:ph idx="1"/>
          </p:nvPr>
        </p:nvSpPr>
        <p:spPr/>
        <p:txBody>
          <a:bodyPr>
            <a:normAutofit fontScale="85000" lnSpcReduction="20000"/>
          </a:bodyPr>
          <a:lstStyle/>
          <a:p>
            <a:r>
              <a:rPr lang="en-US" dirty="0">
                <a:solidFill>
                  <a:schemeClr val="accent6">
                    <a:lumMod val="75000"/>
                  </a:schemeClr>
                </a:solidFill>
              </a:rPr>
              <a:t>36% hazardous alcohol </a:t>
            </a:r>
            <a:r>
              <a:rPr lang="en-US" dirty="0"/>
              <a:t>use among Burmese refugees</a:t>
            </a:r>
          </a:p>
          <a:p>
            <a:r>
              <a:rPr lang="en-US" dirty="0"/>
              <a:t>Alcohol use widespread in refugee camps in Thailand, Uganda, Liberia and Kenya</a:t>
            </a:r>
          </a:p>
          <a:p>
            <a:pPr lvl="1"/>
            <a:r>
              <a:rPr lang="en-US" dirty="0"/>
              <a:t>Example: 32% of men and 7% of women in Uganda refugee camp had alcohol use disorder</a:t>
            </a:r>
          </a:p>
          <a:p>
            <a:r>
              <a:rPr lang="en-US" dirty="0"/>
              <a:t>In Kakuma refugee camp in Kenya, </a:t>
            </a:r>
            <a:r>
              <a:rPr lang="en-US" dirty="0">
                <a:solidFill>
                  <a:schemeClr val="accent6">
                    <a:lumMod val="75000"/>
                  </a:schemeClr>
                </a:solidFill>
              </a:rPr>
              <a:t>Khat and Inhalants are commonly used</a:t>
            </a:r>
          </a:p>
          <a:p>
            <a:r>
              <a:rPr lang="en-US" dirty="0"/>
              <a:t>In Iranian refugee camps housing Afghans, </a:t>
            </a:r>
            <a:r>
              <a:rPr lang="en-US" dirty="0">
                <a:solidFill>
                  <a:schemeClr val="accent6">
                    <a:lumMod val="75000"/>
                  </a:schemeClr>
                </a:solidFill>
              </a:rPr>
              <a:t>injected opiates are commonly used</a:t>
            </a:r>
            <a:r>
              <a:rPr lang="en-US" dirty="0"/>
              <a:t>,  and amphetamines are common among youth</a:t>
            </a:r>
          </a:p>
          <a:p>
            <a:r>
              <a:rPr lang="en-US" dirty="0"/>
              <a:t>Afghan refugees in Pakistani camp showed </a:t>
            </a:r>
            <a:r>
              <a:rPr lang="en-US" dirty="0">
                <a:solidFill>
                  <a:schemeClr val="accent6">
                    <a:lumMod val="75000"/>
                  </a:schemeClr>
                </a:solidFill>
              </a:rPr>
              <a:t>69% injection drug use</a:t>
            </a:r>
          </a:p>
        </p:txBody>
      </p:sp>
      <p:sp>
        <p:nvSpPr>
          <p:cNvPr id="4" name="Slide Number Placeholder 3">
            <a:extLst>
              <a:ext uri="{FF2B5EF4-FFF2-40B4-BE49-F238E27FC236}">
                <a16:creationId xmlns:a16="http://schemas.microsoft.com/office/drawing/2014/main" id="{AD5A1DE8-5025-4BE2-9564-65D0419DB67C}"/>
              </a:ext>
            </a:extLst>
          </p:cNvPr>
          <p:cNvSpPr>
            <a:spLocks noGrp="1"/>
          </p:cNvSpPr>
          <p:nvPr>
            <p:ph type="sldNum" sz="quarter" idx="12"/>
          </p:nvPr>
        </p:nvSpPr>
        <p:spPr/>
        <p:txBody>
          <a:bodyPr/>
          <a:lstStyle/>
          <a:p>
            <a:fld id="{1271A09D-B238-CC49-8083-E93D66A072E7}" type="slidenum">
              <a:rPr lang="en-US" smtClean="0"/>
              <a:t>41</a:t>
            </a:fld>
            <a:endParaRPr lang="en-US" dirty="0"/>
          </a:p>
        </p:txBody>
      </p:sp>
      <p:sp>
        <p:nvSpPr>
          <p:cNvPr id="5" name="TextBox 4">
            <a:extLst>
              <a:ext uri="{FF2B5EF4-FFF2-40B4-BE49-F238E27FC236}">
                <a16:creationId xmlns:a16="http://schemas.microsoft.com/office/drawing/2014/main" id="{558024C8-0CCB-4D45-BBD5-37DEC94F01F7}"/>
              </a:ext>
            </a:extLst>
          </p:cNvPr>
          <p:cNvSpPr txBox="1"/>
          <p:nvPr/>
        </p:nvSpPr>
        <p:spPr>
          <a:xfrm>
            <a:off x="4065973" y="6126163"/>
            <a:ext cx="4314547" cy="646331"/>
          </a:xfrm>
          <a:prstGeom prst="rect">
            <a:avLst/>
          </a:prstGeom>
          <a:noFill/>
        </p:spPr>
        <p:txBody>
          <a:bodyPr wrap="square" rtlCol="0">
            <a:spAutoFit/>
          </a:bodyPr>
          <a:lstStyle/>
          <a:p>
            <a:pPr algn="r"/>
            <a:r>
              <a:rPr lang="en-US" sz="1200" dirty="0">
                <a:solidFill>
                  <a:schemeClr val="accent1">
                    <a:lumMod val="75000"/>
                  </a:schemeClr>
                </a:solidFill>
              </a:rPr>
              <a:t>Addressing Alcohol and Substance Use Disorders among Refugees: A Desk Review of Intervention Approaches (UNHCR)</a:t>
            </a:r>
          </a:p>
          <a:p>
            <a:pPr algn="r"/>
            <a:r>
              <a:rPr lang="en-US" sz="1200" dirty="0">
                <a:solidFill>
                  <a:schemeClr val="accent1">
                    <a:lumMod val="75000"/>
                  </a:schemeClr>
                </a:solidFill>
              </a:rPr>
              <a:t>www.unhcr.org</a:t>
            </a:r>
          </a:p>
        </p:txBody>
      </p:sp>
    </p:spTree>
    <p:extLst>
      <p:ext uri="{BB962C8B-B14F-4D97-AF65-F5344CB8AC3E}">
        <p14:creationId xmlns:p14="http://schemas.microsoft.com/office/powerpoint/2010/main" val="2640344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2F2D8-7850-407B-8DF4-66CC57DAE938}"/>
              </a:ext>
            </a:extLst>
          </p:cNvPr>
          <p:cNvPicPr>
            <a:picLocks noChangeAspect="1"/>
          </p:cNvPicPr>
          <p:nvPr/>
        </p:nvPicPr>
        <p:blipFill rotWithShape="1">
          <a:blip r:embed="rId2"/>
          <a:srcRect t="3594" r="-2" b="14341"/>
          <a:stretch/>
        </p:blipFill>
        <p:spPr>
          <a:xfrm>
            <a:off x="149055" y="986038"/>
            <a:ext cx="4353079" cy="2375570"/>
          </a:xfrm>
          <a:prstGeom prst="rect">
            <a:avLst/>
          </a:prstGeom>
        </p:spPr>
      </p:pic>
      <p:pic>
        <p:nvPicPr>
          <p:cNvPr id="5" name="Picture 4">
            <a:extLst>
              <a:ext uri="{FF2B5EF4-FFF2-40B4-BE49-F238E27FC236}">
                <a16:creationId xmlns:a16="http://schemas.microsoft.com/office/drawing/2014/main" id="{7F638F36-A788-4CD0-86FB-297E281252C1}"/>
              </a:ext>
            </a:extLst>
          </p:cNvPr>
          <p:cNvPicPr>
            <a:picLocks noChangeAspect="1"/>
          </p:cNvPicPr>
          <p:nvPr/>
        </p:nvPicPr>
        <p:blipFill rotWithShape="1">
          <a:blip r:embed="rId3"/>
          <a:srcRect t="12442" r="2" b="14718"/>
          <a:stretch/>
        </p:blipFill>
        <p:spPr>
          <a:xfrm>
            <a:off x="4646530" y="986038"/>
            <a:ext cx="4348412" cy="2375570"/>
          </a:xfrm>
          <a:prstGeom prst="rect">
            <a:avLst/>
          </a:prstGeom>
        </p:spPr>
      </p:pic>
      <p:pic>
        <p:nvPicPr>
          <p:cNvPr id="1026" name="Picture 2" descr="This is the Kakuma refugee camp in Ethiopia. This was also The Lost Boy's  destination. | Refugee camp, Kakuma refugee camp, Refugee">
            <a:extLst>
              <a:ext uri="{FF2B5EF4-FFF2-40B4-BE49-F238E27FC236}">
                <a16:creationId xmlns:a16="http://schemas.microsoft.com/office/drawing/2014/main" id="{BBE15CE8-CB89-4E25-BFF6-5C62E6E27A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85" r="-1" b="3755"/>
          <a:stretch/>
        </p:blipFill>
        <p:spPr bwMode="auto">
          <a:xfrm>
            <a:off x="149055" y="3490394"/>
            <a:ext cx="4353079" cy="2092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49CD62-DA1C-4D15-B09F-31E3F9462D8D}"/>
              </a:ext>
            </a:extLst>
          </p:cNvPr>
          <p:cNvPicPr>
            <a:picLocks noChangeAspect="1"/>
          </p:cNvPicPr>
          <p:nvPr/>
        </p:nvPicPr>
        <p:blipFill rotWithShape="1">
          <a:blip r:embed="rId5"/>
          <a:srcRect t="16397" r="2" b="6303"/>
          <a:stretch/>
        </p:blipFill>
        <p:spPr>
          <a:xfrm>
            <a:off x="4646530" y="3490394"/>
            <a:ext cx="4348412" cy="2092461"/>
          </a:xfrm>
          <a:prstGeom prst="rect">
            <a:avLst/>
          </a:prstGeom>
        </p:spPr>
      </p:pic>
    </p:spTree>
    <p:extLst>
      <p:ext uri="{BB962C8B-B14F-4D97-AF65-F5344CB8AC3E}">
        <p14:creationId xmlns:p14="http://schemas.microsoft.com/office/powerpoint/2010/main" val="1735482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EF1A-19C8-4A2F-A26F-9F2148780DFA}"/>
              </a:ext>
            </a:extLst>
          </p:cNvPr>
          <p:cNvSpPr>
            <a:spLocks noGrp="1"/>
          </p:cNvSpPr>
          <p:nvPr>
            <p:ph type="title"/>
          </p:nvPr>
        </p:nvSpPr>
        <p:spPr/>
        <p:txBody>
          <a:bodyPr/>
          <a:lstStyle/>
          <a:p>
            <a:r>
              <a:rPr lang="en-US" dirty="0"/>
              <a:t>Early Interventions – Refugee Youth</a:t>
            </a:r>
          </a:p>
        </p:txBody>
      </p:sp>
      <p:sp>
        <p:nvSpPr>
          <p:cNvPr id="3" name="Content Placeholder 2">
            <a:extLst>
              <a:ext uri="{FF2B5EF4-FFF2-40B4-BE49-F238E27FC236}">
                <a16:creationId xmlns:a16="http://schemas.microsoft.com/office/drawing/2014/main" id="{6AAE499F-CCB2-49B2-A8D4-94671B35512C}"/>
              </a:ext>
            </a:extLst>
          </p:cNvPr>
          <p:cNvSpPr>
            <a:spLocks noGrp="1"/>
          </p:cNvSpPr>
          <p:nvPr>
            <p:ph idx="1"/>
          </p:nvPr>
        </p:nvSpPr>
        <p:spPr>
          <a:xfrm>
            <a:off x="628650" y="1926847"/>
            <a:ext cx="7886700" cy="3263504"/>
          </a:xfrm>
        </p:spPr>
        <p:txBody>
          <a:bodyPr>
            <a:normAutofit fontScale="70000" lnSpcReduction="20000"/>
          </a:bodyPr>
          <a:lstStyle/>
          <a:p>
            <a:r>
              <a:rPr lang="en-US" dirty="0">
                <a:solidFill>
                  <a:schemeClr val="accent5">
                    <a:lumMod val="75000"/>
                  </a:schemeClr>
                </a:solidFill>
              </a:rPr>
              <a:t>Some youth may have endured pervasive exposure to interpersonal and community violence, uncertainty of the future, personal or family persecution, violent loss of loved ones</a:t>
            </a:r>
          </a:p>
          <a:p>
            <a:r>
              <a:rPr lang="en-US" dirty="0">
                <a:solidFill>
                  <a:schemeClr val="accent5">
                    <a:lumMod val="75000"/>
                  </a:schemeClr>
                </a:solidFill>
              </a:rPr>
              <a:t>Others may have experienced shorter exposure to higher violence such as active war</a:t>
            </a:r>
          </a:p>
          <a:p>
            <a:r>
              <a:rPr lang="en-US" dirty="0">
                <a:solidFill>
                  <a:schemeClr val="accent5">
                    <a:lumMod val="75000"/>
                  </a:schemeClr>
                </a:solidFill>
              </a:rPr>
              <a:t>Some youth come from armed conflict and war where they may be recruited into the armed forces as “child soldiers”</a:t>
            </a:r>
          </a:p>
          <a:p>
            <a:r>
              <a:rPr lang="en-US" dirty="0">
                <a:solidFill>
                  <a:schemeClr val="accent5">
                    <a:lumMod val="75000"/>
                  </a:schemeClr>
                </a:solidFill>
              </a:rPr>
              <a:t>Early mental health care should be a priority for resettled youth, as post-migration stressors such as prolonged detention, insecure immigration status and limitations (education and work) can worsen mental health.</a:t>
            </a:r>
          </a:p>
          <a:p>
            <a:endParaRPr lang="en-US" dirty="0">
              <a:solidFill>
                <a:schemeClr val="accent5">
                  <a:lumMod val="75000"/>
                </a:schemeClr>
              </a:solidFill>
            </a:endParaRPr>
          </a:p>
          <a:p>
            <a:endParaRPr lang="en-US" dirty="0">
              <a:solidFill>
                <a:schemeClr val="accent5">
                  <a:lumMod val="75000"/>
                </a:schemeClr>
              </a:solidFill>
            </a:endParaRPr>
          </a:p>
          <a:p>
            <a:endParaRPr lang="en-US" dirty="0">
              <a:solidFill>
                <a:schemeClr val="accent5">
                  <a:lumMod val="75000"/>
                </a:schemeClr>
              </a:solidFill>
            </a:endParaRPr>
          </a:p>
          <a:p>
            <a:endParaRPr lang="en-US" dirty="0"/>
          </a:p>
        </p:txBody>
      </p:sp>
      <p:sp>
        <p:nvSpPr>
          <p:cNvPr id="4" name="Rectangle 3">
            <a:extLst>
              <a:ext uri="{FF2B5EF4-FFF2-40B4-BE49-F238E27FC236}">
                <a16:creationId xmlns:a16="http://schemas.microsoft.com/office/drawing/2014/main" id="{397571B1-EE27-4BE8-AE9B-B8C47CCF2260}"/>
              </a:ext>
            </a:extLst>
          </p:cNvPr>
          <p:cNvSpPr/>
          <p:nvPr/>
        </p:nvSpPr>
        <p:spPr>
          <a:xfrm>
            <a:off x="4423300" y="6127086"/>
            <a:ext cx="4572000" cy="424732"/>
          </a:xfrm>
          <a:prstGeom prst="rect">
            <a:avLst/>
          </a:prstGeom>
        </p:spPr>
        <p:txBody>
          <a:bodyPr>
            <a:spAutoFit/>
          </a:bodyPr>
          <a:lstStyle/>
          <a:p>
            <a:pPr algn="r">
              <a:lnSpc>
                <a:spcPct val="90000"/>
              </a:lnSpc>
              <a:spcAft>
                <a:spcPts val="450"/>
              </a:spcAft>
            </a:pPr>
            <a:r>
              <a:rPr lang="en-US" sz="1200" dirty="0"/>
              <a:t>Mental Health Facts on Refugees, Asylum-seekers and Survivors of Forced Displacement, </a:t>
            </a:r>
            <a:r>
              <a:rPr lang="en-US" sz="1200" dirty="0">
                <a:hlinkClick r:id="rId2"/>
              </a:rPr>
              <a:t>www.psychiatry.org</a:t>
            </a:r>
            <a:r>
              <a:rPr lang="en-US" sz="1200" dirty="0"/>
              <a:t>, pg. 2</a:t>
            </a:r>
          </a:p>
        </p:txBody>
      </p:sp>
    </p:spTree>
    <p:extLst>
      <p:ext uri="{BB962C8B-B14F-4D97-AF65-F5344CB8AC3E}">
        <p14:creationId xmlns:p14="http://schemas.microsoft.com/office/powerpoint/2010/main" val="2728522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AB9D4DE-8496-41F4-BD83-C0F7469BB6D6}"/>
              </a:ext>
            </a:extLst>
          </p:cNvPr>
          <p:cNvSpPr>
            <a:spLocks noGrp="1"/>
          </p:cNvSpPr>
          <p:nvPr>
            <p:ph type="title"/>
          </p:nvPr>
        </p:nvSpPr>
        <p:spPr>
          <a:xfrm>
            <a:off x="0" y="0"/>
            <a:ext cx="9144000" cy="1448485"/>
          </a:xfrm>
        </p:spPr>
        <p:txBody>
          <a:bodyPr/>
          <a:lstStyle/>
          <a:p>
            <a:r>
              <a:rPr lang="en-US" dirty="0"/>
              <a:t>Let’s Keep Them Safe!</a:t>
            </a:r>
          </a:p>
        </p:txBody>
      </p:sp>
      <p:pic>
        <p:nvPicPr>
          <p:cNvPr id="2050" name="Picture 2" descr="Teaching Refugee Youth to Be Leaders and Peacebuilders · InterExchange">
            <a:extLst>
              <a:ext uri="{FF2B5EF4-FFF2-40B4-BE49-F238E27FC236}">
                <a16:creationId xmlns:a16="http://schemas.microsoft.com/office/drawing/2014/main" id="{563B871A-F65D-4BAD-940F-5E2717D17A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365"/>
          <a:stretch/>
        </p:blipFill>
        <p:spPr bwMode="auto">
          <a:xfrm>
            <a:off x="457200" y="1679403"/>
            <a:ext cx="8229600" cy="4446760"/>
          </a:xfrm>
          <a:prstGeom prst="rect">
            <a:avLst/>
          </a:prstGeom>
          <a:solidFill>
            <a:srgbClr val="FFFFFF"/>
          </a:solidFill>
        </p:spPr>
      </p:pic>
      <p:sp>
        <p:nvSpPr>
          <p:cNvPr id="4" name="Slide Number Placeholder 3">
            <a:extLst>
              <a:ext uri="{FF2B5EF4-FFF2-40B4-BE49-F238E27FC236}">
                <a16:creationId xmlns:a16="http://schemas.microsoft.com/office/drawing/2014/main" id="{B790D774-2389-4EA2-867D-D413A17CE81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endParaRPr lang="en-US" dirty="0"/>
          </a:p>
        </p:txBody>
      </p:sp>
    </p:spTree>
    <p:extLst>
      <p:ext uri="{BB962C8B-B14F-4D97-AF65-F5344CB8AC3E}">
        <p14:creationId xmlns:p14="http://schemas.microsoft.com/office/powerpoint/2010/main" val="1263183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E65466-CC85-4B4C-B2AC-7EE42E84C47B}"/>
              </a:ext>
            </a:extLst>
          </p:cNvPr>
          <p:cNvSpPr>
            <a:spLocks noGrp="1"/>
          </p:cNvSpPr>
          <p:nvPr>
            <p:ph type="title"/>
          </p:nvPr>
        </p:nvSpPr>
        <p:spPr/>
        <p:txBody>
          <a:bodyPr/>
          <a:lstStyle/>
          <a:p>
            <a:r>
              <a:rPr lang="en-US" dirty="0"/>
              <a:t>Responding to an Overdose</a:t>
            </a:r>
          </a:p>
        </p:txBody>
      </p:sp>
    </p:spTree>
    <p:extLst>
      <p:ext uri="{BB962C8B-B14F-4D97-AF65-F5344CB8AC3E}">
        <p14:creationId xmlns:p14="http://schemas.microsoft.com/office/powerpoint/2010/main" val="578116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0B337A-453B-42B7-8530-38F03FB3D7BE}"/>
              </a:ext>
            </a:extLst>
          </p:cNvPr>
          <p:cNvSpPr>
            <a:spLocks noGrp="1"/>
          </p:cNvSpPr>
          <p:nvPr>
            <p:ph type="title"/>
          </p:nvPr>
        </p:nvSpPr>
        <p:spPr/>
        <p:txBody>
          <a:bodyPr/>
          <a:lstStyle/>
          <a:p>
            <a:r>
              <a:rPr lang="en-US" dirty="0"/>
              <a:t>Overdose</a:t>
            </a:r>
          </a:p>
        </p:txBody>
      </p:sp>
      <p:sp>
        <p:nvSpPr>
          <p:cNvPr id="4" name="Content Placeholder 3">
            <a:extLst>
              <a:ext uri="{FF2B5EF4-FFF2-40B4-BE49-F238E27FC236}">
                <a16:creationId xmlns:a16="http://schemas.microsoft.com/office/drawing/2014/main" id="{EE45C34C-E0F2-4725-BD0E-F44185BCC471}"/>
              </a:ext>
            </a:extLst>
          </p:cNvPr>
          <p:cNvSpPr>
            <a:spLocks noGrp="1"/>
          </p:cNvSpPr>
          <p:nvPr>
            <p:ph idx="1"/>
          </p:nvPr>
        </p:nvSpPr>
        <p:spPr/>
        <p:txBody>
          <a:bodyPr/>
          <a:lstStyle/>
          <a:p>
            <a:r>
              <a:rPr lang="en-US" dirty="0"/>
              <a:t>An overdose is a medical emergency when a person has taken too much of a substance.</a:t>
            </a:r>
          </a:p>
          <a:p>
            <a:r>
              <a:rPr lang="en-US" dirty="0"/>
              <a:t>If you or someone you know is experiencing an overdose, call 911 immediately.</a:t>
            </a:r>
          </a:p>
          <a:p>
            <a:endParaRPr lang="en-US" dirty="0"/>
          </a:p>
        </p:txBody>
      </p:sp>
    </p:spTree>
    <p:extLst>
      <p:ext uri="{BB962C8B-B14F-4D97-AF65-F5344CB8AC3E}">
        <p14:creationId xmlns:p14="http://schemas.microsoft.com/office/powerpoint/2010/main" val="2306044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BB105-B642-4142-965B-256722D84D2A}"/>
              </a:ext>
            </a:extLst>
          </p:cNvPr>
          <p:cNvSpPr>
            <a:spLocks noGrp="1"/>
          </p:cNvSpPr>
          <p:nvPr>
            <p:ph type="title"/>
          </p:nvPr>
        </p:nvSpPr>
        <p:spPr/>
        <p:txBody>
          <a:bodyPr/>
          <a:lstStyle/>
          <a:p>
            <a:r>
              <a:rPr lang="en-US" dirty="0"/>
              <a:t>Signs of an Overdose</a:t>
            </a:r>
          </a:p>
        </p:txBody>
      </p:sp>
      <p:sp>
        <p:nvSpPr>
          <p:cNvPr id="4" name="Content Placeholder 3">
            <a:extLst>
              <a:ext uri="{FF2B5EF4-FFF2-40B4-BE49-F238E27FC236}">
                <a16:creationId xmlns:a16="http://schemas.microsoft.com/office/drawing/2014/main" id="{4DC13286-B9BE-4060-9BD6-1D0D94D12B13}"/>
              </a:ext>
            </a:extLst>
          </p:cNvPr>
          <p:cNvSpPr>
            <a:spLocks noGrp="1"/>
          </p:cNvSpPr>
          <p:nvPr>
            <p:ph idx="1"/>
          </p:nvPr>
        </p:nvSpPr>
        <p:spPr/>
        <p:txBody>
          <a:bodyPr>
            <a:normAutofit fontScale="92500" lnSpcReduction="20000"/>
          </a:bodyPr>
          <a:lstStyle/>
          <a:p>
            <a:pPr lvl="0"/>
            <a:r>
              <a:rPr lang="en-US" dirty="0"/>
              <a:t>Awake, but unable to respond</a:t>
            </a:r>
          </a:p>
          <a:p>
            <a:pPr lvl="0"/>
            <a:r>
              <a:rPr lang="en-US" dirty="0"/>
              <a:t>Blue-tinged skin; usually lips and fingertips show first</a:t>
            </a:r>
          </a:p>
          <a:p>
            <a:pPr lvl="0"/>
            <a:r>
              <a:rPr lang="en-US" dirty="0"/>
              <a:t>Breathing is very slow, irregular, or has stopped</a:t>
            </a:r>
          </a:p>
          <a:p>
            <a:pPr lvl="0"/>
            <a:r>
              <a:rPr lang="en-US" dirty="0"/>
              <a:t>Choking sounds or a gurgling/snoring noise</a:t>
            </a:r>
          </a:p>
          <a:p>
            <a:pPr lvl="0"/>
            <a:r>
              <a:rPr lang="en-US" dirty="0"/>
              <a:t>Passing out</a:t>
            </a:r>
          </a:p>
          <a:p>
            <a:pPr lvl="0"/>
            <a:r>
              <a:rPr lang="en-US" dirty="0"/>
              <a:t>Pulse (heartbeat) is slow, erratic, or not there at all</a:t>
            </a:r>
          </a:p>
          <a:p>
            <a:pPr lvl="0"/>
            <a:r>
              <a:rPr lang="en-US" dirty="0"/>
              <a:t>Very limp body</a:t>
            </a:r>
          </a:p>
          <a:p>
            <a:pPr lvl="0"/>
            <a:r>
              <a:rPr lang="en-US" dirty="0"/>
              <a:t>Very pale face</a:t>
            </a:r>
          </a:p>
          <a:p>
            <a:pPr lvl="0"/>
            <a:r>
              <a:rPr lang="en-US" dirty="0"/>
              <a:t>Vomiting</a:t>
            </a:r>
          </a:p>
          <a:p>
            <a:pPr marL="0" indent="0">
              <a:buNone/>
            </a:pPr>
            <a:endParaRPr lang="en-US" dirty="0"/>
          </a:p>
        </p:txBody>
      </p:sp>
      <p:sp>
        <p:nvSpPr>
          <p:cNvPr id="5" name="TextBox 4">
            <a:extLst>
              <a:ext uri="{FF2B5EF4-FFF2-40B4-BE49-F238E27FC236}">
                <a16:creationId xmlns:a16="http://schemas.microsoft.com/office/drawing/2014/main" id="{C916C475-19E9-40D4-9F81-A1FACF76043A}"/>
              </a:ext>
            </a:extLst>
          </p:cNvPr>
          <p:cNvSpPr txBox="1"/>
          <p:nvPr/>
        </p:nvSpPr>
        <p:spPr>
          <a:xfrm>
            <a:off x="5034336" y="6319145"/>
            <a:ext cx="3493214" cy="369332"/>
          </a:xfrm>
          <a:prstGeom prst="rect">
            <a:avLst/>
          </a:prstGeom>
          <a:noFill/>
        </p:spPr>
        <p:txBody>
          <a:bodyPr wrap="square" rtlCol="0">
            <a:spAutoFit/>
          </a:bodyPr>
          <a:lstStyle/>
          <a:p>
            <a:pPr algn="ctr"/>
            <a:r>
              <a:rPr lang="en-US" dirty="0"/>
              <a:t>www.cityofmalden.org</a:t>
            </a:r>
          </a:p>
        </p:txBody>
      </p:sp>
    </p:spTree>
    <p:extLst>
      <p:ext uri="{BB962C8B-B14F-4D97-AF65-F5344CB8AC3E}">
        <p14:creationId xmlns:p14="http://schemas.microsoft.com/office/powerpoint/2010/main" val="2355539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67FD-FA48-4C96-BFBE-B42646C7026B}"/>
              </a:ext>
            </a:extLst>
          </p:cNvPr>
          <p:cNvSpPr>
            <a:spLocks noGrp="1"/>
          </p:cNvSpPr>
          <p:nvPr>
            <p:ph type="title"/>
          </p:nvPr>
        </p:nvSpPr>
        <p:spPr/>
        <p:txBody>
          <a:bodyPr/>
          <a:lstStyle/>
          <a:p>
            <a:r>
              <a:rPr lang="en-US" dirty="0"/>
              <a:t>Responding to an Overdose</a:t>
            </a:r>
          </a:p>
        </p:txBody>
      </p:sp>
      <p:sp>
        <p:nvSpPr>
          <p:cNvPr id="3" name="Content Placeholder 2">
            <a:extLst>
              <a:ext uri="{FF2B5EF4-FFF2-40B4-BE49-F238E27FC236}">
                <a16:creationId xmlns:a16="http://schemas.microsoft.com/office/drawing/2014/main" id="{4CB23558-4C51-466A-8EF3-430C22F1B159}"/>
              </a:ext>
            </a:extLst>
          </p:cNvPr>
          <p:cNvSpPr>
            <a:spLocks noGrp="1"/>
          </p:cNvSpPr>
          <p:nvPr>
            <p:ph idx="1"/>
          </p:nvPr>
        </p:nvSpPr>
        <p:spPr/>
        <p:txBody>
          <a:bodyPr>
            <a:normAutofit/>
          </a:bodyPr>
          <a:lstStyle/>
          <a:p>
            <a:r>
              <a:rPr lang="en-US" dirty="0"/>
              <a:t>In an overdose, opioids can slow breathing to the point of death. Nasal naloxone blocks the opioids and restores normal breathing when sprayed into the nose or injected into the muscle of someone who has overdosed. It is safe, easy to administer, and has no potential for abuse.</a:t>
            </a:r>
          </a:p>
          <a:p>
            <a:pPr marL="0" indent="0">
              <a:buNone/>
            </a:pPr>
            <a:endParaRPr lang="en-US" dirty="0"/>
          </a:p>
        </p:txBody>
      </p:sp>
      <p:sp>
        <p:nvSpPr>
          <p:cNvPr id="5" name="Rectangle 4">
            <a:extLst>
              <a:ext uri="{FF2B5EF4-FFF2-40B4-BE49-F238E27FC236}">
                <a16:creationId xmlns:a16="http://schemas.microsoft.com/office/drawing/2014/main" id="{C0C98973-DD51-4B53-88BB-5DCEE046B62B}"/>
              </a:ext>
            </a:extLst>
          </p:cNvPr>
          <p:cNvSpPr/>
          <p:nvPr/>
        </p:nvSpPr>
        <p:spPr>
          <a:xfrm>
            <a:off x="5658694" y="6171684"/>
            <a:ext cx="2318712" cy="369332"/>
          </a:xfrm>
          <a:prstGeom prst="rect">
            <a:avLst/>
          </a:prstGeom>
        </p:spPr>
        <p:txBody>
          <a:bodyPr wrap="none">
            <a:spAutoFit/>
          </a:bodyPr>
          <a:lstStyle/>
          <a:p>
            <a:pPr algn="ctr"/>
            <a:r>
              <a:rPr lang="en-US" dirty="0"/>
              <a:t>www.cityofmalden.org</a:t>
            </a:r>
          </a:p>
        </p:txBody>
      </p:sp>
    </p:spTree>
    <p:extLst>
      <p:ext uri="{BB962C8B-B14F-4D97-AF65-F5344CB8AC3E}">
        <p14:creationId xmlns:p14="http://schemas.microsoft.com/office/powerpoint/2010/main" val="3299812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2F47-5740-4794-A4C3-D1DC82DA7595}"/>
              </a:ext>
            </a:extLst>
          </p:cNvPr>
          <p:cNvSpPr>
            <a:spLocks noGrp="1"/>
          </p:cNvSpPr>
          <p:nvPr>
            <p:ph type="title"/>
          </p:nvPr>
        </p:nvSpPr>
        <p:spPr/>
        <p:txBody>
          <a:bodyPr/>
          <a:lstStyle/>
          <a:p>
            <a:r>
              <a:rPr lang="en-US" dirty="0"/>
              <a:t>Responding to an Overdose</a:t>
            </a:r>
          </a:p>
        </p:txBody>
      </p:sp>
      <p:sp>
        <p:nvSpPr>
          <p:cNvPr id="3" name="Content Placeholder 2">
            <a:extLst>
              <a:ext uri="{FF2B5EF4-FFF2-40B4-BE49-F238E27FC236}">
                <a16:creationId xmlns:a16="http://schemas.microsoft.com/office/drawing/2014/main" id="{A1268DFD-7039-47DF-B1A6-F52FC23E2975}"/>
              </a:ext>
            </a:extLst>
          </p:cNvPr>
          <p:cNvSpPr>
            <a:spLocks noGrp="1"/>
          </p:cNvSpPr>
          <p:nvPr>
            <p:ph idx="1"/>
          </p:nvPr>
        </p:nvSpPr>
        <p:spPr/>
        <p:txBody>
          <a:bodyPr/>
          <a:lstStyle/>
          <a:p>
            <a:r>
              <a:rPr lang="en-US" b="1" dirty="0"/>
              <a:t>Opioid Overdose Reversal: Naloxone/Narcan</a:t>
            </a:r>
            <a:endParaRPr lang="en-US" dirty="0"/>
          </a:p>
          <a:p>
            <a:pPr lvl="1"/>
            <a:r>
              <a:rPr lang="en-US" dirty="0"/>
              <a:t>You can access Naloxone or Narcan in multiple ways:</a:t>
            </a:r>
          </a:p>
          <a:p>
            <a:pPr lvl="2"/>
            <a:r>
              <a:rPr lang="en-US" dirty="0"/>
              <a:t>Area Police and Fire Departments trained to administer in an emergency situation</a:t>
            </a:r>
          </a:p>
          <a:p>
            <a:pPr lvl="2"/>
            <a:r>
              <a:rPr lang="en-US" dirty="0"/>
              <a:t>Pharmacies with a standing order</a:t>
            </a:r>
          </a:p>
          <a:p>
            <a:pPr lvl="2"/>
            <a:r>
              <a:rPr lang="en-US" dirty="0"/>
              <a:t>Specific State-funded programs</a:t>
            </a:r>
          </a:p>
          <a:p>
            <a:pPr lvl="2"/>
            <a:r>
              <a:rPr lang="en-US" dirty="0"/>
              <a:t>Your Doctor</a:t>
            </a:r>
          </a:p>
          <a:p>
            <a:endParaRPr lang="en-US" dirty="0"/>
          </a:p>
        </p:txBody>
      </p:sp>
      <p:sp>
        <p:nvSpPr>
          <p:cNvPr id="4" name="Slide Number Placeholder 3">
            <a:extLst>
              <a:ext uri="{FF2B5EF4-FFF2-40B4-BE49-F238E27FC236}">
                <a16:creationId xmlns:a16="http://schemas.microsoft.com/office/drawing/2014/main" id="{5EE8D081-29CC-40D2-8EB0-0C4033DEB289}"/>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6701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the STR-TA Consortium</a:t>
            </a:r>
          </a:p>
        </p:txBody>
      </p:sp>
      <p:sp>
        <p:nvSpPr>
          <p:cNvPr id="3" name="Content Placeholder 2"/>
          <p:cNvSpPr>
            <a:spLocks noGrp="1"/>
          </p:cNvSpPr>
          <p:nvPr>
            <p:ph idx="1"/>
          </p:nvPr>
        </p:nvSpPr>
        <p:spPr>
          <a:xfrm>
            <a:off x="457200" y="1679403"/>
            <a:ext cx="8229600" cy="3953421"/>
          </a:xfrm>
        </p:spPr>
        <p:txBody>
          <a:bodyPr>
            <a:noAutofit/>
          </a:bodyPr>
          <a:lstStyle/>
          <a:p>
            <a:pPr lvl="0"/>
            <a:r>
              <a:rPr lang="en-US" dirty="0"/>
              <a:t>To ask questions or submit a technical assistance request: </a:t>
            </a:r>
          </a:p>
          <a:p>
            <a:pPr lvl="0"/>
            <a:endParaRPr lang="en-US" sz="1600" dirty="0"/>
          </a:p>
          <a:p>
            <a:pPr lvl="2"/>
            <a:r>
              <a:rPr lang="en-US" sz="2800" dirty="0"/>
              <a:t>Visit www.OpioidResponseNetwork.org </a:t>
            </a:r>
          </a:p>
          <a:p>
            <a:pPr lvl="2"/>
            <a:r>
              <a:rPr lang="en-US" sz="2800" dirty="0"/>
              <a:t>Email </a:t>
            </a:r>
            <a:r>
              <a:rPr lang="en-US" sz="2800" dirty="0" err="1"/>
              <a:t>str-ta@aaap.org</a:t>
            </a:r>
            <a:r>
              <a:rPr lang="en-US" sz="2800" dirty="0"/>
              <a:t> </a:t>
            </a:r>
          </a:p>
          <a:p>
            <a:pPr lvl="2"/>
            <a:r>
              <a:rPr lang="en-US" sz="2800" dirty="0"/>
              <a:t>Call 401-270-5900</a:t>
            </a:r>
          </a:p>
          <a:p>
            <a:pPr marL="0" lvl="0" indent="0">
              <a:buNone/>
            </a:pPr>
            <a:endParaRPr lang="en-US" sz="2300"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71942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Examples</a:t>
            </a:r>
          </a:p>
        </p:txBody>
      </p:sp>
    </p:spTree>
    <p:extLst>
      <p:ext uri="{BB962C8B-B14F-4D97-AF65-F5344CB8AC3E}">
        <p14:creationId xmlns:p14="http://schemas.microsoft.com/office/powerpoint/2010/main" val="2246437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A2DF72-F8AA-4FBC-987B-0709BDB05CF6}"/>
              </a:ext>
            </a:extLst>
          </p:cNvPr>
          <p:cNvSpPr>
            <a:spLocks noGrp="1"/>
          </p:cNvSpPr>
          <p:nvPr>
            <p:ph type="title"/>
          </p:nvPr>
        </p:nvSpPr>
        <p:spPr>
          <a:xfrm>
            <a:off x="0" y="0"/>
            <a:ext cx="9144000" cy="1448485"/>
          </a:xfrm>
        </p:spPr>
        <p:txBody>
          <a:bodyPr anchor="ctr">
            <a:normAutofit/>
          </a:bodyPr>
          <a:lstStyle/>
          <a:p>
            <a:r>
              <a:rPr lang="en-US" dirty="0"/>
              <a:t>Break Out Rooms</a:t>
            </a:r>
          </a:p>
        </p:txBody>
      </p:sp>
      <p:sp>
        <p:nvSpPr>
          <p:cNvPr id="10" name="Slide Number Placeholder 3">
            <a:extLst>
              <a:ext uri="{FF2B5EF4-FFF2-40B4-BE49-F238E27FC236}">
                <a16:creationId xmlns:a16="http://schemas.microsoft.com/office/drawing/2014/main" id="{314B0E4F-14A4-4EAA-8211-026BAB04F2EF}"/>
              </a:ext>
            </a:extLst>
          </p:cNvPr>
          <p:cNvSpPr>
            <a:spLocks noGrp="1"/>
          </p:cNvSpPr>
          <p:nvPr>
            <p:ph type="sldNum" sz="quarter" idx="12"/>
          </p:nvPr>
        </p:nvSpPr>
        <p:spPr>
          <a:xfrm>
            <a:off x="6553200" y="6356350"/>
            <a:ext cx="2133600" cy="365125"/>
          </a:xfrm>
        </p:spPr>
        <p:txBody>
          <a:bodyPr/>
          <a:lstStyle/>
          <a:p>
            <a:pPr>
              <a:spcAft>
                <a:spcPts val="600"/>
              </a:spcAft>
            </a:pPr>
            <a:endParaRPr lang="en-US" dirty="0"/>
          </a:p>
        </p:txBody>
      </p:sp>
      <p:graphicFrame>
        <p:nvGraphicFramePr>
          <p:cNvPr id="6" name="Content Placeholder 3">
            <a:extLst>
              <a:ext uri="{FF2B5EF4-FFF2-40B4-BE49-F238E27FC236}">
                <a16:creationId xmlns:a16="http://schemas.microsoft.com/office/drawing/2014/main" id="{47A54EA9-F378-43E1-91BE-00CC1928B3D5}"/>
              </a:ext>
            </a:extLst>
          </p:cNvPr>
          <p:cNvGraphicFramePr>
            <a:graphicFrameLocks noGrp="1"/>
          </p:cNvGraphicFramePr>
          <p:nvPr>
            <p:ph idx="1"/>
            <p:extLst>
              <p:ext uri="{D42A27DB-BD31-4B8C-83A1-F6EECF244321}">
                <p14:modId xmlns:p14="http://schemas.microsoft.com/office/powerpoint/2010/main" val="1540608606"/>
              </p:ext>
            </p:extLst>
          </p:nvPr>
        </p:nvGraphicFramePr>
        <p:xfrm>
          <a:off x="457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341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8B5B-9BC4-4113-8557-E6763894E80C}"/>
              </a:ext>
            </a:extLst>
          </p:cNvPr>
          <p:cNvSpPr>
            <a:spLocks noGrp="1"/>
          </p:cNvSpPr>
          <p:nvPr>
            <p:ph type="title"/>
          </p:nvPr>
        </p:nvSpPr>
        <p:spPr>
          <a:xfrm>
            <a:off x="0" y="0"/>
            <a:ext cx="9144000" cy="1448485"/>
          </a:xfrm>
        </p:spPr>
        <p:txBody>
          <a:bodyPr anchor="ctr">
            <a:normAutofit/>
          </a:bodyPr>
          <a:lstStyle/>
          <a:p>
            <a:r>
              <a:rPr lang="en-US" dirty="0"/>
              <a:t>Share Out</a:t>
            </a:r>
          </a:p>
        </p:txBody>
      </p:sp>
      <p:sp>
        <p:nvSpPr>
          <p:cNvPr id="4" name="Slide Number Placeholder 3">
            <a:extLst>
              <a:ext uri="{FF2B5EF4-FFF2-40B4-BE49-F238E27FC236}">
                <a16:creationId xmlns:a16="http://schemas.microsoft.com/office/drawing/2014/main" id="{38A8DA60-3AA9-479C-AD3D-567831B2014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1271A09D-B238-CC49-8083-E93D66A072E7}" type="slidenum">
              <a:rPr lang="en-US" smtClean="0"/>
              <a:pPr>
                <a:spcAft>
                  <a:spcPts val="600"/>
                </a:spcAft>
              </a:pPr>
              <a:t>52</a:t>
            </a:fld>
            <a:endParaRPr lang="en-US"/>
          </a:p>
        </p:txBody>
      </p:sp>
      <p:graphicFrame>
        <p:nvGraphicFramePr>
          <p:cNvPr id="6" name="Content Placeholder 2">
            <a:extLst>
              <a:ext uri="{FF2B5EF4-FFF2-40B4-BE49-F238E27FC236}">
                <a16:creationId xmlns:a16="http://schemas.microsoft.com/office/drawing/2014/main" id="{46AE9A41-8002-4150-82A5-D3C5A53B937B}"/>
              </a:ext>
            </a:extLst>
          </p:cNvPr>
          <p:cNvGraphicFramePr>
            <a:graphicFrameLocks noGrp="1"/>
          </p:cNvGraphicFramePr>
          <p:nvPr>
            <p:ph idx="1"/>
            <p:extLst>
              <p:ext uri="{D42A27DB-BD31-4B8C-83A1-F6EECF244321}">
                <p14:modId xmlns:p14="http://schemas.microsoft.com/office/powerpoint/2010/main" val="1077178834"/>
              </p:ext>
            </p:extLst>
          </p:nvPr>
        </p:nvGraphicFramePr>
        <p:xfrm>
          <a:off x="457200" y="1679403"/>
          <a:ext cx="8229600" cy="44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35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129ADE-9FB9-4D8D-82CC-2F8B97E5B105}"/>
              </a:ext>
            </a:extLst>
          </p:cNvPr>
          <p:cNvSpPr>
            <a:spLocks noGrp="1"/>
          </p:cNvSpPr>
          <p:nvPr>
            <p:ph type="title"/>
          </p:nvPr>
        </p:nvSpPr>
        <p:spPr>
          <a:xfrm>
            <a:off x="0" y="-35511"/>
            <a:ext cx="9144000" cy="1448485"/>
          </a:xfrm>
        </p:spPr>
        <p:txBody>
          <a:bodyPr/>
          <a:lstStyle/>
          <a:p>
            <a:r>
              <a:rPr lang="en-US" dirty="0"/>
              <a:t>Case #1: Jessica</a:t>
            </a:r>
          </a:p>
        </p:txBody>
      </p:sp>
      <p:sp>
        <p:nvSpPr>
          <p:cNvPr id="4" name="Content Placeholder 3">
            <a:extLst>
              <a:ext uri="{FF2B5EF4-FFF2-40B4-BE49-F238E27FC236}">
                <a16:creationId xmlns:a16="http://schemas.microsoft.com/office/drawing/2014/main" id="{6AB5BBA8-6C27-4C00-865A-F3453BE64CFD}"/>
              </a:ext>
            </a:extLst>
          </p:cNvPr>
          <p:cNvSpPr>
            <a:spLocks noGrp="1"/>
          </p:cNvSpPr>
          <p:nvPr>
            <p:ph idx="1"/>
          </p:nvPr>
        </p:nvSpPr>
        <p:spPr/>
        <p:txBody>
          <a:bodyPr>
            <a:normAutofit fontScale="85000" lnSpcReduction="20000"/>
          </a:bodyPr>
          <a:lstStyle/>
          <a:p>
            <a:r>
              <a:rPr lang="en-US" dirty="0"/>
              <a:t>Jessica, a 17 year old soccer athlete, experiences a severe injury requiring surgery.  Jessica was prescribed opioids post-operatively for 10 days following surgery.  She had some complications that required additional prescriptions of pain medication.  Jessica speaks English well, but her parents do not.  An Interpreter is engaged for the parents at most points of care.  The family is from Oaxaca, Mexico.  The Dad speaks Spanish well, but Mom does not.  Mom speaks an Indigenous language.  It can be difficult to secure an indigenous interpreter when Mom accompanies Jessica to appointments, and sometimes providers rely upon Jessica to interpret.  An added challenge is that Dad is permanent resident but Mom is undocumented, so there is risk of deportation. </a:t>
            </a:r>
          </a:p>
        </p:txBody>
      </p:sp>
    </p:spTree>
    <p:extLst>
      <p:ext uri="{BB962C8B-B14F-4D97-AF65-F5344CB8AC3E}">
        <p14:creationId xmlns:p14="http://schemas.microsoft.com/office/powerpoint/2010/main" val="3656584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0125-DB77-42E9-9C60-1C39BA57F347}"/>
              </a:ext>
            </a:extLst>
          </p:cNvPr>
          <p:cNvSpPr>
            <a:spLocks noGrp="1"/>
          </p:cNvSpPr>
          <p:nvPr>
            <p:ph type="title"/>
          </p:nvPr>
        </p:nvSpPr>
        <p:spPr>
          <a:xfrm>
            <a:off x="0" y="-35511"/>
            <a:ext cx="9144000" cy="1448485"/>
          </a:xfrm>
        </p:spPr>
        <p:txBody>
          <a:bodyPr/>
          <a:lstStyle/>
          <a:p>
            <a:r>
              <a:rPr lang="en-US" dirty="0"/>
              <a:t>Case #1: Jessica</a:t>
            </a:r>
          </a:p>
        </p:txBody>
      </p:sp>
      <p:sp>
        <p:nvSpPr>
          <p:cNvPr id="3" name="Content Placeholder 2">
            <a:extLst>
              <a:ext uri="{FF2B5EF4-FFF2-40B4-BE49-F238E27FC236}">
                <a16:creationId xmlns:a16="http://schemas.microsoft.com/office/drawing/2014/main" id="{1F207B20-9D60-4990-9A4B-EF37BF94342B}"/>
              </a:ext>
            </a:extLst>
          </p:cNvPr>
          <p:cNvSpPr>
            <a:spLocks noGrp="1"/>
          </p:cNvSpPr>
          <p:nvPr>
            <p:ph idx="1"/>
          </p:nvPr>
        </p:nvSpPr>
        <p:spPr/>
        <p:txBody>
          <a:bodyPr/>
          <a:lstStyle/>
          <a:p>
            <a:r>
              <a:rPr lang="en-US" dirty="0"/>
              <a:t>Questions:</a:t>
            </a:r>
          </a:p>
          <a:p>
            <a:pPr lvl="1"/>
            <a:r>
              <a:rPr lang="en-US" dirty="0"/>
              <a:t>Will it be easy for miscommunication to occur in this case? Why?</a:t>
            </a:r>
          </a:p>
          <a:p>
            <a:pPr lvl="1"/>
            <a:r>
              <a:rPr lang="en-US" dirty="0"/>
              <a:t>Is it possible for the provider to miss information related to Jessica’s pain medication use (misuse)?</a:t>
            </a:r>
          </a:p>
          <a:p>
            <a:pPr lvl="1"/>
            <a:r>
              <a:rPr lang="en-US" dirty="0"/>
              <a:t>Are there other implications in this case to be aware of?</a:t>
            </a:r>
          </a:p>
          <a:p>
            <a:pPr lvl="1"/>
            <a:r>
              <a:rPr lang="en-US" dirty="0"/>
              <a:t>In what ways can the interpreter be aware or alert for these kinds of complexities?</a:t>
            </a:r>
          </a:p>
          <a:p>
            <a:pPr marL="688975"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C79ABEEC-AA8D-43A4-B85F-18A49711CE11}"/>
              </a:ext>
            </a:extLst>
          </p:cNvPr>
          <p:cNvSpPr>
            <a:spLocks noGrp="1"/>
          </p:cNvSpPr>
          <p:nvPr>
            <p:ph type="sldNum" sz="quarter" idx="12"/>
          </p:nvPr>
        </p:nvSpPr>
        <p:spPr/>
        <p:txBody>
          <a:bodyPr/>
          <a:lstStyle/>
          <a:p>
            <a:fld id="{1271A09D-B238-CC49-8083-E93D66A072E7}" type="slidenum">
              <a:rPr lang="en-US" smtClean="0"/>
              <a:t>54</a:t>
            </a:fld>
            <a:endParaRPr lang="en-US" dirty="0"/>
          </a:p>
        </p:txBody>
      </p:sp>
    </p:spTree>
    <p:extLst>
      <p:ext uri="{BB962C8B-B14F-4D97-AF65-F5344CB8AC3E}">
        <p14:creationId xmlns:p14="http://schemas.microsoft.com/office/powerpoint/2010/main" val="1747287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3121-E37B-43EB-9A19-14D166762CDF}"/>
              </a:ext>
            </a:extLst>
          </p:cNvPr>
          <p:cNvSpPr>
            <a:spLocks noGrp="1"/>
          </p:cNvSpPr>
          <p:nvPr>
            <p:ph type="title"/>
          </p:nvPr>
        </p:nvSpPr>
        <p:spPr/>
        <p:txBody>
          <a:bodyPr/>
          <a:lstStyle/>
          <a:p>
            <a:r>
              <a:rPr lang="en-US" dirty="0"/>
              <a:t>Case # 2: Mohamed</a:t>
            </a:r>
          </a:p>
        </p:txBody>
      </p:sp>
      <p:sp>
        <p:nvSpPr>
          <p:cNvPr id="3" name="Content Placeholder 2">
            <a:extLst>
              <a:ext uri="{FF2B5EF4-FFF2-40B4-BE49-F238E27FC236}">
                <a16:creationId xmlns:a16="http://schemas.microsoft.com/office/drawing/2014/main" id="{1110A914-4577-44CF-A8CA-894811E7B0E0}"/>
              </a:ext>
            </a:extLst>
          </p:cNvPr>
          <p:cNvSpPr>
            <a:spLocks noGrp="1"/>
          </p:cNvSpPr>
          <p:nvPr>
            <p:ph idx="1"/>
          </p:nvPr>
        </p:nvSpPr>
        <p:spPr>
          <a:xfrm>
            <a:off x="628650" y="1704513"/>
            <a:ext cx="7886700" cy="4261281"/>
          </a:xfrm>
        </p:spPr>
        <p:txBody>
          <a:bodyPr>
            <a:normAutofit lnSpcReduction="10000"/>
          </a:bodyPr>
          <a:lstStyle/>
          <a:p>
            <a:r>
              <a:rPr lang="en-US" sz="1400" dirty="0">
                <a:solidFill>
                  <a:schemeClr val="accent1">
                    <a:lumMod val="75000"/>
                  </a:schemeClr>
                </a:solidFill>
              </a:rPr>
              <a:t>28 year old male, recently arrived refugee from Sudan.  His primary language is Arabic. Client had spent approximately 8 years living in Refugee Camp prior to arriving to the US.  He has travelled across several countries by foot to arrive to refugee camp in Kenya.  Client had experienced multiple close family members murdered by violent conflict in his home country.  He travelled to camp and the US alone, with no close family.</a:t>
            </a:r>
          </a:p>
          <a:p>
            <a:r>
              <a:rPr lang="en-US" sz="1400" dirty="0">
                <a:solidFill>
                  <a:schemeClr val="accent1">
                    <a:lumMod val="75000"/>
                  </a:schemeClr>
                </a:solidFill>
              </a:rPr>
              <a:t>Mohamed presented multiple times to the ER over the course on his first year in the US complaining of generalized body pain.  After multiple rounds of tests, they could not determine the source of pain, as all his labs/tests returned normal.  Over time, Mohamed began to use alcohol and street drugs to calm symptoms, however continued work up did not yield any medical issues.</a:t>
            </a:r>
          </a:p>
          <a:p>
            <a:r>
              <a:rPr lang="en-US" sz="1400" dirty="0">
                <a:solidFill>
                  <a:schemeClr val="accent1">
                    <a:lumMod val="75000"/>
                  </a:schemeClr>
                </a:solidFill>
              </a:rPr>
              <a:t>Eventually Mohamed was diagnosed with mental health issues and was “labeled” as drug seeking as his visits to ER increased over time. Interpreters were quite “</a:t>
            </a:r>
            <a:r>
              <a:rPr lang="en-US" sz="1400" dirty="0" err="1">
                <a:solidFill>
                  <a:schemeClr val="accent1">
                    <a:lumMod val="75000"/>
                  </a:schemeClr>
                </a:solidFill>
              </a:rPr>
              <a:t>judgy</a:t>
            </a:r>
            <a:r>
              <a:rPr lang="en-US" sz="1400" dirty="0">
                <a:solidFill>
                  <a:schemeClr val="accent1">
                    <a:lumMod val="75000"/>
                  </a:schemeClr>
                </a:solidFill>
              </a:rPr>
              <a:t>” of him because they did not believe his symptoms and also believed he was seeking substances.</a:t>
            </a:r>
          </a:p>
          <a:p>
            <a:r>
              <a:rPr lang="en-US" sz="1400" dirty="0">
                <a:solidFill>
                  <a:schemeClr val="accent1">
                    <a:lumMod val="75000"/>
                  </a:schemeClr>
                </a:solidFill>
              </a:rPr>
              <a:t>During an inpatient stay, a young resident physician in collaboration with the Arabic Interpreter, completed some additional interviewing with Mohamed to determine better understand his pain symptoms.  The resident asked the attending physician if there had ever been a sickle cell test.  Mohamed was eventually diagnosed with Sickle Cell Anemia and placed on a more appropriate medication regimen.</a:t>
            </a:r>
          </a:p>
        </p:txBody>
      </p:sp>
    </p:spTree>
    <p:extLst>
      <p:ext uri="{BB962C8B-B14F-4D97-AF65-F5344CB8AC3E}">
        <p14:creationId xmlns:p14="http://schemas.microsoft.com/office/powerpoint/2010/main" val="1708195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C7C3-BFC2-4CE7-8D78-E51BC2C18DCD}"/>
              </a:ext>
            </a:extLst>
          </p:cNvPr>
          <p:cNvSpPr>
            <a:spLocks noGrp="1"/>
          </p:cNvSpPr>
          <p:nvPr>
            <p:ph type="title"/>
          </p:nvPr>
        </p:nvSpPr>
        <p:spPr/>
        <p:txBody>
          <a:bodyPr/>
          <a:lstStyle/>
          <a:p>
            <a:r>
              <a:rPr lang="en-US" dirty="0"/>
              <a:t>Case # 2: Mohamed</a:t>
            </a:r>
          </a:p>
        </p:txBody>
      </p:sp>
      <p:sp>
        <p:nvSpPr>
          <p:cNvPr id="3" name="Content Placeholder 2">
            <a:extLst>
              <a:ext uri="{FF2B5EF4-FFF2-40B4-BE49-F238E27FC236}">
                <a16:creationId xmlns:a16="http://schemas.microsoft.com/office/drawing/2014/main" id="{9DAF2B8F-5E37-4AE8-96DB-CBC7DE13158E}"/>
              </a:ext>
            </a:extLst>
          </p:cNvPr>
          <p:cNvSpPr>
            <a:spLocks noGrp="1"/>
          </p:cNvSpPr>
          <p:nvPr>
            <p:ph idx="1"/>
          </p:nvPr>
        </p:nvSpPr>
        <p:spPr/>
        <p:txBody>
          <a:bodyPr>
            <a:normAutofit/>
          </a:bodyPr>
          <a:lstStyle/>
          <a:p>
            <a:r>
              <a:rPr lang="en-US" dirty="0">
                <a:solidFill>
                  <a:schemeClr val="accent6">
                    <a:lumMod val="75000"/>
                  </a:schemeClr>
                </a:solidFill>
              </a:rPr>
              <a:t>Questions </a:t>
            </a:r>
          </a:p>
          <a:p>
            <a:pPr lvl="1">
              <a:buFont typeface="Wingdings" panose="05000000000000000000" pitchFamily="2" charset="2"/>
              <a:buChar char="§"/>
            </a:pPr>
            <a:r>
              <a:rPr lang="en-US" dirty="0">
                <a:solidFill>
                  <a:schemeClr val="accent1">
                    <a:lumMod val="75000"/>
                  </a:schemeClr>
                </a:solidFill>
              </a:rPr>
              <a:t>Could the healthcare providers have done something differently?</a:t>
            </a:r>
          </a:p>
          <a:p>
            <a:pPr lvl="1">
              <a:buFont typeface="Wingdings" panose="05000000000000000000" pitchFamily="2" charset="2"/>
              <a:buChar char="§"/>
            </a:pPr>
            <a:r>
              <a:rPr lang="en-US" dirty="0">
                <a:solidFill>
                  <a:schemeClr val="accent1">
                    <a:lumMod val="75000"/>
                  </a:schemeClr>
                </a:solidFill>
              </a:rPr>
              <a:t>How could the Interpreter have contributed to the misunderstanding?</a:t>
            </a:r>
          </a:p>
          <a:p>
            <a:pPr lvl="1">
              <a:buFont typeface="Wingdings" panose="05000000000000000000" pitchFamily="2" charset="2"/>
              <a:buChar char="§"/>
            </a:pPr>
            <a:r>
              <a:rPr lang="en-US" dirty="0">
                <a:solidFill>
                  <a:schemeClr val="accent1">
                    <a:lumMod val="75000"/>
                  </a:schemeClr>
                </a:solidFill>
              </a:rPr>
              <a:t>What could the Interpreter do differently to improve  transparent communication?</a:t>
            </a:r>
          </a:p>
        </p:txBody>
      </p:sp>
    </p:spTree>
    <p:extLst>
      <p:ext uri="{BB962C8B-B14F-4D97-AF65-F5344CB8AC3E}">
        <p14:creationId xmlns:p14="http://schemas.microsoft.com/office/powerpoint/2010/main" val="502355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E863-D8B6-4548-AFD0-733C081D5219}"/>
              </a:ext>
            </a:extLst>
          </p:cNvPr>
          <p:cNvSpPr>
            <a:spLocks noGrp="1"/>
          </p:cNvSpPr>
          <p:nvPr>
            <p:ph type="title"/>
          </p:nvPr>
        </p:nvSpPr>
        <p:spPr/>
        <p:txBody>
          <a:bodyPr/>
          <a:lstStyle/>
          <a:p>
            <a:r>
              <a:rPr lang="en-US" dirty="0"/>
              <a:t>Interpreter Skills</a:t>
            </a:r>
          </a:p>
        </p:txBody>
      </p:sp>
    </p:spTree>
    <p:extLst>
      <p:ext uri="{BB962C8B-B14F-4D97-AF65-F5344CB8AC3E}">
        <p14:creationId xmlns:p14="http://schemas.microsoft.com/office/powerpoint/2010/main" val="314546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2B85-8C2F-4ECD-AAB7-2800448DE0EE}"/>
              </a:ext>
            </a:extLst>
          </p:cNvPr>
          <p:cNvSpPr>
            <a:spLocks noGrp="1"/>
          </p:cNvSpPr>
          <p:nvPr>
            <p:ph type="title"/>
          </p:nvPr>
        </p:nvSpPr>
        <p:spPr/>
        <p:txBody>
          <a:bodyPr/>
          <a:lstStyle/>
          <a:p>
            <a:r>
              <a:rPr lang="en-US" dirty="0"/>
              <a:t>Bias and Substance Use Disorders</a:t>
            </a:r>
          </a:p>
        </p:txBody>
      </p:sp>
      <p:sp>
        <p:nvSpPr>
          <p:cNvPr id="3" name="Content Placeholder 2">
            <a:extLst>
              <a:ext uri="{FF2B5EF4-FFF2-40B4-BE49-F238E27FC236}">
                <a16:creationId xmlns:a16="http://schemas.microsoft.com/office/drawing/2014/main" id="{AD57E530-0E15-4BA2-8D15-50BEFBA74EF3}"/>
              </a:ext>
            </a:extLst>
          </p:cNvPr>
          <p:cNvSpPr>
            <a:spLocks noGrp="1"/>
          </p:cNvSpPr>
          <p:nvPr>
            <p:ph idx="1"/>
          </p:nvPr>
        </p:nvSpPr>
        <p:spPr/>
        <p:txBody>
          <a:bodyPr>
            <a:normAutofit fontScale="92500" lnSpcReduction="20000"/>
          </a:bodyPr>
          <a:lstStyle/>
          <a:p>
            <a:r>
              <a:rPr lang="en-US" dirty="0"/>
              <a:t>Words matter!  Don’t perpetuate SUD stigma</a:t>
            </a:r>
          </a:p>
          <a:p>
            <a:r>
              <a:rPr lang="en-US" dirty="0"/>
              <a:t>Terminology such as </a:t>
            </a:r>
            <a:r>
              <a:rPr lang="en-US" dirty="0">
                <a:solidFill>
                  <a:schemeClr val="accent6">
                    <a:lumMod val="75000"/>
                  </a:schemeClr>
                </a:solidFill>
              </a:rPr>
              <a:t>substance abuser </a:t>
            </a:r>
            <a:r>
              <a:rPr lang="en-US" dirty="0"/>
              <a:t>or </a:t>
            </a:r>
            <a:r>
              <a:rPr lang="en-US" dirty="0">
                <a:solidFill>
                  <a:schemeClr val="accent6">
                    <a:lumMod val="75000"/>
                  </a:schemeClr>
                </a:solidFill>
              </a:rPr>
              <a:t>opioid addict </a:t>
            </a:r>
            <a:r>
              <a:rPr lang="en-US" dirty="0"/>
              <a:t>demonstrate greater negative bias</a:t>
            </a:r>
          </a:p>
          <a:p>
            <a:r>
              <a:rPr lang="en-US" dirty="0"/>
              <a:t>Healthcare Professionals have been found to exhibit an explicit negative bias towards SUD</a:t>
            </a:r>
          </a:p>
          <a:p>
            <a:r>
              <a:rPr lang="en-US" dirty="0">
                <a:solidFill>
                  <a:schemeClr val="accent5">
                    <a:lumMod val="75000"/>
                  </a:schemeClr>
                </a:solidFill>
              </a:rPr>
              <a:t>“When people link a certain label to a person, and they believe the stereotype, they react negatively to the person which in turn leads them to place a more social distance from the person, engage in discriminatory ways, or support potentially harmful activities to the stereotyped individual.”</a:t>
            </a:r>
          </a:p>
        </p:txBody>
      </p:sp>
      <p:sp>
        <p:nvSpPr>
          <p:cNvPr id="5" name="TextBox 4">
            <a:extLst>
              <a:ext uri="{FF2B5EF4-FFF2-40B4-BE49-F238E27FC236}">
                <a16:creationId xmlns:a16="http://schemas.microsoft.com/office/drawing/2014/main" id="{1BEC13C6-A6A8-4308-B068-4D0A486EAF39}"/>
              </a:ext>
            </a:extLst>
          </p:cNvPr>
          <p:cNvSpPr txBox="1"/>
          <p:nvPr/>
        </p:nvSpPr>
        <p:spPr>
          <a:xfrm>
            <a:off x="3533313" y="6141637"/>
            <a:ext cx="5242265" cy="430887"/>
          </a:xfrm>
          <a:prstGeom prst="rect">
            <a:avLst/>
          </a:prstGeom>
          <a:noFill/>
        </p:spPr>
        <p:txBody>
          <a:bodyPr wrap="square" rtlCol="0">
            <a:spAutoFit/>
          </a:bodyPr>
          <a:lstStyle/>
          <a:p>
            <a:pPr algn="r"/>
            <a:r>
              <a:rPr lang="en-US" sz="1100" dirty="0"/>
              <a:t>Ashford, RD et al. Substance use, recovery, and linguistics: The impact or word choice on explicit and implicit bias. Drug Alcohol Depend. 2018 August 1; 189; 131-138</a:t>
            </a:r>
          </a:p>
        </p:txBody>
      </p:sp>
    </p:spTree>
    <p:extLst>
      <p:ext uri="{BB962C8B-B14F-4D97-AF65-F5344CB8AC3E}">
        <p14:creationId xmlns:p14="http://schemas.microsoft.com/office/powerpoint/2010/main" val="4094316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0D33A0-148F-4585-92C3-40B908706FDA}"/>
              </a:ext>
            </a:extLst>
          </p:cNvPr>
          <p:cNvSpPr>
            <a:spLocks noGrp="1"/>
          </p:cNvSpPr>
          <p:nvPr>
            <p:ph type="title"/>
          </p:nvPr>
        </p:nvSpPr>
        <p:spPr/>
        <p:txBody>
          <a:bodyPr/>
          <a:lstStyle/>
          <a:p>
            <a:r>
              <a:rPr lang="en-US" dirty="0"/>
              <a:t>Interpreter Skills</a:t>
            </a:r>
          </a:p>
        </p:txBody>
      </p:sp>
      <p:sp>
        <p:nvSpPr>
          <p:cNvPr id="4" name="Content Placeholder 3">
            <a:extLst>
              <a:ext uri="{FF2B5EF4-FFF2-40B4-BE49-F238E27FC236}">
                <a16:creationId xmlns:a16="http://schemas.microsoft.com/office/drawing/2014/main" id="{EFDF4B65-EA23-4A63-92C7-F3CEBD7769FB}"/>
              </a:ext>
            </a:extLst>
          </p:cNvPr>
          <p:cNvSpPr>
            <a:spLocks noGrp="1"/>
          </p:cNvSpPr>
          <p:nvPr>
            <p:ph idx="1"/>
          </p:nvPr>
        </p:nvSpPr>
        <p:spPr/>
        <p:txBody>
          <a:bodyPr>
            <a:normAutofit fontScale="92500"/>
          </a:bodyPr>
          <a:lstStyle/>
          <a:p>
            <a:r>
              <a:rPr lang="en-US" dirty="0"/>
              <a:t>Gaining an understanding of substance use disorders and terminology in English will help you be prepared</a:t>
            </a:r>
          </a:p>
          <a:p>
            <a:pPr lvl="1"/>
            <a:r>
              <a:rPr lang="en-US" dirty="0">
                <a:solidFill>
                  <a:schemeClr val="accent6">
                    <a:lumMod val="75000"/>
                  </a:schemeClr>
                </a:solidFill>
              </a:rPr>
              <a:t>Medical may cross over to legal setting</a:t>
            </a:r>
          </a:p>
          <a:p>
            <a:r>
              <a:rPr lang="en-US" dirty="0"/>
              <a:t>Further investigate terminology in your target language</a:t>
            </a:r>
          </a:p>
          <a:p>
            <a:pPr lvl="1"/>
            <a:r>
              <a:rPr lang="en-US" dirty="0">
                <a:solidFill>
                  <a:schemeClr val="accent6">
                    <a:lumMod val="75000"/>
                  </a:schemeClr>
                </a:solidFill>
              </a:rPr>
              <a:t>Use media resources, medical resources from abroad</a:t>
            </a:r>
          </a:p>
          <a:p>
            <a:r>
              <a:rPr lang="en-US" dirty="0"/>
              <a:t>Create shadowing opportunities in Emergency Rooms or Mental Health venues to continue learning</a:t>
            </a:r>
          </a:p>
          <a:p>
            <a:pPr lvl="1"/>
            <a:r>
              <a:rPr lang="en-US" dirty="0">
                <a:solidFill>
                  <a:schemeClr val="accent6">
                    <a:lumMod val="75000"/>
                  </a:schemeClr>
                </a:solidFill>
              </a:rPr>
              <a:t>Leverage subject matter experts</a:t>
            </a:r>
          </a:p>
        </p:txBody>
      </p:sp>
    </p:spTree>
    <p:extLst>
      <p:ext uri="{BB962C8B-B14F-4D97-AF65-F5344CB8AC3E}">
        <p14:creationId xmlns:p14="http://schemas.microsoft.com/office/powerpoint/2010/main" val="143389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sz="4000" dirty="0"/>
              <a:t>Substance Abuse and Mental Health </a:t>
            </a:r>
            <a:br>
              <a:rPr lang="en-US" sz="4000" dirty="0"/>
            </a:br>
            <a:r>
              <a:rPr lang="en-US" sz="4000" dirty="0"/>
              <a:t>Services Administration (SAMHSA)</a:t>
            </a:r>
          </a:p>
        </p:txBody>
      </p:sp>
      <p:sp>
        <p:nvSpPr>
          <p:cNvPr id="3" name="Content Placeholder 2"/>
          <p:cNvSpPr>
            <a:spLocks noGrp="1"/>
          </p:cNvSpPr>
          <p:nvPr>
            <p:ph idx="1"/>
          </p:nvPr>
        </p:nvSpPr>
        <p:spPr>
          <a:xfrm>
            <a:off x="457200" y="1789131"/>
            <a:ext cx="8040414" cy="3669837"/>
          </a:xfrm>
        </p:spPr>
        <p:txBody>
          <a:bodyPr>
            <a:normAutofit/>
          </a:bodyPr>
          <a:lstStyle/>
          <a:p>
            <a:endParaRPr lang="en-US" sz="2000" i="1" dirty="0">
              <a:cs typeface="Sans source pro"/>
            </a:endParaRPr>
          </a:p>
          <a:p>
            <a:endParaRPr lang="en-US" sz="2000" i="1" dirty="0">
              <a:cs typeface="Sans source pro"/>
            </a:endParaRPr>
          </a:p>
          <a:p>
            <a:pPr marL="0" indent="0">
              <a:buNone/>
            </a:pPr>
            <a:r>
              <a:rPr lang="en-US" sz="2000" i="1" dirty="0">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a:p>
            <a:endParaRPr lang="en-US" dirty="0"/>
          </a:p>
        </p:txBody>
      </p:sp>
    </p:spTree>
    <p:extLst>
      <p:ext uri="{BB962C8B-B14F-4D97-AF65-F5344CB8AC3E}">
        <p14:creationId xmlns:p14="http://schemas.microsoft.com/office/powerpoint/2010/main" val="615838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fugee Mental Health Services in Denver | Jewish Family Service">
            <a:extLst>
              <a:ext uri="{FF2B5EF4-FFF2-40B4-BE49-F238E27FC236}">
                <a16:creationId xmlns:a16="http://schemas.microsoft.com/office/drawing/2014/main" id="{2992C764-49EC-4DE5-B55B-6936F09E90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985"/>
          <a:stretch/>
        </p:blipFill>
        <p:spPr bwMode="auto">
          <a:xfrm>
            <a:off x="15" y="858211"/>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85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4222071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0937-A32C-4A25-944E-C33682846DD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DB6C7A2-0ADC-4F10-9B0E-C0B8B42DC556}"/>
              </a:ext>
            </a:extLst>
          </p:cNvPr>
          <p:cNvSpPr>
            <a:spLocks noGrp="1"/>
          </p:cNvSpPr>
          <p:nvPr>
            <p:ph idx="1"/>
          </p:nvPr>
        </p:nvSpPr>
        <p:spPr/>
        <p:txBody>
          <a:bodyPr>
            <a:normAutofit/>
          </a:bodyPr>
          <a:lstStyle/>
          <a:p>
            <a:r>
              <a:rPr lang="en-US" dirty="0">
                <a:solidFill>
                  <a:schemeClr val="accent6">
                    <a:lumMod val="75000"/>
                  </a:schemeClr>
                </a:solidFill>
              </a:rPr>
              <a:t>Refugee Health Technical Assistance</a:t>
            </a:r>
          </a:p>
          <a:p>
            <a:pPr lvl="1">
              <a:buFont typeface="Wingdings" panose="05000000000000000000" pitchFamily="2" charset="2"/>
              <a:buChar char="§"/>
            </a:pPr>
            <a:r>
              <a:rPr lang="en-US" dirty="0"/>
              <a:t>Mental Health Tool Kit</a:t>
            </a:r>
          </a:p>
          <a:p>
            <a:pPr lvl="1">
              <a:buFont typeface="Wingdings" panose="05000000000000000000" pitchFamily="2" charset="2"/>
              <a:buChar char="§"/>
            </a:pPr>
            <a:r>
              <a:rPr lang="en-US" dirty="0">
                <a:hlinkClick r:id="rId2"/>
              </a:rPr>
              <a:t>https://refugeehealthta.org/physical-mental-health/mental-health/</a:t>
            </a:r>
            <a:endParaRPr lang="en-US" dirty="0"/>
          </a:p>
          <a:p>
            <a:pPr marL="688975" lvl="1" indent="0">
              <a:buNone/>
            </a:pPr>
            <a:endParaRPr lang="en-US" dirty="0"/>
          </a:p>
          <a:p>
            <a:r>
              <a:rPr lang="en-US" dirty="0">
                <a:solidFill>
                  <a:schemeClr val="accent6">
                    <a:lumMod val="75000"/>
                  </a:schemeClr>
                </a:solidFill>
              </a:rPr>
              <a:t>Addressing Alcohol and Substance Use Disorders among Refugees: A Desk Review of Intervention Approaches (UNHCR)</a:t>
            </a:r>
          </a:p>
          <a:p>
            <a:pPr lvl="1">
              <a:buFont typeface="Wingdings" panose="05000000000000000000" pitchFamily="2" charset="2"/>
              <a:buChar char="§"/>
            </a:pPr>
            <a:r>
              <a:rPr lang="en-US" dirty="0">
                <a:hlinkClick r:id="rId3"/>
              </a:rPr>
              <a:t>https://www.unhcr.org/5c064a8d4.pdf</a:t>
            </a:r>
            <a:endParaRPr lang="en-US" dirty="0"/>
          </a:p>
          <a:p>
            <a:pPr marL="342900" lvl="1" indent="0">
              <a:buNone/>
            </a:pPr>
            <a:endParaRPr lang="en-US" dirty="0"/>
          </a:p>
        </p:txBody>
      </p:sp>
    </p:spTree>
    <p:extLst>
      <p:ext uri="{BB962C8B-B14F-4D97-AF65-F5344CB8AC3E}">
        <p14:creationId xmlns:p14="http://schemas.microsoft.com/office/powerpoint/2010/main" val="1251643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7F05-0445-4287-A6E8-AFDC63D8010A}"/>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A492149D-218B-465D-ABC5-D4FAA565C155}"/>
              </a:ext>
            </a:extLst>
          </p:cNvPr>
          <p:cNvSpPr>
            <a:spLocks noGrp="1"/>
          </p:cNvSpPr>
          <p:nvPr>
            <p:ph idx="1"/>
          </p:nvPr>
        </p:nvSpPr>
        <p:spPr>
          <a:xfrm>
            <a:off x="457200" y="1830323"/>
            <a:ext cx="8229600" cy="4446760"/>
          </a:xfrm>
        </p:spPr>
        <p:txBody>
          <a:bodyPr>
            <a:normAutofit fontScale="92500" lnSpcReduction="20000"/>
          </a:bodyPr>
          <a:lstStyle/>
          <a:p>
            <a:r>
              <a:rPr lang="en-US" dirty="0">
                <a:solidFill>
                  <a:schemeClr val="accent6">
                    <a:lumMod val="75000"/>
                  </a:schemeClr>
                </a:solidFill>
              </a:rPr>
              <a:t>CDC Guidelines for Working with Newly Arrived Refugees</a:t>
            </a:r>
          </a:p>
          <a:p>
            <a:pPr marL="512762" lvl="1" indent="0">
              <a:buNone/>
            </a:pPr>
            <a:r>
              <a:rPr lang="en-US" dirty="0">
                <a:hlinkClick r:id="rId2"/>
              </a:rPr>
              <a:t>https://wwwnc.cdc.gov/travel/yellowbook/2020/posttravel-evaluation/newly-arrived-immigrants-and-refugees</a:t>
            </a:r>
            <a:endParaRPr lang="en-US" dirty="0"/>
          </a:p>
          <a:p>
            <a:pPr marL="0" indent="0">
              <a:buNone/>
            </a:pPr>
            <a:endParaRPr lang="en-US" dirty="0"/>
          </a:p>
          <a:p>
            <a:r>
              <a:rPr lang="en-US" dirty="0">
                <a:solidFill>
                  <a:schemeClr val="accent6">
                    <a:lumMod val="75000"/>
                  </a:schemeClr>
                </a:solidFill>
              </a:rPr>
              <a:t>IRC </a:t>
            </a:r>
            <a:r>
              <a:rPr lang="en-US" dirty="0" err="1">
                <a:solidFill>
                  <a:schemeClr val="accent6">
                    <a:lumMod val="75000"/>
                  </a:schemeClr>
                </a:solidFill>
              </a:rPr>
              <a:t>Covid</a:t>
            </a:r>
            <a:r>
              <a:rPr lang="en-US" dirty="0">
                <a:solidFill>
                  <a:schemeClr val="accent6">
                    <a:lumMod val="75000"/>
                  </a:schemeClr>
                </a:solidFill>
              </a:rPr>
              <a:t> 19 Resources – multiple languages</a:t>
            </a:r>
          </a:p>
          <a:p>
            <a:pPr marL="512762" lvl="1" indent="0">
              <a:buNone/>
            </a:pPr>
            <a:r>
              <a:rPr lang="en-US" dirty="0">
                <a:hlinkClick r:id="rId3"/>
              </a:rPr>
              <a:t>https://www.rescue.org/announcement/covid-19-info-14-languages</a:t>
            </a:r>
            <a:endParaRPr lang="en-US" dirty="0"/>
          </a:p>
          <a:p>
            <a:pPr marL="512762" lvl="1" indent="0">
              <a:buNone/>
            </a:pPr>
            <a:endParaRPr lang="en-US" dirty="0"/>
          </a:p>
          <a:p>
            <a:r>
              <a:rPr lang="en-US" dirty="0">
                <a:solidFill>
                  <a:schemeClr val="accent6">
                    <a:lumMod val="75000"/>
                  </a:schemeClr>
                </a:solidFill>
              </a:rPr>
              <a:t>Addiction Center</a:t>
            </a:r>
          </a:p>
          <a:p>
            <a:pPr marL="0" indent="0">
              <a:buNone/>
            </a:pPr>
            <a:r>
              <a:rPr lang="en-US" dirty="0"/>
              <a:t>	</a:t>
            </a:r>
            <a:r>
              <a:rPr lang="en-US" dirty="0">
                <a:hlinkClick r:id="rId4"/>
              </a:rPr>
              <a:t>www.addictioncenter.com</a:t>
            </a:r>
            <a:endParaRPr lang="en-US" dirty="0"/>
          </a:p>
          <a:p>
            <a:pPr marL="0" indent="0">
              <a:buNone/>
            </a:pPr>
            <a:endParaRPr lang="en-US" dirty="0"/>
          </a:p>
        </p:txBody>
      </p:sp>
    </p:spTree>
    <p:extLst>
      <p:ext uri="{BB962C8B-B14F-4D97-AF65-F5344CB8AC3E}">
        <p14:creationId xmlns:p14="http://schemas.microsoft.com/office/powerpoint/2010/main" val="1172816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567C2-A032-470F-A443-5BA71600E209}"/>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9A7AA39-6F87-420D-907D-E4F90B78BD26}"/>
              </a:ext>
            </a:extLst>
          </p:cNvPr>
          <p:cNvSpPr>
            <a:spLocks noGrp="1"/>
          </p:cNvSpPr>
          <p:nvPr>
            <p:ph idx="1"/>
          </p:nvPr>
        </p:nvSpPr>
        <p:spPr>
          <a:xfrm>
            <a:off x="457200" y="1679403"/>
            <a:ext cx="8376082" cy="4446760"/>
          </a:xfrm>
        </p:spPr>
        <p:txBody>
          <a:bodyPr>
            <a:normAutofit lnSpcReduction="10000"/>
          </a:bodyPr>
          <a:lstStyle/>
          <a:p>
            <a:r>
              <a:rPr lang="en-US" dirty="0">
                <a:solidFill>
                  <a:schemeClr val="accent6">
                    <a:lumMod val="75000"/>
                  </a:schemeClr>
                </a:solidFill>
              </a:rPr>
              <a:t>Implementing the national CLAS Standards in your healthcare organization</a:t>
            </a:r>
          </a:p>
          <a:p>
            <a:pPr marL="512762" lvl="1" indent="0">
              <a:buNone/>
            </a:pPr>
            <a:r>
              <a:rPr lang="en-US" dirty="0">
                <a:hlinkClick r:id="rId2"/>
              </a:rPr>
              <a:t>www.thinkculturalhealth.hhs.gov</a:t>
            </a:r>
            <a:endParaRPr lang="en-US" dirty="0"/>
          </a:p>
          <a:p>
            <a:r>
              <a:rPr lang="en-US" dirty="0">
                <a:solidFill>
                  <a:schemeClr val="accent6">
                    <a:lumMod val="75000"/>
                  </a:schemeClr>
                </a:solidFill>
              </a:rPr>
              <a:t>Cultural resources about various patient populations</a:t>
            </a:r>
          </a:p>
          <a:p>
            <a:pPr marL="512762" lvl="1" indent="0">
              <a:buNone/>
            </a:pPr>
            <a:r>
              <a:rPr lang="en-US" dirty="0">
                <a:hlinkClick r:id="rId3"/>
              </a:rPr>
              <a:t>www.ethnomed.org</a:t>
            </a:r>
            <a:endParaRPr lang="en-US" dirty="0"/>
          </a:p>
          <a:p>
            <a:r>
              <a:rPr lang="en-US" dirty="0">
                <a:solidFill>
                  <a:schemeClr val="accent6">
                    <a:lumMod val="75000"/>
                  </a:schemeClr>
                </a:solidFill>
              </a:rPr>
              <a:t>AAP Immigrant Health Toolkit</a:t>
            </a:r>
          </a:p>
          <a:p>
            <a:pPr marL="512762" lvl="1" indent="0">
              <a:buNone/>
            </a:pPr>
            <a:r>
              <a:rPr lang="en-US" dirty="0">
                <a:hlinkClick r:id="rId4"/>
              </a:rPr>
              <a:t>https://www.aap.org/en-us/advocacy-and-policy/aap-health-initiatives/Immigrant-Child-Health-Toolkit/Pages/Immigrant-Child-Health-Toolkit.aspx</a:t>
            </a:r>
            <a:endParaRPr lang="en-US" dirty="0"/>
          </a:p>
          <a:p>
            <a:endParaRPr lang="en-US" dirty="0"/>
          </a:p>
        </p:txBody>
      </p:sp>
    </p:spTree>
    <p:extLst>
      <p:ext uri="{BB962C8B-B14F-4D97-AF65-F5344CB8AC3E}">
        <p14:creationId xmlns:p14="http://schemas.microsoft.com/office/powerpoint/2010/main" val="1113533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E740-7549-40E8-9799-059018491112}"/>
              </a:ext>
            </a:extLst>
          </p:cNvPr>
          <p:cNvSpPr>
            <a:spLocks noGrp="1"/>
          </p:cNvSpPr>
          <p:nvPr>
            <p:ph type="title"/>
          </p:nvPr>
        </p:nvSpPr>
        <p:spPr/>
        <p:txBody>
          <a:bodyPr/>
          <a:lstStyle/>
          <a:p>
            <a:r>
              <a:rPr lang="en-US"/>
              <a:t>Questions</a:t>
            </a:r>
          </a:p>
        </p:txBody>
      </p:sp>
      <p:pic>
        <p:nvPicPr>
          <p:cNvPr id="1026" name="Picture 2" descr="About the debate: We have some questions about the future of work we'd like  to see asked | WorkingNation">
            <a:extLst>
              <a:ext uri="{FF2B5EF4-FFF2-40B4-BE49-F238E27FC236}">
                <a16:creationId xmlns:a16="http://schemas.microsoft.com/office/drawing/2014/main" id="{047DFE5C-DBD4-4954-AAE8-DEF1A0A758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45469"/>
            <a:ext cx="8229600" cy="4114800"/>
          </a:xfrm>
          <a:prstGeom prst="rect">
            <a:avLst/>
          </a:prstGeom>
          <a:solidFill>
            <a:srgbClr val="FFFFFF"/>
          </a:solidFill>
        </p:spPr>
      </p:pic>
      <p:sp>
        <p:nvSpPr>
          <p:cNvPr id="4" name="Slide Number Placeholder 3" hidden="1">
            <a:extLst>
              <a:ext uri="{FF2B5EF4-FFF2-40B4-BE49-F238E27FC236}">
                <a16:creationId xmlns:a16="http://schemas.microsoft.com/office/drawing/2014/main" id="{6064ED30-57BC-4BBE-AC05-BBF06D8376E7}"/>
              </a:ext>
            </a:extLst>
          </p:cNvPr>
          <p:cNvSpPr>
            <a:spLocks noGrp="1"/>
          </p:cNvSpPr>
          <p:nvPr>
            <p:ph type="sldNum" sz="quarter" idx="12"/>
          </p:nvPr>
        </p:nvSpPr>
        <p:spPr/>
        <p:txBody>
          <a:bodyPr/>
          <a:lstStyle/>
          <a:p>
            <a:pPr>
              <a:spcAft>
                <a:spcPts val="600"/>
              </a:spcAft>
            </a:pPr>
            <a:fld id="{1271A09D-B238-CC49-8083-E93D66A072E7}" type="slidenum">
              <a:rPr lang="en-US" smtClean="0"/>
              <a:pPr>
                <a:spcAft>
                  <a:spcPts val="600"/>
                </a:spcAft>
              </a:pPr>
              <a:t>65</a:t>
            </a:fld>
            <a:endParaRPr lang="en-US"/>
          </a:p>
        </p:txBody>
      </p:sp>
    </p:spTree>
    <p:extLst>
      <p:ext uri="{BB962C8B-B14F-4D97-AF65-F5344CB8AC3E}">
        <p14:creationId xmlns:p14="http://schemas.microsoft.com/office/powerpoint/2010/main" val="2700424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azon.com : Thank You Cards - Multilingual Thanks - Thanks Around the  World - Blank on the Inside - Includes Cards and Envelopes - 5.5&quot;x4.25&quot; (24  Pack) : Office Products">
            <a:extLst>
              <a:ext uri="{FF2B5EF4-FFF2-40B4-BE49-F238E27FC236}">
                <a16:creationId xmlns:a16="http://schemas.microsoft.com/office/drawing/2014/main" id="{F351F788-220B-402C-A30A-18DA24692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104736"/>
            <a:ext cx="8963025" cy="6050041"/>
          </a:xfrm>
          <a:prstGeom prst="rect">
            <a:avLst/>
          </a:prstGeom>
          <a:solidFill>
            <a:srgbClr val="FFFFFF"/>
          </a:solidFill>
        </p:spPr>
      </p:pic>
      <p:sp>
        <p:nvSpPr>
          <p:cNvPr id="4" name="Slide Number Placeholder 3" hidden="1">
            <a:extLst>
              <a:ext uri="{FF2B5EF4-FFF2-40B4-BE49-F238E27FC236}">
                <a16:creationId xmlns:a16="http://schemas.microsoft.com/office/drawing/2014/main" id="{25F0E5D7-841F-465D-AC71-44167479F803}"/>
              </a:ext>
            </a:extLst>
          </p:cNvPr>
          <p:cNvSpPr>
            <a:spLocks noGrp="1"/>
          </p:cNvSpPr>
          <p:nvPr>
            <p:ph type="sldNum" sz="quarter" idx="12"/>
          </p:nvPr>
        </p:nvSpPr>
        <p:spPr/>
        <p:txBody>
          <a:bodyPr/>
          <a:lstStyle/>
          <a:p>
            <a:pPr>
              <a:spcAft>
                <a:spcPts val="600"/>
              </a:spcAft>
            </a:pPr>
            <a:fld id="{1271A09D-B238-CC49-8083-E93D66A072E7}" type="slidenum">
              <a:rPr lang="en-US" smtClean="0"/>
              <a:pPr>
                <a:spcAft>
                  <a:spcPts val="600"/>
                </a:spcAft>
              </a:pPr>
              <a:t>66</a:t>
            </a:fld>
            <a:endParaRPr lang="en-US"/>
          </a:p>
        </p:txBody>
      </p:sp>
    </p:spTree>
    <p:extLst>
      <p:ext uri="{BB962C8B-B14F-4D97-AF65-F5344CB8AC3E}">
        <p14:creationId xmlns:p14="http://schemas.microsoft.com/office/powerpoint/2010/main" val="2644472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8495-9877-40B8-BB5C-FEEB7165C96D}"/>
              </a:ext>
            </a:extLst>
          </p:cNvPr>
          <p:cNvSpPr>
            <a:spLocks noGrp="1"/>
          </p:cNvSpPr>
          <p:nvPr>
            <p:ph type="title"/>
          </p:nvPr>
        </p:nvSpPr>
        <p:spPr/>
        <p:txBody>
          <a:bodyPr/>
          <a:lstStyle/>
          <a:p>
            <a:r>
              <a:rPr lang="en-US" dirty="0"/>
              <a:t>GPRA Requirements</a:t>
            </a:r>
          </a:p>
        </p:txBody>
      </p:sp>
      <p:sp>
        <p:nvSpPr>
          <p:cNvPr id="4" name="Slide Number Placeholder 3">
            <a:extLst>
              <a:ext uri="{FF2B5EF4-FFF2-40B4-BE49-F238E27FC236}">
                <a16:creationId xmlns:a16="http://schemas.microsoft.com/office/drawing/2014/main" id="{0FC50B66-6C77-4B60-AA4C-3DE2EF86AEE0}"/>
              </a:ext>
            </a:extLst>
          </p:cNvPr>
          <p:cNvSpPr>
            <a:spLocks noGrp="1"/>
          </p:cNvSpPr>
          <p:nvPr>
            <p:ph type="sldNum" sz="quarter" idx="12"/>
          </p:nvPr>
        </p:nvSpPr>
        <p:spPr/>
        <p:txBody>
          <a:bodyPr/>
          <a:lstStyle/>
          <a:p>
            <a:fld id="{1271A09D-B238-CC49-8083-E93D66A072E7}" type="slidenum">
              <a:rPr lang="en-US" smtClean="0"/>
              <a:t>67</a:t>
            </a:fld>
            <a:endParaRPr lang="en-US" dirty="0"/>
          </a:p>
        </p:txBody>
      </p:sp>
      <p:sp>
        <p:nvSpPr>
          <p:cNvPr id="3" name="AutoShape 2" descr="Post-Event QR Code">
            <a:extLst>
              <a:ext uri="{FF2B5EF4-FFF2-40B4-BE49-F238E27FC236}">
                <a16:creationId xmlns:a16="http://schemas.microsoft.com/office/drawing/2014/main" id="{C1A7BFF0-210E-4881-B05A-C0E504E80E60}"/>
              </a:ext>
            </a:extLst>
          </p:cNvPr>
          <p:cNvSpPr>
            <a:spLocks noGrp="1" noChangeAspect="1" noChangeArrowheads="1"/>
          </p:cNvSpPr>
          <p:nvPr>
            <p:ph idx="1"/>
          </p:nvPr>
        </p:nvSpPr>
        <p:spPr bwMode="auto">
          <a:xfrm>
            <a:off x="365125" y="1909763"/>
            <a:ext cx="8229600" cy="44465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n-US" dirty="0">
                <a:hlinkClick r:id="rId2"/>
              </a:rPr>
              <a:t>https://ttc-gpra.org/P?s=523304</a:t>
            </a:r>
            <a:r>
              <a:rPr lang="en-US" dirty="0"/>
              <a:t> </a:t>
            </a:r>
          </a:p>
          <a:p>
            <a:endParaRPr lang="en-US" dirty="0"/>
          </a:p>
          <a:p>
            <a:pPr marL="0" indent="0" algn="ctr">
              <a:buNone/>
            </a:pPr>
            <a:endParaRPr lang="en-US" dirty="0"/>
          </a:p>
          <a:p>
            <a:endParaRPr lang="en-US" dirty="0"/>
          </a:p>
          <a:p>
            <a:pPr marL="0" indent="0">
              <a:buNone/>
            </a:pPr>
            <a:endParaRPr lang="en-US" dirty="0"/>
          </a:p>
        </p:txBody>
      </p:sp>
      <p:pic>
        <p:nvPicPr>
          <p:cNvPr id="6" name="Picture 5" descr="Qr code&#10;&#10;Description automatically generated">
            <a:extLst>
              <a:ext uri="{FF2B5EF4-FFF2-40B4-BE49-F238E27FC236}">
                <a16:creationId xmlns:a16="http://schemas.microsoft.com/office/drawing/2014/main" id="{A0D996C2-928E-4580-BB98-CCE3859B1079}"/>
              </a:ext>
            </a:extLst>
          </p:cNvPr>
          <p:cNvPicPr>
            <a:picLocks noChangeAspect="1"/>
          </p:cNvPicPr>
          <p:nvPr/>
        </p:nvPicPr>
        <p:blipFill>
          <a:blip r:embed="rId3"/>
          <a:stretch>
            <a:fillRect/>
          </a:stretch>
        </p:blipFill>
        <p:spPr>
          <a:xfrm>
            <a:off x="3426111" y="3069404"/>
            <a:ext cx="1978096" cy="1978096"/>
          </a:xfrm>
          <a:prstGeom prst="rect">
            <a:avLst/>
          </a:prstGeom>
        </p:spPr>
      </p:pic>
    </p:spTree>
    <p:extLst>
      <p:ext uri="{BB962C8B-B14F-4D97-AF65-F5344CB8AC3E}">
        <p14:creationId xmlns:p14="http://schemas.microsoft.com/office/powerpoint/2010/main" val="2593388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B14A-C9A3-4676-AB63-490D6033F7F0}"/>
              </a:ext>
            </a:extLst>
          </p:cNvPr>
          <p:cNvSpPr>
            <a:spLocks noGrp="1"/>
          </p:cNvSpPr>
          <p:nvPr>
            <p:ph type="title"/>
          </p:nvPr>
        </p:nvSpPr>
        <p:spPr>
          <a:xfrm>
            <a:off x="0" y="0"/>
            <a:ext cx="9144000" cy="1448485"/>
          </a:xfrm>
        </p:spPr>
        <p:txBody>
          <a:bodyPr anchor="ctr">
            <a:normAutofit/>
          </a:bodyPr>
          <a:lstStyle/>
          <a:p>
            <a:r>
              <a:rPr lang="en-US"/>
              <a:t>For More Info…</a:t>
            </a:r>
          </a:p>
        </p:txBody>
      </p:sp>
      <p:sp>
        <p:nvSpPr>
          <p:cNvPr id="10" name="Content Placeholder 3">
            <a:extLst>
              <a:ext uri="{FF2B5EF4-FFF2-40B4-BE49-F238E27FC236}">
                <a16:creationId xmlns:a16="http://schemas.microsoft.com/office/drawing/2014/main" id="{E21C9A06-3860-40D9-8DC9-412A1C286CEF}"/>
              </a:ext>
            </a:extLst>
          </p:cNvPr>
          <p:cNvSpPr>
            <a:spLocks noGrp="1"/>
          </p:cNvSpPr>
          <p:nvPr>
            <p:ph sz="half" idx="2"/>
          </p:nvPr>
        </p:nvSpPr>
        <p:spPr>
          <a:xfrm>
            <a:off x="4648200" y="1773870"/>
            <a:ext cx="4038600" cy="4352293"/>
          </a:xfrm>
        </p:spPr>
        <p:txBody>
          <a:bodyPr/>
          <a:lstStyle/>
          <a:p>
            <a:endParaRPr lang="en-US"/>
          </a:p>
        </p:txBody>
      </p:sp>
      <p:graphicFrame>
        <p:nvGraphicFramePr>
          <p:cNvPr id="5" name="Content Placeholder 2">
            <a:extLst>
              <a:ext uri="{FF2B5EF4-FFF2-40B4-BE49-F238E27FC236}">
                <a16:creationId xmlns:a16="http://schemas.microsoft.com/office/drawing/2014/main" id="{FF439D27-C0CB-4D38-94DF-F137389DDECE}"/>
              </a:ext>
            </a:extLst>
          </p:cNvPr>
          <p:cNvGraphicFramePr>
            <a:graphicFrameLocks noGrp="1"/>
          </p:cNvGraphicFramePr>
          <p:nvPr>
            <p:ph sz="half" idx="1"/>
            <p:extLst>
              <p:ext uri="{D42A27DB-BD31-4B8C-83A1-F6EECF244321}">
                <p14:modId xmlns:p14="http://schemas.microsoft.com/office/powerpoint/2010/main" val="1512957282"/>
              </p:ext>
            </p:extLst>
          </p:nvPr>
        </p:nvGraphicFramePr>
        <p:xfrm>
          <a:off x="2809783" y="1726271"/>
          <a:ext cx="4038600" cy="4352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60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Approach: To build on existing efforts, enhance, refine and fill in gaps when needed while avoiding duplication and not </a:t>
            </a:r>
            <a:br>
              <a:rPr lang="en-US" sz="2800" i="1" dirty="0"/>
            </a:br>
            <a:r>
              <a:rPr lang="en-US" sz="2800" i="1" dirty="0"/>
              <a:t>“re-creating the wheel.”</a:t>
            </a:r>
            <a:br>
              <a:rPr lang="en-US" i="1" dirty="0"/>
            </a:br>
            <a:endParaRPr lang="en-US" dirty="0"/>
          </a:p>
        </p:txBody>
      </p:sp>
    </p:spTree>
    <p:extLst>
      <p:ext uri="{BB962C8B-B14F-4D97-AF65-F5344CB8AC3E}">
        <p14:creationId xmlns:p14="http://schemas.microsoft.com/office/powerpoint/2010/main" val="313787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dirty="0"/>
              <a:t>Overall Mission</a:t>
            </a:r>
          </a:p>
        </p:txBody>
      </p:sp>
      <p:sp>
        <p:nvSpPr>
          <p:cNvPr id="3" name="Content Placeholder 2"/>
          <p:cNvSpPr>
            <a:spLocks noGrp="1"/>
          </p:cNvSpPr>
          <p:nvPr>
            <p:ph idx="1"/>
          </p:nvPr>
        </p:nvSpPr>
        <p:spPr>
          <a:xfrm>
            <a:off x="961697" y="2105387"/>
            <a:ext cx="6385560" cy="2609133"/>
          </a:xfrm>
        </p:spPr>
        <p:txBody>
          <a:bodyPr>
            <a:noAutofit/>
          </a:bodyPr>
          <a:lstStyle/>
          <a:p>
            <a:pPr marL="0" indent="0">
              <a:buNone/>
            </a:pPr>
            <a:r>
              <a:rPr lang="en-US" dirty="0"/>
              <a:t>To provide training and technical assistance via local experts to enhance </a:t>
            </a:r>
            <a:r>
              <a:rPr lang="en-US" b="1" dirty="0"/>
              <a:t>prevention</a:t>
            </a:r>
            <a:r>
              <a:rPr lang="en-US" dirty="0"/>
              <a:t>, </a:t>
            </a:r>
            <a:r>
              <a:rPr lang="en-US" b="1" dirty="0"/>
              <a:t>treatment </a:t>
            </a:r>
            <a:r>
              <a:rPr lang="en-US" dirty="0"/>
              <a:t>(especially medication-assisted treatment like buprenorphine, naltrexone, and methadone), and </a:t>
            </a:r>
            <a:r>
              <a:rPr lang="en-US" b="1" dirty="0"/>
              <a:t>recovery</a:t>
            </a:r>
            <a:r>
              <a:rPr lang="en-US" b="1" i="1" dirty="0"/>
              <a:t> </a:t>
            </a:r>
            <a:r>
              <a:rPr lang="en-US" dirty="0"/>
              <a:t>efforts across the country addressing state and local - specific needs.</a:t>
            </a:r>
          </a:p>
        </p:txBody>
      </p:sp>
      <p:sp>
        <p:nvSpPr>
          <p:cNvPr id="4" name="Slide Number Placeholder 3"/>
          <p:cNvSpPr>
            <a:spLocks noGrp="1"/>
          </p:cNvSpPr>
          <p:nvPr>
            <p:ph type="sldNum" sz="quarter" idx="12"/>
          </p:nvPr>
        </p:nvSpPr>
        <p:spPr/>
        <p:txBody>
          <a:bodyPr/>
          <a:lstStyle/>
          <a:p>
            <a:fld id="{1271A09D-B238-CC49-8083-E93D66A072E7}" type="slidenum">
              <a:rPr lang="en-US" smtClean="0"/>
              <a:t>8</a:t>
            </a:fld>
            <a:endParaRPr lang="en-US" dirty="0"/>
          </a:p>
        </p:txBody>
      </p:sp>
    </p:spTree>
    <p:extLst>
      <p:ext uri="{BB962C8B-B14F-4D97-AF65-F5344CB8AC3E}">
        <p14:creationId xmlns:p14="http://schemas.microsoft.com/office/powerpoint/2010/main" val="365538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C93C-0948-464F-8711-557F41DC887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86E145A-9F15-48E1-93A4-EA3BEC7E4748}"/>
              </a:ext>
            </a:extLst>
          </p:cNvPr>
          <p:cNvSpPr>
            <a:spLocks noGrp="1"/>
          </p:cNvSpPr>
          <p:nvPr>
            <p:ph idx="1"/>
          </p:nvPr>
        </p:nvSpPr>
        <p:spPr/>
        <p:txBody>
          <a:bodyPr/>
          <a:lstStyle/>
          <a:p>
            <a:pPr marL="0" indent="0" fontAlgn="base">
              <a:buNone/>
            </a:pPr>
            <a:r>
              <a:rPr lang="en-US" b="1" dirty="0"/>
              <a:t>Conflict of Interest:</a:t>
            </a:r>
            <a:r>
              <a:rPr lang="en-US" dirty="0"/>
              <a:t>​</a:t>
            </a:r>
          </a:p>
          <a:p>
            <a:pPr marL="0" indent="0" fontAlgn="base">
              <a:buNone/>
            </a:pPr>
            <a:r>
              <a:rPr lang="en-US" dirty="0"/>
              <a:t>No conflicts of interest have been identified for the planners and presenters for this educational activity.​</a:t>
            </a:r>
          </a:p>
          <a:p>
            <a:pPr marL="0" indent="0">
              <a:buNone/>
            </a:pPr>
            <a:endParaRPr lang="en-US" dirty="0"/>
          </a:p>
        </p:txBody>
      </p:sp>
    </p:spTree>
    <p:extLst>
      <p:ext uri="{BB962C8B-B14F-4D97-AF65-F5344CB8AC3E}">
        <p14:creationId xmlns:p14="http://schemas.microsoft.com/office/powerpoint/2010/main" val="2235491008"/>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3277B8BD9B0F4E9BC8B1F0C1E48139" ma:contentTypeVersion="9" ma:contentTypeDescription="Create a new document." ma:contentTypeScope="" ma:versionID="a8a3d105523ad0a7af2455114f7e473b">
  <xsd:schema xmlns:xsd="http://www.w3.org/2001/XMLSchema" xmlns:xs="http://www.w3.org/2001/XMLSchema" xmlns:p="http://schemas.microsoft.com/office/2006/metadata/properties" xmlns:ns3="10b25d06-9255-4b1b-af8e-e99b9c806bd0" targetNamespace="http://schemas.microsoft.com/office/2006/metadata/properties" ma:root="true" ma:fieldsID="15820833b4f6195e87ef12268cb222a7" ns3:_="">
    <xsd:import namespace="10b25d06-9255-4b1b-af8e-e99b9c806b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25d06-9255-4b1b-af8e-e99b9c806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1E6D8B-ABA8-430F-B699-A6081F4A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25d06-9255-4b1b-af8e-e99b9c806b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4AD04C-4998-40F2-8E93-307C15DD9789}">
  <ds:schemaRefs>
    <ds:schemaRef ds:uri="http://schemas.microsoft.com/sharepoint/v3/contenttype/forms"/>
  </ds:schemaRefs>
</ds:datastoreItem>
</file>

<file path=customXml/itemProps3.xml><?xml version="1.0" encoding="utf-8"?>
<ds:datastoreItem xmlns:ds="http://schemas.openxmlformats.org/officeDocument/2006/customXml" ds:itemID="{2D04B2BA-C492-4540-AA15-4150120BDC11}">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10b25d06-9255-4b1b-af8e-e99b9c806bd0"/>
  </ds:schemaRefs>
</ds:datastoreItem>
</file>

<file path=docProps/app.xml><?xml version="1.0" encoding="utf-8"?>
<Properties xmlns="http://schemas.openxmlformats.org/officeDocument/2006/extended-properties" xmlns:vt="http://schemas.openxmlformats.org/officeDocument/2006/docPropsVTypes">
  <TotalTime>2021</TotalTime>
  <Words>3726</Words>
  <Application>Microsoft Office PowerPoint</Application>
  <PresentationFormat>On-screen Show (4:3)</PresentationFormat>
  <Paragraphs>324</Paragraphs>
  <Slides>68</Slides>
  <Notes>3</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68</vt:i4>
      </vt:variant>
    </vt:vector>
  </HeadingPairs>
  <TitlesOfParts>
    <vt:vector size="77" baseType="lpstr">
      <vt:lpstr>Arial</vt:lpstr>
      <vt:lpstr>Arial Rounded MT Bold</vt:lpstr>
      <vt:lpstr>Calibri</vt:lpstr>
      <vt:lpstr>Montserrat</vt:lpstr>
      <vt:lpstr>Source Sans Pro</vt:lpstr>
      <vt:lpstr>Wingdings</vt:lpstr>
      <vt:lpstr>Wingdings 2</vt:lpstr>
      <vt:lpstr>Office Theme</vt:lpstr>
      <vt:lpstr>Custom Design</vt:lpstr>
      <vt:lpstr> Advanced Medical Interpreting</vt:lpstr>
      <vt:lpstr>Today’s training is hosted by: </vt:lpstr>
      <vt:lpstr>Working with communities to address the opioid crisis.</vt:lpstr>
      <vt:lpstr>Working with communities to address the opioid crisis.</vt:lpstr>
      <vt:lpstr>Contact the STR-TA Consortium</vt:lpstr>
      <vt:lpstr>Substance Abuse and Mental Health  Services Administration (SAMHSA)</vt:lpstr>
      <vt:lpstr>Approach: To build on existing efforts, enhance, refine and fill in gaps when needed while avoiding duplication and not  “re-creating the wheel.” </vt:lpstr>
      <vt:lpstr>Overall Mission</vt:lpstr>
      <vt:lpstr>Disclosures</vt:lpstr>
      <vt:lpstr>Facilitator Bio</vt:lpstr>
      <vt:lpstr>Welcome!</vt:lpstr>
      <vt:lpstr>Objectives</vt:lpstr>
      <vt:lpstr>Quick Poll of Interpreters</vt:lpstr>
      <vt:lpstr>Interpreter Code of Ethics and Professional Guidelines</vt:lpstr>
      <vt:lpstr> Definitions </vt:lpstr>
      <vt:lpstr>The Importance of Language Access Quality of Care</vt:lpstr>
      <vt:lpstr>1964 Civil Rights and Title VI</vt:lpstr>
      <vt:lpstr>The Importance of Language Access Regulatory &amp; Compliance</vt:lpstr>
      <vt:lpstr>The Importance of Language Access Regulatory and Compliance</vt:lpstr>
      <vt:lpstr>The Importance of Language Access Regulatory &amp; Compliance</vt:lpstr>
      <vt:lpstr>Healthcare Interpreters Code of Ethics and Professional Standards</vt:lpstr>
      <vt:lpstr>Common Substances and  Substance Use Disorders</vt:lpstr>
      <vt:lpstr>Video</vt:lpstr>
      <vt:lpstr>Dependence vs. Addiction</vt:lpstr>
      <vt:lpstr>Substance Use Disorder (SUD)</vt:lpstr>
      <vt:lpstr>Common Substances</vt:lpstr>
      <vt:lpstr>Common Substances</vt:lpstr>
      <vt:lpstr> Classification of Substance Use Disorders </vt:lpstr>
      <vt:lpstr>Additional Notes on Classification</vt:lpstr>
      <vt:lpstr>Video</vt:lpstr>
      <vt:lpstr>Activity</vt:lpstr>
      <vt:lpstr>Debrief</vt:lpstr>
      <vt:lpstr>Refugees and Substance Use</vt:lpstr>
      <vt:lpstr>Stressors for Refugee and Immigrant  Populations  (Before Migration)</vt:lpstr>
      <vt:lpstr>PowerPoint Presentation</vt:lpstr>
      <vt:lpstr>Post-Migration Stressors: Adverse Impact on Mental Health</vt:lpstr>
      <vt:lpstr>Mental Health Disorders in  Resettled Refugees</vt:lpstr>
      <vt:lpstr>PowerPoint Presentation</vt:lpstr>
      <vt:lpstr>PowerPoint Presentation</vt:lpstr>
      <vt:lpstr>Refugees and Substance Use Disorders</vt:lpstr>
      <vt:lpstr>Refugees and Substance Use</vt:lpstr>
      <vt:lpstr>PowerPoint Presentation</vt:lpstr>
      <vt:lpstr>Early Interventions – Refugee Youth</vt:lpstr>
      <vt:lpstr>Let’s Keep Them Safe!</vt:lpstr>
      <vt:lpstr>Responding to an Overdose</vt:lpstr>
      <vt:lpstr>Overdose</vt:lpstr>
      <vt:lpstr>Signs of an Overdose</vt:lpstr>
      <vt:lpstr>Responding to an Overdose</vt:lpstr>
      <vt:lpstr>Responding to an Overdose</vt:lpstr>
      <vt:lpstr>Case Examples</vt:lpstr>
      <vt:lpstr>Break Out Rooms</vt:lpstr>
      <vt:lpstr>Share Out</vt:lpstr>
      <vt:lpstr>Case #1: Jessica</vt:lpstr>
      <vt:lpstr>Case #1: Jessica</vt:lpstr>
      <vt:lpstr>Case # 2: Mohamed</vt:lpstr>
      <vt:lpstr>Case # 2: Mohamed</vt:lpstr>
      <vt:lpstr>Interpreter Skills</vt:lpstr>
      <vt:lpstr>Bias and Substance Use Disorders</vt:lpstr>
      <vt:lpstr>Interpreter Skills</vt:lpstr>
      <vt:lpstr>PowerPoint Presentation</vt:lpstr>
      <vt:lpstr>Resources</vt:lpstr>
      <vt:lpstr>Resources</vt:lpstr>
      <vt:lpstr>Resources </vt:lpstr>
      <vt:lpstr>Resources</vt:lpstr>
      <vt:lpstr>Questions</vt:lpstr>
      <vt:lpstr>PowerPoint Presentation</vt:lpstr>
      <vt:lpstr>GPRA Requirements</vt:lpstr>
      <vt:lpstr>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Medical Interpreting</dc:title>
  <dc:creator>Flores, Gabriela, I</dc:creator>
  <cp:lastModifiedBy>Sherry, Bree</cp:lastModifiedBy>
  <cp:revision>46</cp:revision>
  <dcterms:created xsi:type="dcterms:W3CDTF">2020-12-15T00:51:38Z</dcterms:created>
  <dcterms:modified xsi:type="dcterms:W3CDTF">2021-01-06T21:20:43Z</dcterms:modified>
</cp:coreProperties>
</file>