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  <p:sldMasterId id="2147483698" r:id="rId2"/>
    <p:sldMasterId id="2147483700" r:id="rId3"/>
  </p:sldMasterIdLst>
  <p:notesMasterIdLst>
    <p:notesMasterId r:id="rId43"/>
  </p:notesMasterIdLst>
  <p:sldIdLst>
    <p:sldId id="256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Georgia" panose="02040502050405020303" pitchFamily="18" charset="0"/>
      <p:regular r:id="rId52"/>
      <p:bold r:id="rId53"/>
      <p:italic r:id="rId54"/>
      <p:boldItalic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nathan Olson" initials="" lastIdx="4" clrIdx="0"/>
  <p:cmAuthor id="1" name="Molly Molly" initials="" lastIdx="2" clrIdx="1"/>
  <p:cmAuthor id="2" name="Heather J. Gotham" initials="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B3B1F2-217B-4FB3-8256-9E30B4C73D95}">
  <a:tblStyle styleId="{D4B3B1F2-217B-4FB3-8256-9E30B4C73D9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0C5DD2E-9B18-4150-B2FF-E96206D3155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33E5EB7-48F7-4957-8648-0F76C836D041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8BA9B6D-F033-434E-83EE-55CBF394657D}" styleName="Table_3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57"/>
    <p:restoredTop sz="75809"/>
  </p:normalViewPr>
  <p:slideViewPr>
    <p:cSldViewPr snapToGrid="0">
      <p:cViewPr varScale="1">
        <p:scale>
          <a:sx n="105" d="100"/>
          <a:sy n="105" d="100"/>
        </p:scale>
        <p:origin x="24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19d844f0c0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119d844f0c0_7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9" name="Google Shape;309;g119d844f0c0_7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127b642ffe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6" name="Google Shape;776;g127b642ffe7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03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</a:endParaRPr>
          </a:p>
        </p:txBody>
      </p:sp>
      <p:sp>
        <p:nvSpPr>
          <p:cNvPr id="777" name="Google Shape;777;g127b642ffe7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119d844f0c0_2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3" name="Google Shape;783;g119d844f0c0_2_3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2d3cd8b98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0" name="Google Shape;790;g12d3cd8b982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2d480e57d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6" name="Google Shape;796;g12d480e57d1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7" name="Google Shape;797;g12d480e57d1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12d480e57d1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9" name="Google Shape;809;g12d480e57d1_1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0" name="Google Shape;810;g12d480e57d1_1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12d480e57d1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6" name="Google Shape;816;g12d480e57d1_1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7" name="Google Shape;817;g12d480e57d1_1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12f0866dd72_2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827" name="Google Shape;827;g12f0866dd72_2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12f0866dd72_2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840" name="Google Shape;840;g12f0866dd72_2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2d480e57d1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3" name="Google Shape;853;g12d480e57d1_1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4" name="Google Shape;854;g12d480e57d1_1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2d480e57d1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6" name="Google Shape;866;g12d480e57d1_1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7" name="Google Shape;867;g12d480e57d1_1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12d3cd8b98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1" name="Google Shape;721;g12d3cd8b9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12d480e57d1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g12d480e57d1_1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6" name="Google Shape;876;g12d480e57d1_1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2d480e57d1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3" name="Google Shape;883;g12d480e57d1_1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4" name="Google Shape;884;g12d480e57d1_1_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2d480e57d1_1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5" name="Google Shape;895;g12d480e57d1_1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6" name="Google Shape;896;g12d480e57d1_1_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12f10626055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5" name="Google Shape;915;g12f10626055_4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6" name="Google Shape;916;g12f10626055_4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12d480e57d1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5" name="Google Shape;935;g12d480e57d1_1_1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6" name="Google Shape;936;g12d480e57d1_1_1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127b642ffe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4" name="Google Shape;944;g127b642ffe7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g127b642ffe7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119d844f0c0_2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2" name="Google Shape;952;g119d844f0c0_2_4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g119d844f0c0_2_4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119d844f0c0_2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61" name="Google Shape;961;g119d844f0c0_2_4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962" name="Google Shape;962;g119d844f0c0_2_4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119d844f0c0_2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9" name="Google Shape;969;g119d844f0c0_2_4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0" name="Google Shape;970;g119d844f0c0_2_4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119d844f0c0_2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9" name="Google Shape;1069;g119d844f0c0_2_5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0" name="Google Shape;1070;g119d844f0c0_2_5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19d844f0c0_1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6" name="Google Shape;726;g119d844f0c0_11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7" name="Google Shape;727;g119d844f0c0_11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119d844f0c0_2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8" name="Google Shape;1078;g119d844f0c0_2_5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9" name="Google Shape;1079;g119d844f0c0_2_5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119d844f0c0_2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9" name="Google Shape;1089;g119d844f0c0_2_5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0" name="Google Shape;1090;g119d844f0c0_2_5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119d844f0c0_2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8" name="Google Shape;1098;g119d844f0c0_2_5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dirty="0"/>
          </a:p>
        </p:txBody>
      </p:sp>
      <p:sp>
        <p:nvSpPr>
          <p:cNvPr id="1099" name="Google Shape;1099;g119d844f0c0_2_5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119d844f0c0_2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5" name="Google Shape;1105;g119d844f0c0_2_5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106" name="Google Shape;1106;g119d844f0c0_2_5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12f10626055_4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4" name="Google Shape;1114;g12f10626055_4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12f10626055_4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2" name="Google Shape;1122;g12f10626055_4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127b642ffe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8" name="Google Shape;1128;g127b642ffe7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9" name="Google Shape;1129;g127b642ffe7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130a66d0ca3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5" name="Google Shape;1135;g130a66d0ca3_3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6" name="Google Shape;1136;g130a66d0ca3_3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119d844f0c0_1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2" name="Google Shape;1142;g119d844f0c0_11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12f10626055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8" name="Google Shape;1148;g12f10626055_4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250c8255d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4" name="Google Shape;734;g1250c8255d3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2f10626055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g12f10626055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742" name="Google Shape;742;g12f10626055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119d844f0c0_1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9" name="Google Shape;749;g119d844f0c0_11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12d4a51be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7" name="Google Shape;757;g12d4a51be8a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12d4a51be8a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3" name="Google Shape;763;g12d4a51be8a_1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2fdbc602d2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12fdbc602d2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1143000" y="1950839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233916" y="1"/>
            <a:ext cx="8910083" cy="1706525"/>
          </a:xfrm>
          <a:prstGeom prst="rect">
            <a:avLst/>
          </a:prstGeom>
          <a:solidFill>
            <a:srgbClr val="CC4927"/>
          </a:solidFill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614916" y="135564"/>
            <a:ext cx="7772400" cy="143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501382" y="2501382"/>
            <a:ext cx="5143500" cy="140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-2480106" y="2501384"/>
            <a:ext cx="5143500" cy="140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-2480106" y="2501384"/>
            <a:ext cx="5143500" cy="140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pic>
        <p:nvPicPr>
          <p:cNvPr id="76" name="Google Shape;7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-2480106" y="2501384"/>
            <a:ext cx="5143500" cy="140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628650" y="30042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1"/>
          </p:nvPr>
        </p:nvSpPr>
        <p:spPr>
          <a:xfrm>
            <a:off x="628650" y="1955311"/>
            <a:ext cx="7886700" cy="116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3873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-2480106" y="2501384"/>
            <a:ext cx="5143500" cy="14073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9"/>
          <p:cNvSpPr/>
          <p:nvPr/>
        </p:nvSpPr>
        <p:spPr>
          <a:xfrm>
            <a:off x="233918" y="3436976"/>
            <a:ext cx="8910083" cy="1706525"/>
          </a:xfrm>
          <a:prstGeom prst="rect">
            <a:avLst/>
          </a:prstGeom>
          <a:solidFill>
            <a:srgbClr val="6A4A62"/>
          </a:solidFill>
          <a:ln w="12700" cap="flat" cmpd="sng">
            <a:solidFill>
              <a:srgbClr val="6A4A6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90" name="Google Shape;9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-2480106" y="2501384"/>
            <a:ext cx="5143500" cy="140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" name="Google Shape;10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-2480106" y="2501384"/>
            <a:ext cx="5143500" cy="140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4127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1pPr>
            <a:lvl2pPr marL="914400" lvl="1" indent="-3873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2pPr>
            <a:lvl3pPr marL="1371600" lvl="2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>
            <a:spLocks noGrp="1"/>
          </p:cNvSpPr>
          <p:nvPr>
            <p:ph type="title"/>
          </p:nvPr>
        </p:nvSpPr>
        <p:spPr>
          <a:xfrm>
            <a:off x="0" y="4330"/>
            <a:ext cx="9144000" cy="7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body" idx="1"/>
          </p:nvPr>
        </p:nvSpPr>
        <p:spPr>
          <a:xfrm>
            <a:off x="628650" y="1001459"/>
            <a:ext cx="7886700" cy="296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>
            <a:spLocks noGrp="1"/>
          </p:cNvSpPr>
          <p:nvPr>
            <p:ph type="pic" idx="2"/>
          </p:nvPr>
        </p:nvSpPr>
        <p:spPr>
          <a:xfrm>
            <a:off x="0" y="4496993"/>
            <a:ext cx="3335338" cy="59174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26"/>
          <p:cNvSpPr>
            <a:spLocks noGrp="1"/>
          </p:cNvSpPr>
          <p:nvPr>
            <p:ph type="pic" idx="3"/>
          </p:nvPr>
        </p:nvSpPr>
        <p:spPr>
          <a:xfrm>
            <a:off x="5580064" y="4442547"/>
            <a:ext cx="3563937" cy="64650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 txBox="1">
            <a:spLocks noGrp="1"/>
          </p:cNvSpPr>
          <p:nvPr>
            <p:ph type="title"/>
          </p:nvPr>
        </p:nvSpPr>
        <p:spPr>
          <a:xfrm>
            <a:off x="0" y="4330"/>
            <a:ext cx="9144000" cy="7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body" idx="1"/>
          </p:nvPr>
        </p:nvSpPr>
        <p:spPr>
          <a:xfrm>
            <a:off x="628650" y="1001459"/>
            <a:ext cx="7886700" cy="296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7"/>
          <p:cNvSpPr>
            <a:spLocks noGrp="1"/>
          </p:cNvSpPr>
          <p:nvPr>
            <p:ph type="pic" idx="2"/>
          </p:nvPr>
        </p:nvSpPr>
        <p:spPr>
          <a:xfrm>
            <a:off x="0" y="4496993"/>
            <a:ext cx="3335338" cy="59174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27"/>
          <p:cNvSpPr>
            <a:spLocks noGrp="1"/>
          </p:cNvSpPr>
          <p:nvPr>
            <p:ph type="pic" idx="3"/>
          </p:nvPr>
        </p:nvSpPr>
        <p:spPr>
          <a:xfrm>
            <a:off x="5580064" y="4442547"/>
            <a:ext cx="3563937" cy="64650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body" idx="1"/>
          </p:nvPr>
        </p:nvSpPr>
        <p:spPr>
          <a:xfrm>
            <a:off x="630075" y="1020343"/>
            <a:ext cx="3868108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body" idx="2"/>
          </p:nvPr>
        </p:nvSpPr>
        <p:spPr>
          <a:xfrm>
            <a:off x="630075" y="1638277"/>
            <a:ext cx="3868108" cy="264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body" idx="3"/>
          </p:nvPr>
        </p:nvSpPr>
        <p:spPr>
          <a:xfrm>
            <a:off x="4629386" y="1020343"/>
            <a:ext cx="3887157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9pPr>
          </a:lstStyle>
          <a:p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body" idx="4"/>
          </p:nvPr>
        </p:nvSpPr>
        <p:spPr>
          <a:xfrm>
            <a:off x="4629386" y="1638277"/>
            <a:ext cx="3887157" cy="264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8"/>
          <p:cNvSpPr>
            <a:spLocks noGrp="1"/>
          </p:cNvSpPr>
          <p:nvPr>
            <p:ph type="pic" idx="5"/>
          </p:nvPr>
        </p:nvSpPr>
        <p:spPr>
          <a:xfrm>
            <a:off x="114301" y="4613674"/>
            <a:ext cx="3927475" cy="529828"/>
          </a:xfrm>
          <a:prstGeom prst="rect">
            <a:avLst/>
          </a:prstGeom>
          <a:noFill/>
          <a:ln>
            <a:noFill/>
          </a:ln>
        </p:spPr>
      </p:sp>
      <p:pic>
        <p:nvPicPr>
          <p:cNvPr id="144" name="Google Shape;144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83166" y="4153846"/>
            <a:ext cx="1860834" cy="1240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1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9"/>
          <p:cNvSpPr txBox="1">
            <a:spLocks noGrp="1"/>
          </p:cNvSpPr>
          <p:nvPr>
            <p:ph type="body" idx="1"/>
          </p:nvPr>
        </p:nvSpPr>
        <p:spPr>
          <a:xfrm>
            <a:off x="2787255" y="3753714"/>
            <a:ext cx="3330178" cy="348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9"/>
          <p:cNvSpPr txBox="1">
            <a:spLocks noGrp="1"/>
          </p:cNvSpPr>
          <p:nvPr>
            <p:ph type="body" idx="2"/>
          </p:nvPr>
        </p:nvSpPr>
        <p:spPr>
          <a:xfrm>
            <a:off x="207172" y="1283173"/>
            <a:ext cx="3689917" cy="2383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9"/>
          <p:cNvSpPr txBox="1">
            <a:spLocks noGrp="1"/>
          </p:cNvSpPr>
          <p:nvPr>
            <p:ph type="body" idx="3"/>
          </p:nvPr>
        </p:nvSpPr>
        <p:spPr>
          <a:xfrm>
            <a:off x="5247085" y="1283168"/>
            <a:ext cx="3689604" cy="238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9"/>
          <p:cNvSpPr>
            <a:spLocks noGrp="1"/>
          </p:cNvSpPr>
          <p:nvPr>
            <p:ph type="pic" idx="4"/>
          </p:nvPr>
        </p:nvSpPr>
        <p:spPr>
          <a:xfrm>
            <a:off x="114301" y="4613674"/>
            <a:ext cx="3927475" cy="529828"/>
          </a:xfrm>
          <a:prstGeom prst="rect">
            <a:avLst/>
          </a:prstGeom>
          <a:noFill/>
          <a:ln>
            <a:noFill/>
          </a:ln>
        </p:spPr>
      </p:sp>
      <p:pic>
        <p:nvPicPr>
          <p:cNvPr id="151" name="Google Shape;151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83166" y="4153846"/>
            <a:ext cx="1860834" cy="1240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>
            <a:spLocks noGrp="1"/>
          </p:cNvSpPr>
          <p:nvPr>
            <p:ph type="title"/>
          </p:nvPr>
        </p:nvSpPr>
        <p:spPr>
          <a:xfrm>
            <a:off x="2" y="1732"/>
            <a:ext cx="9143999" cy="66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0"/>
          <p:cNvSpPr txBox="1">
            <a:spLocks noGrp="1"/>
          </p:cNvSpPr>
          <p:nvPr>
            <p:ph type="body" idx="1"/>
          </p:nvPr>
        </p:nvSpPr>
        <p:spPr>
          <a:xfrm>
            <a:off x="283369" y="2644519"/>
            <a:ext cx="3092054" cy="1045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0"/>
          <p:cNvSpPr txBox="1">
            <a:spLocks noGrp="1"/>
          </p:cNvSpPr>
          <p:nvPr>
            <p:ph type="body" idx="2"/>
          </p:nvPr>
        </p:nvSpPr>
        <p:spPr>
          <a:xfrm>
            <a:off x="283369" y="1251488"/>
            <a:ext cx="3092054" cy="1045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0"/>
          <p:cNvSpPr>
            <a:spLocks noGrp="1"/>
          </p:cNvSpPr>
          <p:nvPr>
            <p:ph type="pic" idx="3"/>
          </p:nvPr>
        </p:nvSpPr>
        <p:spPr>
          <a:xfrm>
            <a:off x="5801916" y="1251482"/>
            <a:ext cx="2677716" cy="1044689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30"/>
          <p:cNvSpPr>
            <a:spLocks noGrp="1"/>
          </p:cNvSpPr>
          <p:nvPr>
            <p:ph type="pic" idx="4"/>
          </p:nvPr>
        </p:nvSpPr>
        <p:spPr>
          <a:xfrm>
            <a:off x="5801916" y="2644513"/>
            <a:ext cx="2681478" cy="1042416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30"/>
          <p:cNvSpPr>
            <a:spLocks noGrp="1"/>
          </p:cNvSpPr>
          <p:nvPr>
            <p:ph type="pic" idx="5"/>
          </p:nvPr>
        </p:nvSpPr>
        <p:spPr>
          <a:xfrm>
            <a:off x="114301" y="4613674"/>
            <a:ext cx="3927475" cy="529828"/>
          </a:xfrm>
          <a:prstGeom prst="rect">
            <a:avLst/>
          </a:prstGeom>
          <a:noFill/>
          <a:ln>
            <a:noFill/>
          </a:ln>
        </p:spPr>
      </p:sp>
      <p:pic>
        <p:nvPicPr>
          <p:cNvPr id="159" name="Google Shape;15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83166" y="4153846"/>
            <a:ext cx="1860834" cy="1240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Full_Color">
  <p:cSld name="Title_Full_Color"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Google Shape;161;p31"/>
          <p:cNvCxnSpPr/>
          <p:nvPr/>
        </p:nvCxnSpPr>
        <p:spPr>
          <a:xfrm>
            <a:off x="628651" y="3693319"/>
            <a:ext cx="3639307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2" name="Google Shape;162;p31"/>
          <p:cNvSpPr txBox="1">
            <a:spLocks noGrp="1"/>
          </p:cNvSpPr>
          <p:nvPr>
            <p:ph type="ctrTitle"/>
          </p:nvPr>
        </p:nvSpPr>
        <p:spPr>
          <a:xfrm>
            <a:off x="621458" y="2649148"/>
            <a:ext cx="4590623" cy="693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68F"/>
              </a:buClr>
              <a:buSzPts val="3900"/>
              <a:buFont typeface="Arial"/>
              <a:buNone/>
              <a:defRPr>
                <a:solidFill>
                  <a:srgbClr val="19468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1"/>
          <p:cNvSpPr txBox="1">
            <a:spLocks noGrp="1"/>
          </p:cNvSpPr>
          <p:nvPr>
            <p:ph type="subTitle" idx="1"/>
          </p:nvPr>
        </p:nvSpPr>
        <p:spPr>
          <a:xfrm>
            <a:off x="621457" y="3793453"/>
            <a:ext cx="5617364" cy="41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19468F"/>
              </a:buClr>
              <a:buSzPts val="2500"/>
              <a:buNone/>
              <a:defRPr>
                <a:solidFill>
                  <a:srgbClr val="19468F"/>
                </a:solidFill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pic>
        <p:nvPicPr>
          <p:cNvPr id="164" name="Google Shape;164;p31"/>
          <p:cNvPicPr preferRelativeResize="0"/>
          <p:nvPr/>
        </p:nvPicPr>
        <p:blipFill rotWithShape="1">
          <a:blip r:embed="rId2">
            <a:alphaModFix amt="10000"/>
          </a:blip>
          <a:srcRect l="-2675" r="48957"/>
          <a:stretch/>
        </p:blipFill>
        <p:spPr>
          <a:xfrm>
            <a:off x="6400800" y="0"/>
            <a:ext cx="2743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1"/>
          <p:cNvSpPr/>
          <p:nvPr/>
        </p:nvSpPr>
        <p:spPr>
          <a:xfrm>
            <a:off x="293163" y="4783966"/>
            <a:ext cx="1552107" cy="12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© 2020 American Psychiatric Association. All rights reserved. </a:t>
            </a:r>
            <a:endParaRPr sz="900"/>
          </a:p>
        </p:txBody>
      </p:sp>
      <p:sp>
        <p:nvSpPr>
          <p:cNvPr id="166" name="Google Shape;166;p31"/>
          <p:cNvSpPr/>
          <p:nvPr/>
        </p:nvSpPr>
        <p:spPr>
          <a:xfrm>
            <a:off x="-1561" y="4219575"/>
            <a:ext cx="9144000" cy="923925"/>
          </a:xfrm>
          <a:custGeom>
            <a:avLst/>
            <a:gdLst/>
            <a:ahLst/>
            <a:cxnLst/>
            <a:rect l="l" t="t" r="r" b="b"/>
            <a:pathLst>
              <a:path w="12192000" h="1231900" extrusionOk="0">
                <a:moveTo>
                  <a:pt x="0" y="1219200"/>
                </a:moveTo>
                <a:lnTo>
                  <a:pt x="12192000" y="0"/>
                </a:lnTo>
                <a:lnTo>
                  <a:pt x="12192000" y="1231900"/>
                </a:lnTo>
                <a:lnTo>
                  <a:pt x="0" y="1219200"/>
                </a:lnTo>
                <a:close/>
              </a:path>
            </a:pathLst>
          </a:custGeom>
          <a:solidFill>
            <a:srgbClr val="19468F"/>
          </a:solidFill>
          <a:ln>
            <a:noFill/>
          </a:ln>
        </p:spPr>
        <p:txBody>
          <a:bodyPr spcFirstLastPara="1" wrap="square" lIns="57150" tIns="28575" rIns="57150" bIns="2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7" name="Google Shape;167;p31"/>
          <p:cNvGrpSpPr/>
          <p:nvPr/>
        </p:nvGrpSpPr>
        <p:grpSpPr>
          <a:xfrm>
            <a:off x="5939865" y="4710338"/>
            <a:ext cx="2915408" cy="287909"/>
            <a:chOff x="7919819" y="6280448"/>
            <a:chExt cx="3887211" cy="383879"/>
          </a:xfrm>
        </p:grpSpPr>
        <p:pic>
          <p:nvPicPr>
            <p:cNvPr id="168" name="Google Shape;168;p31" descr="A close up of a 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831517" y="6280448"/>
              <a:ext cx="1037236" cy="383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31" descr="A close up of a 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004216" y="6372935"/>
              <a:ext cx="802814" cy="2707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31"/>
            <p:cNvSpPr txBox="1"/>
            <p:nvPr/>
          </p:nvSpPr>
          <p:spPr>
            <a:xfrm>
              <a:off x="7919819" y="6344683"/>
              <a:ext cx="1776235" cy="230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28575" rIns="57150" bIns="285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0" i="0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An APA and SAMHSA Initiative</a:t>
              </a:r>
              <a:endParaRPr sz="8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1" name="Google Shape;17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650" y="576110"/>
            <a:ext cx="3810717" cy="162237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1"/>
          <p:cNvSpPr txBox="1"/>
          <p:nvPr/>
        </p:nvSpPr>
        <p:spPr>
          <a:xfrm>
            <a:off x="781291" y="2069722"/>
            <a:ext cx="1432368" cy="51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68F"/>
              </a:buClr>
              <a:buSzPts val="1000"/>
              <a:buFont typeface="Calibri"/>
              <a:buNone/>
            </a:pPr>
            <a:r>
              <a:rPr lang="en" sz="1100">
                <a:solidFill>
                  <a:srgbClr val="19468F"/>
                </a:solidFill>
                <a:latin typeface="Calibri"/>
                <a:ea typeface="Calibri"/>
                <a:cs typeface="Calibri"/>
                <a:sym typeface="Calibri"/>
              </a:rPr>
              <a:t>www.SMIadviser.org</a:t>
            </a:r>
            <a:endParaRPr sz="900"/>
          </a:p>
        </p:txBody>
      </p:sp>
      <p:sp>
        <p:nvSpPr>
          <p:cNvPr id="173" name="Google Shape;173;p31"/>
          <p:cNvSpPr/>
          <p:nvPr/>
        </p:nvSpPr>
        <p:spPr>
          <a:xfrm>
            <a:off x="0" y="3593186"/>
            <a:ext cx="9144000" cy="99417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57150" tIns="28575" rIns="57150" bIns="2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>
            <a:lvl1pPr marL="457200" marR="0" lvl="0" indent="-3873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98" name="Google Shape;298;p5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Google Shape;299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0" name="Google Shape;300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1" name="Google Shape;301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flickr.com/photos/7702423@N04/47658197281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gotcredit.com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unsplash.com/s/photos/sewing?utm_source=unsplash&amp;utm_medium=referral&amp;utm_content=creditCopyText" TargetMode="External"/><Relationship Id="rId4" Type="http://schemas.openxmlformats.org/officeDocument/2006/relationships/hyperlink" Target="https://unsplash.com/@amir_v_ali?utm_source=unsplash&amp;utm_medium=referral&amp;utm_content=creditCopyTex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4"/>
          <p:cNvSpPr txBox="1">
            <a:spLocks noGrp="1"/>
          </p:cNvSpPr>
          <p:nvPr>
            <p:ph type="ctrTitle"/>
          </p:nvPr>
        </p:nvSpPr>
        <p:spPr>
          <a:xfrm>
            <a:off x="614916" y="135564"/>
            <a:ext cx="7772400" cy="143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en" sz="4900" b="1"/>
              <a:t>Making It Stick</a:t>
            </a:r>
            <a:endParaRPr sz="4900" b="1"/>
          </a:p>
        </p:txBody>
      </p:sp>
      <p:pic>
        <p:nvPicPr>
          <p:cNvPr id="312" name="Google Shape;312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279" y="3859530"/>
            <a:ext cx="5019675" cy="75057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54"/>
          <p:cNvSpPr txBox="1"/>
          <p:nvPr/>
        </p:nvSpPr>
        <p:spPr>
          <a:xfrm>
            <a:off x="547800" y="2207300"/>
            <a:ext cx="8048400" cy="13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A Practical Approach </a:t>
            </a:r>
            <a:endParaRPr sz="230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to Dissemination and Implementation</a:t>
            </a:r>
            <a:endParaRPr sz="230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Internal Learning Community 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05"/>
          <p:cNvSpPr txBox="1">
            <a:spLocks noGrp="1"/>
          </p:cNvSpPr>
          <p:nvPr>
            <p:ph type="title"/>
          </p:nvPr>
        </p:nvSpPr>
        <p:spPr>
          <a:xfrm>
            <a:off x="628650" y="19889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3000"/>
              <a:t>Intensive TA Project Example</a:t>
            </a:r>
            <a:endParaRPr/>
          </a:p>
        </p:txBody>
      </p:sp>
      <p:sp>
        <p:nvSpPr>
          <p:cNvPr id="780" name="Google Shape;780;p105"/>
          <p:cNvSpPr txBox="1">
            <a:spLocks noGrp="1"/>
          </p:cNvSpPr>
          <p:nvPr>
            <p:ph type="body" idx="1"/>
          </p:nvPr>
        </p:nvSpPr>
        <p:spPr>
          <a:xfrm>
            <a:off x="628649" y="1369219"/>
            <a:ext cx="73164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/>
          <a:p>
            <a:pPr marL="20320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 b="1"/>
              <a:t>Northeast &amp; Caribbean MHTTC’s Motivational Interviewing project</a:t>
            </a:r>
            <a:endParaRPr sz="2000" b="1"/>
          </a:p>
          <a:p>
            <a:pPr marL="609600" lvl="1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Engagement and recruitment of audience</a:t>
            </a:r>
            <a:endParaRPr sz="1800"/>
          </a:p>
          <a:p>
            <a:pPr marL="1016000" lvl="2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Sent out a call for applications</a:t>
            </a:r>
            <a:endParaRPr/>
          </a:p>
          <a:p>
            <a:pPr marL="1016000" lvl="2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Reviewed applications/set criteria</a:t>
            </a:r>
            <a:endParaRPr/>
          </a:p>
          <a:p>
            <a:pPr marL="1016000" lvl="2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Met via phone for initial discussion with administrators/agency leads</a:t>
            </a:r>
            <a:endParaRPr/>
          </a:p>
          <a:p>
            <a:pPr marL="1016000" lvl="2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Assessed readiness in person/zoom (admins and staff)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Some examples of readiness questions</a:t>
            </a:r>
            <a:endParaRPr sz="2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06"/>
          <p:cNvSpPr txBox="1">
            <a:spLocks noGrp="1"/>
          </p:cNvSpPr>
          <p:nvPr>
            <p:ph type="body" idx="4294967295"/>
          </p:nvPr>
        </p:nvSpPr>
        <p:spPr>
          <a:xfrm>
            <a:off x="742200" y="2367200"/>
            <a:ext cx="7659600" cy="20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2300"/>
              <a:t>Considering how the MI Project engaged their audience…</a:t>
            </a:r>
            <a:endParaRPr sz="2300"/>
          </a:p>
          <a:p>
            <a:pPr marL="2032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What does your TTC do similarly and/or differently when engaging an ITA audience?</a:t>
            </a:r>
            <a:endParaRPr sz="2000"/>
          </a:p>
          <a:p>
            <a:pPr marL="203200" lvl="0" indent="-1905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Is there one thing in your engagement toolbox that is a must have? Why?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786" name="Google Shape;786;p106"/>
          <p:cNvSpPr txBox="1">
            <a:spLocks noGrp="1"/>
          </p:cNvSpPr>
          <p:nvPr>
            <p:ph type="title"/>
          </p:nvPr>
        </p:nvSpPr>
        <p:spPr>
          <a:xfrm>
            <a:off x="628650" y="17132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3000" b="1"/>
              <a:t>Reflection</a:t>
            </a:r>
            <a:r>
              <a:rPr lang="en" b="1"/>
              <a:t> - </a:t>
            </a:r>
            <a:r>
              <a:rPr lang="en" sz="3000" b="1"/>
              <a:t>Breakout Rooms</a:t>
            </a:r>
            <a:endParaRPr sz="3000" b="1"/>
          </a:p>
        </p:txBody>
      </p:sp>
      <p:sp>
        <p:nvSpPr>
          <p:cNvPr id="787" name="Google Shape;787;p106"/>
          <p:cNvSpPr txBox="1"/>
          <p:nvPr/>
        </p:nvSpPr>
        <p:spPr>
          <a:xfrm>
            <a:off x="742200" y="1277325"/>
            <a:ext cx="81261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Decide on volunteer </a:t>
            </a:r>
            <a:r>
              <a:rPr lang="en" sz="2300">
                <a:solidFill>
                  <a:srgbClr val="CC0000"/>
                </a:solidFill>
              </a:rPr>
              <a:t>leader/timekeeper</a:t>
            </a:r>
            <a:r>
              <a:rPr lang="en" sz="2300">
                <a:solidFill>
                  <a:schemeClr val="dk1"/>
                </a:solidFill>
              </a:rPr>
              <a:t> and </a:t>
            </a:r>
            <a:r>
              <a:rPr lang="en" sz="2300">
                <a:solidFill>
                  <a:srgbClr val="CC0000"/>
                </a:solidFill>
              </a:rPr>
              <a:t>report out person</a:t>
            </a:r>
            <a:r>
              <a:rPr lang="en" sz="2300">
                <a:solidFill>
                  <a:schemeClr val="dk1"/>
                </a:solidFill>
              </a:rPr>
              <a:t>.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07"/>
          <p:cNvSpPr txBox="1">
            <a:spLocks noGrp="1"/>
          </p:cNvSpPr>
          <p:nvPr>
            <p:ph type="title" idx="4294967295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3000" b="1"/>
              <a:t>Report Out</a:t>
            </a:r>
            <a:endParaRPr b="1"/>
          </a:p>
        </p:txBody>
      </p:sp>
      <p:sp>
        <p:nvSpPr>
          <p:cNvPr id="793" name="Google Shape;793;p107"/>
          <p:cNvSpPr txBox="1">
            <a:spLocks noGrp="1"/>
          </p:cNvSpPr>
          <p:nvPr>
            <p:ph type="body" idx="4294967295"/>
          </p:nvPr>
        </p:nvSpPr>
        <p:spPr>
          <a:xfrm>
            <a:off x="628650" y="1398671"/>
            <a:ext cx="7755300" cy="29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/>
          <a:p>
            <a:pPr marL="457200" lvl="0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/>
              <a:t>In the chat, list your “must have” engagement tool</a:t>
            </a:r>
            <a:endParaRPr/>
          </a:p>
          <a:p>
            <a:pPr marL="457200" lvl="0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/>
              <a:t>1 or 2 report out people unmute and share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08"/>
          <p:cNvSpPr txBox="1">
            <a:spLocks noGrp="1"/>
          </p:cNvSpPr>
          <p:nvPr>
            <p:ph type="title"/>
          </p:nvPr>
        </p:nvSpPr>
        <p:spPr>
          <a:xfrm>
            <a:off x="628650" y="19889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300"/>
              <a:t>Implementation cannot be separated from context</a:t>
            </a:r>
            <a:endParaRPr sz="3000"/>
          </a:p>
        </p:txBody>
      </p:sp>
      <p:sp>
        <p:nvSpPr>
          <p:cNvPr id="800" name="Google Shape;800;p108"/>
          <p:cNvSpPr txBox="1">
            <a:spLocks noGrp="1"/>
          </p:cNvSpPr>
          <p:nvPr>
            <p:ph type="body" idx="1"/>
          </p:nvPr>
        </p:nvSpPr>
        <p:spPr>
          <a:xfrm>
            <a:off x="1013598" y="1572573"/>
            <a:ext cx="2974800" cy="25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sz="2100">
                <a:latin typeface="Arial"/>
                <a:ea typeface="Arial"/>
                <a:cs typeface="Arial"/>
                <a:sym typeface="Arial"/>
              </a:rPr>
              <a:t>At the simplest level, we can think of three levels of context: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Individuals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Organizations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Systems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108"/>
          <p:cNvSpPr/>
          <p:nvPr/>
        </p:nvSpPr>
        <p:spPr>
          <a:xfrm>
            <a:off x="3965268" y="1051515"/>
            <a:ext cx="3703200" cy="3703200"/>
          </a:xfrm>
          <a:prstGeom prst="ellipse">
            <a:avLst/>
          </a:prstGeom>
          <a:solidFill>
            <a:srgbClr val="6A4A6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108"/>
          <p:cNvSpPr/>
          <p:nvPr/>
        </p:nvSpPr>
        <p:spPr>
          <a:xfrm>
            <a:off x="4307481" y="1737315"/>
            <a:ext cx="3017400" cy="3017400"/>
          </a:xfrm>
          <a:prstGeom prst="ellipse">
            <a:avLst/>
          </a:prstGeom>
          <a:solidFill>
            <a:srgbClr val="666666"/>
          </a:solidFill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108"/>
          <p:cNvSpPr/>
          <p:nvPr/>
        </p:nvSpPr>
        <p:spPr>
          <a:xfrm>
            <a:off x="4650381" y="2428518"/>
            <a:ext cx="2331600" cy="2331600"/>
          </a:xfrm>
          <a:prstGeom prst="ellipse">
            <a:avLst/>
          </a:prstGeom>
          <a:solidFill>
            <a:srgbClr val="F1E18A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108"/>
          <p:cNvSpPr txBox="1"/>
          <p:nvPr/>
        </p:nvSpPr>
        <p:spPr>
          <a:xfrm>
            <a:off x="5015458" y="3455879"/>
            <a:ext cx="20802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Individuals (workforce)</a:t>
            </a:r>
            <a:endParaRPr sz="1100"/>
          </a:p>
        </p:txBody>
      </p:sp>
      <p:sp>
        <p:nvSpPr>
          <p:cNvPr id="805" name="Google Shape;805;p108"/>
          <p:cNvSpPr txBox="1"/>
          <p:nvPr/>
        </p:nvSpPr>
        <p:spPr>
          <a:xfrm>
            <a:off x="4986520" y="1365227"/>
            <a:ext cx="1886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Systems (outer settings)</a:t>
            </a:r>
            <a:endParaRPr sz="1100"/>
          </a:p>
        </p:txBody>
      </p:sp>
      <p:sp>
        <p:nvSpPr>
          <p:cNvPr id="806" name="Google Shape;806;p108"/>
          <p:cNvSpPr txBox="1"/>
          <p:nvPr/>
        </p:nvSpPr>
        <p:spPr>
          <a:xfrm>
            <a:off x="4764008" y="2135310"/>
            <a:ext cx="2331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Organizations (inner settings)</a:t>
            </a:r>
            <a:endParaRPr sz="1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8021" y="2620735"/>
            <a:ext cx="3800475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109"/>
          <p:cNvSpPr txBox="1"/>
          <p:nvPr/>
        </p:nvSpPr>
        <p:spPr>
          <a:xfrm>
            <a:off x="617890" y="1094015"/>
            <a:ext cx="7760700" cy="1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CC492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Implementation science can be applied to the fictional world of </a:t>
            </a:r>
            <a:endParaRPr sz="1100">
              <a:solidFill>
                <a:srgbClr val="CC4927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110"/>
          <p:cNvPicPr preferRelativeResize="0"/>
          <p:nvPr/>
        </p:nvPicPr>
        <p:blipFill rotWithShape="1">
          <a:blip r:embed="rId3">
            <a:alphaModFix/>
          </a:blip>
          <a:srcRect l="20500" r="20506"/>
          <a:stretch/>
        </p:blipFill>
        <p:spPr>
          <a:xfrm>
            <a:off x="170220" y="1571452"/>
            <a:ext cx="3110338" cy="3572038"/>
          </a:xfrm>
          <a:custGeom>
            <a:avLst/>
            <a:gdLst/>
            <a:ahLst/>
            <a:cxnLst/>
            <a:rect l="l" t="t" r="r" b="b"/>
            <a:pathLst>
              <a:path w="4231752" h="4859916" extrusionOk="0">
                <a:moveTo>
                  <a:pt x="1051869" y="0"/>
                </a:moveTo>
                <a:cubicBezTo>
                  <a:pt x="2808070" y="0"/>
                  <a:pt x="4231752" y="1423682"/>
                  <a:pt x="4231752" y="3179883"/>
                </a:cubicBezTo>
                <a:cubicBezTo>
                  <a:pt x="4231752" y="3728696"/>
                  <a:pt x="4092721" y="4245036"/>
                  <a:pt x="3847958" y="4695604"/>
                </a:cubicBezTo>
                <a:lnTo>
                  <a:pt x="3748135" y="4859916"/>
                </a:lnTo>
                <a:lnTo>
                  <a:pt x="0" y="4859916"/>
                </a:lnTo>
                <a:lnTo>
                  <a:pt x="0" y="181856"/>
                </a:lnTo>
                <a:lnTo>
                  <a:pt x="106268" y="142962"/>
                </a:lnTo>
                <a:cubicBezTo>
                  <a:pt x="404983" y="50052"/>
                  <a:pt x="722581" y="0"/>
                  <a:pt x="105186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20" name="Google Shape;820;p110"/>
          <p:cNvSpPr txBox="1"/>
          <p:nvPr/>
        </p:nvSpPr>
        <p:spPr>
          <a:xfrm>
            <a:off x="4358758" y="3525747"/>
            <a:ext cx="4819500" cy="14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060"/>
                </a:solidFill>
              </a:rPr>
              <a:t>At the individual level, Mr. Rogers is surrounded by friendly neighbors who are committed to helping children learn and gain positive experiences </a:t>
            </a:r>
            <a:endParaRPr sz="1800"/>
          </a:p>
        </p:txBody>
      </p:sp>
      <p:pic>
        <p:nvPicPr>
          <p:cNvPr id="821" name="Google Shape;821;p110"/>
          <p:cNvPicPr preferRelativeResize="0"/>
          <p:nvPr/>
        </p:nvPicPr>
        <p:blipFill rotWithShape="1">
          <a:blip r:embed="rId4">
            <a:alphaModFix/>
          </a:blip>
          <a:srcRect l="25250"/>
          <a:stretch/>
        </p:blipFill>
        <p:spPr>
          <a:xfrm>
            <a:off x="3724505" y="148786"/>
            <a:ext cx="2831933" cy="2831933"/>
          </a:xfrm>
          <a:custGeom>
            <a:avLst/>
            <a:gdLst/>
            <a:ahLst/>
            <a:cxnLst/>
            <a:rect l="l" t="t" r="r" b="b"/>
            <a:pathLst>
              <a:path w="6057610" h="6057610" extrusionOk="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22" name="Google Shape;822;p110"/>
          <p:cNvPicPr preferRelativeResize="0"/>
          <p:nvPr/>
        </p:nvPicPr>
        <p:blipFill rotWithShape="1">
          <a:blip r:embed="rId5">
            <a:alphaModFix/>
          </a:blip>
          <a:srcRect b="18995"/>
          <a:stretch/>
        </p:blipFill>
        <p:spPr>
          <a:xfrm>
            <a:off x="899312" y="8"/>
            <a:ext cx="3093848" cy="1867063"/>
          </a:xfrm>
          <a:custGeom>
            <a:avLst/>
            <a:gdLst/>
            <a:ahLst/>
            <a:cxnLst/>
            <a:rect l="l" t="t" r="r" b="b"/>
            <a:pathLst>
              <a:path w="4125131" h="2489417" extrusionOk="0">
                <a:moveTo>
                  <a:pt x="44777" y="0"/>
                </a:moveTo>
                <a:lnTo>
                  <a:pt x="4080354" y="0"/>
                </a:lnTo>
                <a:lnTo>
                  <a:pt x="4083227" y="11173"/>
                </a:lnTo>
                <a:cubicBezTo>
                  <a:pt x="4110702" y="145441"/>
                  <a:pt x="4125131" y="284462"/>
                  <a:pt x="4125131" y="426852"/>
                </a:cubicBezTo>
                <a:cubicBezTo>
                  <a:pt x="4125131" y="1565976"/>
                  <a:pt x="3201689" y="2489417"/>
                  <a:pt x="2062565" y="2489417"/>
                </a:cubicBezTo>
                <a:cubicBezTo>
                  <a:pt x="923442" y="2489417"/>
                  <a:pt x="0" y="1565976"/>
                  <a:pt x="0" y="426852"/>
                </a:cubicBezTo>
                <a:cubicBezTo>
                  <a:pt x="0" y="284462"/>
                  <a:pt x="14429" y="145441"/>
                  <a:pt x="41904" y="11173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23" name="Google Shape;823;p110"/>
          <p:cNvPicPr preferRelativeResize="0"/>
          <p:nvPr/>
        </p:nvPicPr>
        <p:blipFill rotWithShape="1">
          <a:blip r:embed="rId6">
            <a:alphaModFix/>
          </a:blip>
          <a:srcRect l="3178" r="28178"/>
          <a:stretch/>
        </p:blipFill>
        <p:spPr>
          <a:xfrm>
            <a:off x="6634059" y="8"/>
            <a:ext cx="2509948" cy="2723941"/>
          </a:xfrm>
          <a:custGeom>
            <a:avLst/>
            <a:gdLst/>
            <a:ahLst/>
            <a:cxnLst/>
            <a:rect l="l" t="t" r="r" b="b"/>
            <a:pathLst>
              <a:path w="3346597" h="3631921" extrusionOk="0">
                <a:moveTo>
                  <a:pt x="416855" y="0"/>
                </a:moveTo>
                <a:lnTo>
                  <a:pt x="3346597" y="0"/>
                </a:lnTo>
                <a:lnTo>
                  <a:pt x="3346597" y="3384403"/>
                </a:lnTo>
                <a:lnTo>
                  <a:pt x="3209678" y="3450360"/>
                </a:lnTo>
                <a:cubicBezTo>
                  <a:pt x="2933269" y="3567272"/>
                  <a:pt x="2629372" y="3631921"/>
                  <a:pt x="2310376" y="3631921"/>
                </a:cubicBezTo>
                <a:cubicBezTo>
                  <a:pt x="1034390" y="3631921"/>
                  <a:pt x="0" y="2597531"/>
                  <a:pt x="0" y="1321546"/>
                </a:cubicBezTo>
                <a:cubicBezTo>
                  <a:pt x="0" y="843052"/>
                  <a:pt x="145461" y="398532"/>
                  <a:pt x="394576" y="2979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24" name="Google Shape;824;p110"/>
          <p:cNvSpPr txBox="1"/>
          <p:nvPr/>
        </p:nvSpPr>
        <p:spPr>
          <a:xfrm rot="-805710">
            <a:off x="4931465" y="2536846"/>
            <a:ext cx="2963418" cy="6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CC492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Individuals</a:t>
            </a:r>
            <a:endParaRPr sz="1100">
              <a:solidFill>
                <a:srgbClr val="CC492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111"/>
          <p:cNvPicPr preferRelativeResize="0"/>
          <p:nvPr/>
        </p:nvPicPr>
        <p:blipFill rotWithShape="1">
          <a:blip r:embed="rId3">
            <a:alphaModFix amt="35000"/>
          </a:blip>
          <a:srcRect l="12131" r="24295"/>
          <a:stretch/>
        </p:blipFill>
        <p:spPr>
          <a:xfrm>
            <a:off x="-3" y="-4"/>
            <a:ext cx="9144000" cy="5141969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111"/>
          <p:cNvSpPr txBox="1"/>
          <p:nvPr/>
        </p:nvSpPr>
        <p:spPr>
          <a:xfrm>
            <a:off x="1112099" y="306350"/>
            <a:ext cx="3596100" cy="19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The individuals within Mr. Rogers neighborhood are embedded within a cozy house that includes a creative world of make-believe that is filled with numerous resources including puppets, props, and educational materials </a:t>
            </a:r>
            <a:endParaRPr sz="1000"/>
          </a:p>
        </p:txBody>
      </p:sp>
      <p:sp>
        <p:nvSpPr>
          <p:cNvPr id="831" name="Google Shape;831;p111"/>
          <p:cNvSpPr/>
          <p:nvPr/>
        </p:nvSpPr>
        <p:spPr>
          <a:xfrm>
            <a:off x="4320913" y="2004307"/>
            <a:ext cx="2304288" cy="230428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111"/>
          <p:cNvSpPr/>
          <p:nvPr/>
        </p:nvSpPr>
        <p:spPr>
          <a:xfrm>
            <a:off x="5997644" y="0"/>
            <a:ext cx="3148545" cy="2737650"/>
          </a:xfrm>
          <a:custGeom>
            <a:avLst/>
            <a:gdLst/>
            <a:ahLst/>
            <a:cxnLst/>
            <a:rect l="l" t="t" r="r" b="b"/>
            <a:pathLst>
              <a:path w="4198060" h="3650200" extrusionOk="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3" name="Google Shape;833;p111"/>
          <p:cNvPicPr preferRelativeResize="0"/>
          <p:nvPr/>
        </p:nvPicPr>
        <p:blipFill rotWithShape="1">
          <a:blip r:embed="rId4">
            <a:alphaModFix/>
          </a:blip>
          <a:srcRect l="53002" r="-3" b="-3"/>
          <a:stretch/>
        </p:blipFill>
        <p:spPr>
          <a:xfrm>
            <a:off x="4444357" y="2127751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880360" h="2880360" extrusionOk="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34" name="Google Shape;834;p111"/>
          <p:cNvPicPr preferRelativeResize="0"/>
          <p:nvPr/>
        </p:nvPicPr>
        <p:blipFill rotWithShape="1">
          <a:blip r:embed="rId5">
            <a:alphaModFix/>
          </a:blip>
          <a:srcRect l="12122" r="10640" b="1"/>
          <a:stretch/>
        </p:blipFill>
        <p:spPr>
          <a:xfrm>
            <a:off x="6120452" y="1"/>
            <a:ext cx="3025737" cy="2614841"/>
          </a:xfrm>
          <a:custGeom>
            <a:avLst/>
            <a:gdLst/>
            <a:ahLst/>
            <a:cxnLst/>
            <a:rect l="l" t="t" r="r" b="b"/>
            <a:pathLst>
              <a:path w="4034316" h="3486455" extrusionOk="0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35" name="Google Shape;835;p111"/>
          <p:cNvSpPr/>
          <p:nvPr/>
        </p:nvSpPr>
        <p:spPr>
          <a:xfrm>
            <a:off x="6723251" y="3024188"/>
            <a:ext cx="2420749" cy="2119313"/>
          </a:xfrm>
          <a:custGeom>
            <a:avLst/>
            <a:gdLst/>
            <a:ahLst/>
            <a:cxnLst/>
            <a:rect l="l" t="t" r="r" b="b"/>
            <a:pathLst>
              <a:path w="3227666" h="2825750" extrusionOk="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6" name="Google Shape;836;p111"/>
          <p:cNvPicPr preferRelativeResize="0"/>
          <p:nvPr/>
        </p:nvPicPr>
        <p:blipFill rotWithShape="1">
          <a:blip r:embed="rId6">
            <a:alphaModFix/>
          </a:blip>
          <a:srcRect l="13472" r="196" b="-4"/>
          <a:stretch/>
        </p:blipFill>
        <p:spPr>
          <a:xfrm>
            <a:off x="6846967" y="3147912"/>
            <a:ext cx="2297032" cy="1995596"/>
          </a:xfrm>
          <a:custGeom>
            <a:avLst/>
            <a:gdLst/>
            <a:ahLst/>
            <a:cxnLst/>
            <a:rect l="l" t="t" r="r" b="b"/>
            <a:pathLst>
              <a:path w="3062710" h="2660795" extrusionOk="0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37" name="Google Shape;837;p111"/>
          <p:cNvSpPr txBox="1"/>
          <p:nvPr/>
        </p:nvSpPr>
        <p:spPr>
          <a:xfrm rot="-805556">
            <a:off x="1143424" y="3237410"/>
            <a:ext cx="2547933" cy="1177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C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Inner Settings</a:t>
            </a:r>
            <a:endParaRPr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Google Shape;842;p112"/>
          <p:cNvPicPr preferRelativeResize="0"/>
          <p:nvPr/>
        </p:nvPicPr>
        <p:blipFill rotWithShape="1">
          <a:blip r:embed="rId3">
            <a:alphaModFix amt="35000"/>
          </a:blip>
          <a:srcRect l="14724" r="21699"/>
          <a:stretch/>
        </p:blipFill>
        <p:spPr>
          <a:xfrm>
            <a:off x="-3" y="-4"/>
            <a:ext cx="9144000" cy="5141969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112"/>
          <p:cNvSpPr txBox="1"/>
          <p:nvPr/>
        </p:nvSpPr>
        <p:spPr>
          <a:xfrm>
            <a:off x="344175" y="2170750"/>
            <a:ext cx="3537600" cy="26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Mr. Rogers’ house is embedded within a resource-filled community that includes specialty shops, museums, a library, a post-office, and a bakery, among many other community assets. The community appears safe and provides a supportive environment that helps enable Mr. Rogers’ efforts to support young people.</a:t>
            </a:r>
            <a:endParaRPr sz="1100"/>
          </a:p>
        </p:txBody>
      </p:sp>
      <p:sp>
        <p:nvSpPr>
          <p:cNvPr id="844" name="Google Shape;844;p112"/>
          <p:cNvSpPr/>
          <p:nvPr/>
        </p:nvSpPr>
        <p:spPr>
          <a:xfrm>
            <a:off x="4320913" y="2004307"/>
            <a:ext cx="2304288" cy="230428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112"/>
          <p:cNvSpPr/>
          <p:nvPr/>
        </p:nvSpPr>
        <p:spPr>
          <a:xfrm>
            <a:off x="5997644" y="0"/>
            <a:ext cx="3148545" cy="2737650"/>
          </a:xfrm>
          <a:custGeom>
            <a:avLst/>
            <a:gdLst/>
            <a:ahLst/>
            <a:cxnLst/>
            <a:rect l="l" t="t" r="r" b="b"/>
            <a:pathLst>
              <a:path w="4198060" h="3650200" extrusionOk="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6" name="Google Shape;846;p112"/>
          <p:cNvPicPr preferRelativeResize="0"/>
          <p:nvPr/>
        </p:nvPicPr>
        <p:blipFill rotWithShape="1">
          <a:blip r:embed="rId4">
            <a:alphaModFix/>
          </a:blip>
          <a:srcRect l="13661" r="11591" b="5"/>
          <a:stretch/>
        </p:blipFill>
        <p:spPr>
          <a:xfrm>
            <a:off x="4444357" y="2127751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880360" h="2880360" extrusionOk="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47" name="Google Shape;847;p112"/>
          <p:cNvPicPr preferRelativeResize="0"/>
          <p:nvPr/>
        </p:nvPicPr>
        <p:blipFill rotWithShape="1">
          <a:blip r:embed="rId5">
            <a:alphaModFix/>
          </a:blip>
          <a:srcRect l="10996" r="3660" b="-4"/>
          <a:stretch/>
        </p:blipFill>
        <p:spPr>
          <a:xfrm>
            <a:off x="6120452" y="1"/>
            <a:ext cx="3025737" cy="2614841"/>
          </a:xfrm>
          <a:custGeom>
            <a:avLst/>
            <a:gdLst/>
            <a:ahLst/>
            <a:cxnLst/>
            <a:rect l="l" t="t" r="r" b="b"/>
            <a:pathLst>
              <a:path w="4034316" h="3486455" extrusionOk="0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48" name="Google Shape;848;p112"/>
          <p:cNvSpPr/>
          <p:nvPr/>
        </p:nvSpPr>
        <p:spPr>
          <a:xfrm>
            <a:off x="6723251" y="3024188"/>
            <a:ext cx="2420749" cy="2119313"/>
          </a:xfrm>
          <a:custGeom>
            <a:avLst/>
            <a:gdLst/>
            <a:ahLst/>
            <a:cxnLst/>
            <a:rect l="l" t="t" r="r" b="b"/>
            <a:pathLst>
              <a:path w="3227666" h="2825750" extrusionOk="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9" name="Google Shape;849;p112"/>
          <p:cNvPicPr preferRelativeResize="0"/>
          <p:nvPr/>
        </p:nvPicPr>
        <p:blipFill rotWithShape="1">
          <a:blip r:embed="rId6">
            <a:alphaModFix/>
          </a:blip>
          <a:srcRect r="14534" b="1"/>
          <a:stretch/>
        </p:blipFill>
        <p:spPr>
          <a:xfrm>
            <a:off x="6846967" y="3147912"/>
            <a:ext cx="2297032" cy="1995596"/>
          </a:xfrm>
          <a:custGeom>
            <a:avLst/>
            <a:gdLst/>
            <a:ahLst/>
            <a:cxnLst/>
            <a:rect l="l" t="t" r="r" b="b"/>
            <a:pathLst>
              <a:path w="3062710" h="2660795" extrusionOk="0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50" name="Google Shape;850;p112"/>
          <p:cNvSpPr txBox="1"/>
          <p:nvPr/>
        </p:nvSpPr>
        <p:spPr>
          <a:xfrm>
            <a:off x="616824" y="131302"/>
            <a:ext cx="3418800" cy="6234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CC492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Outer Settings</a:t>
            </a:r>
            <a:endParaRPr sz="1100">
              <a:solidFill>
                <a:srgbClr val="CC4927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13"/>
          <p:cNvSpPr txBox="1">
            <a:spLocks noGrp="1"/>
          </p:cNvSpPr>
          <p:nvPr>
            <p:ph type="title"/>
          </p:nvPr>
        </p:nvSpPr>
        <p:spPr>
          <a:xfrm>
            <a:off x="628650" y="19889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300"/>
              <a:t>How can the Mr. Rogers analogy apply to TTCs?</a:t>
            </a:r>
            <a:endParaRPr sz="3300"/>
          </a:p>
        </p:txBody>
      </p:sp>
      <p:grpSp>
        <p:nvGrpSpPr>
          <p:cNvPr id="857" name="Google Shape;857;p113"/>
          <p:cNvGrpSpPr/>
          <p:nvPr/>
        </p:nvGrpSpPr>
        <p:grpSpPr>
          <a:xfrm>
            <a:off x="465390" y="1538017"/>
            <a:ext cx="8213335" cy="3327908"/>
            <a:chOff x="465390" y="1538017"/>
            <a:chExt cx="8213335" cy="3327908"/>
          </a:xfrm>
        </p:grpSpPr>
        <p:sp>
          <p:nvSpPr>
            <p:cNvPr id="858" name="Google Shape;858;p113"/>
            <p:cNvSpPr txBox="1"/>
            <p:nvPr/>
          </p:nvSpPr>
          <p:spPr>
            <a:xfrm>
              <a:off x="465625" y="2039125"/>
              <a:ext cx="8213100" cy="591000"/>
            </a:xfrm>
            <a:prstGeom prst="rect">
              <a:avLst/>
            </a:prstGeom>
            <a:noFill/>
            <a:ln w="9525" cap="flat" cmpd="sng">
              <a:solidFill>
                <a:srgbClr val="CC49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50400" tIns="24750" rIns="138675" bIns="24750" anchor="t" anchorCtr="0">
              <a:noAutofit/>
            </a:bodyPr>
            <a:lstStyle/>
            <a:p>
              <a:pPr marL="177800" marR="0" lvl="1" indent="-165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•"/>
              </a:pPr>
              <a:r>
                <a:rPr lang="en" i="0" u="none" strike="noStrike" cap="none">
                  <a:solidFill>
                    <a:schemeClr val="dk1"/>
                  </a:solidFill>
                </a:rPr>
                <a:t>These are members of the workforce</a:t>
              </a:r>
              <a:endParaRPr/>
            </a:p>
            <a:p>
              <a:pPr marL="177800" marR="0" lvl="1" indent="-1651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•"/>
              </a:pPr>
              <a:r>
                <a:rPr lang="en" i="0" u="none" strike="noStrike" cap="none">
                  <a:solidFill>
                    <a:schemeClr val="dk1"/>
                  </a:solidFill>
                </a:rPr>
                <a:t>The people and teams that we train and support</a:t>
              </a:r>
              <a:endParaRPr/>
            </a:p>
          </p:txBody>
        </p:sp>
        <p:sp>
          <p:nvSpPr>
            <p:cNvPr id="859" name="Google Shape;859;p113"/>
            <p:cNvSpPr txBox="1"/>
            <p:nvPr/>
          </p:nvSpPr>
          <p:spPr>
            <a:xfrm>
              <a:off x="465625" y="4274925"/>
              <a:ext cx="8213100" cy="591000"/>
            </a:xfrm>
            <a:prstGeom prst="rect">
              <a:avLst/>
            </a:prstGeom>
            <a:noFill/>
            <a:ln w="9525" cap="flat" cmpd="sng">
              <a:solidFill>
                <a:srgbClr val="CC49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50400" tIns="24750" rIns="138675" bIns="24750" anchor="t" anchorCtr="0">
              <a:noAutofit/>
            </a:bodyPr>
            <a:lstStyle/>
            <a:p>
              <a:pPr marL="177800" marR="0" lvl="1" indent="-165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•"/>
              </a:pPr>
              <a:r>
                <a:rPr lang="en" i="0" u="none" strike="noStrike" cap="none">
                  <a:solidFill>
                    <a:schemeClr val="dk1"/>
                  </a:solidFill>
                </a:rPr>
                <a:t>These are the systems in which our participants’ workplaces are embedded</a:t>
              </a:r>
              <a:endParaRPr/>
            </a:p>
            <a:p>
              <a:pPr marL="177800" marR="0" lvl="1" indent="-1651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•"/>
              </a:pPr>
              <a:r>
                <a:rPr lang="en" i="0" u="none" strike="noStrike" cap="none">
                  <a:solidFill>
                    <a:schemeClr val="dk1"/>
                  </a:solidFill>
                </a:rPr>
                <a:t>They include financing structures, policies, public attitudes, etc.</a:t>
              </a:r>
              <a:endParaRPr/>
            </a:p>
          </p:txBody>
        </p:sp>
        <p:sp>
          <p:nvSpPr>
            <p:cNvPr id="860" name="Google Shape;860;p113"/>
            <p:cNvSpPr txBox="1"/>
            <p:nvPr/>
          </p:nvSpPr>
          <p:spPr>
            <a:xfrm>
              <a:off x="465450" y="3157025"/>
              <a:ext cx="8213100" cy="591000"/>
            </a:xfrm>
            <a:prstGeom prst="rect">
              <a:avLst/>
            </a:prstGeom>
            <a:noFill/>
            <a:ln w="9525" cap="flat" cmpd="sng">
              <a:solidFill>
                <a:srgbClr val="CC49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50400" tIns="24750" rIns="138675" bIns="24750" anchor="t" anchorCtr="0">
              <a:noAutofit/>
            </a:bodyPr>
            <a:lstStyle/>
            <a:p>
              <a:pPr marL="177800" marR="0" lvl="1" indent="-165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•"/>
              </a:pPr>
              <a:r>
                <a:rPr lang="en" i="0" u="none" strike="noStrike" cap="none">
                  <a:solidFill>
                    <a:schemeClr val="dk1"/>
                  </a:solidFill>
                </a:rPr>
                <a:t>These are the organizations and agencies in which participants in our trainings work</a:t>
              </a:r>
              <a:endParaRPr/>
            </a:p>
            <a:p>
              <a:pPr marL="177800" marR="0" lvl="1" indent="-1651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•"/>
              </a:pPr>
              <a:r>
                <a:rPr lang="en" i="0" u="none" strike="noStrike" cap="none">
                  <a:solidFill>
                    <a:schemeClr val="dk1"/>
                  </a:solidFill>
                </a:rPr>
                <a:t>These settings have their own cultures, leadership styles, resources, and readiness for change</a:t>
              </a:r>
              <a:endParaRPr/>
            </a:p>
          </p:txBody>
        </p:sp>
        <p:sp>
          <p:nvSpPr>
            <p:cNvPr id="861" name="Google Shape;861;p113"/>
            <p:cNvSpPr txBox="1"/>
            <p:nvPr/>
          </p:nvSpPr>
          <p:spPr>
            <a:xfrm>
              <a:off x="465390" y="1538017"/>
              <a:ext cx="8213212" cy="475453"/>
            </a:xfrm>
            <a:prstGeom prst="rect">
              <a:avLst/>
            </a:prstGeom>
            <a:solidFill>
              <a:srgbClr val="CC4927"/>
            </a:solidFill>
            <a:ln w="9525" cap="flat" cmpd="sng">
              <a:solidFill>
                <a:srgbClr val="CC49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4300" tIns="74300" rIns="74300" bIns="7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" sz="2000">
                  <a:solidFill>
                    <a:schemeClr val="lt1"/>
                  </a:solidFill>
                </a:rPr>
                <a:t>Individuals:</a:t>
              </a:r>
              <a:endParaRPr sz="1100"/>
            </a:p>
          </p:txBody>
        </p:sp>
        <p:sp>
          <p:nvSpPr>
            <p:cNvPr id="862" name="Google Shape;862;p113"/>
            <p:cNvSpPr txBox="1"/>
            <p:nvPr/>
          </p:nvSpPr>
          <p:spPr>
            <a:xfrm>
              <a:off x="465390" y="2655917"/>
              <a:ext cx="8213212" cy="475453"/>
            </a:xfrm>
            <a:prstGeom prst="rect">
              <a:avLst/>
            </a:prstGeom>
            <a:solidFill>
              <a:srgbClr val="CC4927"/>
            </a:solidFill>
            <a:ln w="9525" cap="flat" cmpd="sng">
              <a:solidFill>
                <a:srgbClr val="CC49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4300" tIns="74300" rIns="74300" bIns="7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" sz="2000">
                  <a:solidFill>
                    <a:schemeClr val="lt1"/>
                  </a:solidFill>
                </a:rPr>
                <a:t>Inner settings:</a:t>
              </a:r>
              <a:endParaRPr sz="1100"/>
            </a:p>
          </p:txBody>
        </p:sp>
        <p:sp>
          <p:nvSpPr>
            <p:cNvPr id="863" name="Google Shape;863;p113"/>
            <p:cNvSpPr txBox="1"/>
            <p:nvPr/>
          </p:nvSpPr>
          <p:spPr>
            <a:xfrm>
              <a:off x="465390" y="3773815"/>
              <a:ext cx="8213212" cy="475453"/>
            </a:xfrm>
            <a:prstGeom prst="rect">
              <a:avLst/>
            </a:prstGeom>
            <a:solidFill>
              <a:srgbClr val="CC4927"/>
            </a:solidFill>
            <a:ln w="9525" cap="flat" cmpd="sng">
              <a:solidFill>
                <a:srgbClr val="CC49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4300" tIns="74300" rIns="74300" bIns="7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" sz="2000">
                  <a:solidFill>
                    <a:schemeClr val="lt1"/>
                  </a:solidFill>
                </a:rPr>
                <a:t>Outer settings:</a:t>
              </a:r>
              <a:endParaRPr sz="110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14"/>
          <p:cNvSpPr txBox="1">
            <a:spLocks noGrp="1"/>
          </p:cNvSpPr>
          <p:nvPr>
            <p:ph type="title"/>
          </p:nvPr>
        </p:nvSpPr>
        <p:spPr>
          <a:xfrm>
            <a:off x="628650" y="19889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2700"/>
              <a:t>Recent models of implementation science provide a common language to describe these contexts</a:t>
            </a:r>
            <a:endParaRPr sz="2700"/>
          </a:p>
        </p:txBody>
      </p:sp>
      <p:pic>
        <p:nvPicPr>
          <p:cNvPr id="870" name="Google Shape;870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9054" y="1639640"/>
            <a:ext cx="6499066" cy="3116899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114"/>
          <p:cNvSpPr txBox="1"/>
          <p:nvPr/>
        </p:nvSpPr>
        <p:spPr>
          <a:xfrm>
            <a:off x="391754" y="1241009"/>
            <a:ext cx="83604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159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Consolidated Framework for Implementation Research (CFIR; Damschroder et al., 2009)</a:t>
            </a:r>
            <a:endParaRPr sz="1100"/>
          </a:p>
        </p:txBody>
      </p:sp>
      <p:sp>
        <p:nvSpPr>
          <p:cNvPr id="872" name="Google Shape;872;p114"/>
          <p:cNvSpPr txBox="1"/>
          <p:nvPr/>
        </p:nvSpPr>
        <p:spPr>
          <a:xfrm>
            <a:off x="1968909" y="4756722"/>
            <a:ext cx="5626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Graphic adapted from Smith, Ashok, Dy, Wines, &amp; Teixeira-Poit, 2014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9934" y="440764"/>
            <a:ext cx="6184131" cy="449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5"/>
          <p:cNvSpPr txBox="1">
            <a:spLocks noGrp="1"/>
          </p:cNvSpPr>
          <p:nvPr>
            <p:ph type="title"/>
          </p:nvPr>
        </p:nvSpPr>
        <p:spPr>
          <a:xfrm>
            <a:off x="204076" y="496475"/>
            <a:ext cx="2534700" cy="26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EPIS model also underscores the importance of context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115"/>
          <p:cNvSpPr/>
          <p:nvPr/>
        </p:nvSpPr>
        <p:spPr>
          <a:xfrm>
            <a:off x="482459" y="3306950"/>
            <a:ext cx="2441321" cy="13716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CC4927"/>
          </a:solidFill>
          <a:ln w="38100" cap="rnd" cmpd="sng">
            <a:solidFill>
              <a:srgbClr val="CC49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0" name="Google Shape;880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4350" y="-1"/>
            <a:ext cx="6395825" cy="479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16"/>
          <p:cNvSpPr txBox="1">
            <a:spLocks noGrp="1"/>
          </p:cNvSpPr>
          <p:nvPr>
            <p:ph type="title"/>
          </p:nvPr>
        </p:nvSpPr>
        <p:spPr>
          <a:xfrm>
            <a:off x="628650" y="19889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300"/>
              <a:t>These contextual considerations should be integrated into our TTC work</a:t>
            </a:r>
            <a:endParaRPr sz="3300"/>
          </a:p>
        </p:txBody>
      </p:sp>
      <p:sp>
        <p:nvSpPr>
          <p:cNvPr id="887" name="Google Shape;887;p116"/>
          <p:cNvSpPr/>
          <p:nvPr/>
        </p:nvSpPr>
        <p:spPr>
          <a:xfrm>
            <a:off x="628650" y="1405946"/>
            <a:ext cx="7886700" cy="983400"/>
          </a:xfrm>
          <a:prstGeom prst="roundRect">
            <a:avLst>
              <a:gd name="adj" fmla="val 16667"/>
            </a:avLst>
          </a:prstGeom>
          <a:solidFill>
            <a:srgbClr val="CC4927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CC4927">
                <a:alpha val="5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endParaRPr/>
          </a:p>
        </p:txBody>
      </p:sp>
      <p:grpSp>
        <p:nvGrpSpPr>
          <p:cNvPr id="888" name="Google Shape;888;p116"/>
          <p:cNvGrpSpPr/>
          <p:nvPr/>
        </p:nvGrpSpPr>
        <p:grpSpPr>
          <a:xfrm>
            <a:off x="628650" y="1450978"/>
            <a:ext cx="7886700" cy="3147890"/>
            <a:chOff x="0" y="109012"/>
            <a:chExt cx="10515600" cy="4197187"/>
          </a:xfrm>
        </p:grpSpPr>
        <p:sp>
          <p:nvSpPr>
            <p:cNvPr id="889" name="Google Shape;889;p116"/>
            <p:cNvSpPr txBox="1"/>
            <p:nvPr/>
          </p:nvSpPr>
          <p:spPr>
            <a:xfrm>
              <a:off x="0" y="1355949"/>
              <a:ext cx="10515600" cy="81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0400" tIns="31425" rIns="176000" bIns="31425" anchor="t" anchorCtr="0">
              <a:noAutofit/>
            </a:bodyPr>
            <a:lstStyle/>
            <a:p>
              <a:pPr marL="177800" marR="0" lvl="1" indent="-1778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Char char="•"/>
              </a:pPr>
              <a:r>
                <a:rPr lang="en" sz="2000" i="0" u="none" strike="noStrike" cap="none">
                  <a:solidFill>
                    <a:schemeClr val="dk1"/>
                  </a:solidFill>
                </a:rPr>
                <a:t>Workforce development efforts focused on knowledge gains and skill development</a:t>
              </a:r>
              <a:endParaRPr sz="1100"/>
            </a:p>
          </p:txBody>
        </p:sp>
        <p:sp>
          <p:nvSpPr>
            <p:cNvPr id="890" name="Google Shape;890;p116"/>
            <p:cNvSpPr txBox="1"/>
            <p:nvPr/>
          </p:nvSpPr>
          <p:spPr>
            <a:xfrm>
              <a:off x="0" y="3486599"/>
              <a:ext cx="10515600" cy="81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0400" tIns="31425" rIns="176000" bIns="31425" anchor="t" anchorCtr="0">
              <a:noAutofit/>
            </a:bodyPr>
            <a:lstStyle/>
            <a:p>
              <a:pPr marL="177800" marR="0" lvl="1" indent="-1778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Char char="•"/>
              </a:pPr>
              <a:r>
                <a:rPr lang="en" sz="2000" i="0" u="none" strike="noStrike" cap="none">
                  <a:solidFill>
                    <a:schemeClr val="dk1"/>
                  </a:solidFill>
                </a:rPr>
                <a:t>Inner and outer settings, intervention characteristics, and implementation processes all influence individual practitioner behavior</a:t>
              </a:r>
              <a:endParaRPr sz="1100"/>
            </a:p>
          </p:txBody>
        </p:sp>
        <p:sp>
          <p:nvSpPr>
            <p:cNvPr id="891" name="Google Shape;891;p116"/>
            <p:cNvSpPr/>
            <p:nvPr/>
          </p:nvSpPr>
          <p:spPr>
            <a:xfrm>
              <a:off x="0" y="2175669"/>
              <a:ext cx="10515600" cy="1311000"/>
            </a:xfrm>
            <a:prstGeom prst="roundRect">
              <a:avLst>
                <a:gd name="adj" fmla="val 16667"/>
              </a:avLst>
            </a:prstGeom>
            <a:solidFill>
              <a:srgbClr val="CC492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n" sz="2500">
                  <a:solidFill>
                    <a:schemeClr val="lt1"/>
                  </a:solidFill>
                </a:rPr>
                <a:t>Considering context can help promote behavior change and implementation outcomes</a:t>
              </a:r>
              <a:endParaRPr/>
            </a:p>
          </p:txBody>
        </p:sp>
        <p:sp>
          <p:nvSpPr>
            <p:cNvPr id="892" name="Google Shape;892;p116"/>
            <p:cNvSpPr txBox="1"/>
            <p:nvPr/>
          </p:nvSpPr>
          <p:spPr>
            <a:xfrm>
              <a:off x="63994" y="109012"/>
              <a:ext cx="10387500" cy="1182900"/>
            </a:xfrm>
            <a:prstGeom prst="rect">
              <a:avLst/>
            </a:prstGeom>
            <a:solidFill>
              <a:srgbClr val="CC4927"/>
            </a:solidFill>
            <a:ln>
              <a:noFill/>
            </a:ln>
          </p:spPr>
          <p:txBody>
            <a:bodyPr spcFirstLastPara="1" wrap="square" lIns="94300" tIns="94300" rIns="94300" bIns="9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n" sz="2500">
                  <a:solidFill>
                    <a:schemeClr val="lt1"/>
                  </a:solidFill>
                </a:rPr>
                <a:t>Most of our work focuses at the individual level</a:t>
              </a:r>
              <a:endParaRPr sz="110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17"/>
          <p:cNvSpPr txBox="1">
            <a:spLocks noGrp="1"/>
          </p:cNvSpPr>
          <p:nvPr>
            <p:ph type="title"/>
          </p:nvPr>
        </p:nvSpPr>
        <p:spPr>
          <a:xfrm>
            <a:off x="628650" y="4157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" sz="2600"/>
              <a:t>Implementation science models can help us identify </a:t>
            </a:r>
            <a:r>
              <a:rPr lang="en" sz="2600" b="1"/>
              <a:t>barriers </a:t>
            </a:r>
            <a:r>
              <a:rPr lang="en" sz="2600"/>
              <a:t>that we address through training and TA</a:t>
            </a:r>
            <a:endParaRPr sz="2600"/>
          </a:p>
        </p:txBody>
      </p:sp>
      <p:grpSp>
        <p:nvGrpSpPr>
          <p:cNvPr id="899" name="Google Shape;899;p117"/>
          <p:cNvGrpSpPr/>
          <p:nvPr/>
        </p:nvGrpSpPr>
        <p:grpSpPr>
          <a:xfrm>
            <a:off x="631114" y="1035770"/>
            <a:ext cx="7881792" cy="2151446"/>
            <a:chOff x="3286" y="17518"/>
            <a:chExt cx="10509056" cy="2868594"/>
          </a:xfrm>
        </p:grpSpPr>
        <p:sp>
          <p:nvSpPr>
            <p:cNvPr id="900" name="Google Shape;900;p117"/>
            <p:cNvSpPr/>
            <p:nvPr/>
          </p:nvSpPr>
          <p:spPr>
            <a:xfrm>
              <a:off x="3286" y="17518"/>
              <a:ext cx="3204000" cy="119970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17"/>
            <p:cNvSpPr txBox="1"/>
            <p:nvPr/>
          </p:nvSpPr>
          <p:spPr>
            <a:xfrm>
              <a:off x="3286" y="17518"/>
              <a:ext cx="3204000" cy="119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73150" rIns="128000" bIns="73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" sz="1800">
                  <a:solidFill>
                    <a:schemeClr val="lt1"/>
                  </a:solidFill>
                </a:rPr>
                <a:t>Examples of system-level </a:t>
              </a:r>
              <a:r>
                <a:rPr lang="en" sz="1800" b="1">
                  <a:solidFill>
                    <a:schemeClr val="lt1"/>
                  </a:solidFill>
                </a:rPr>
                <a:t>barriers</a:t>
              </a:r>
              <a:r>
                <a:rPr lang="en" sz="1800">
                  <a:solidFill>
                    <a:schemeClr val="lt1"/>
                  </a:solidFill>
                </a:rPr>
                <a:t>:</a:t>
              </a: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902" name="Google Shape;902;p117"/>
            <p:cNvSpPr/>
            <p:nvPr/>
          </p:nvSpPr>
          <p:spPr>
            <a:xfrm>
              <a:off x="3286" y="1217212"/>
              <a:ext cx="3204000" cy="1668900"/>
            </a:xfrm>
            <a:prstGeom prst="rect">
              <a:avLst/>
            </a:prstGeom>
            <a:solidFill>
              <a:srgbClr val="E0E0E0">
                <a:alpha val="89800"/>
              </a:srgbClr>
            </a:solidFill>
            <a:ln w="12700" cap="flat" cmpd="sng">
              <a:solidFill>
                <a:srgbClr val="E0E0E0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17"/>
            <p:cNvSpPr txBox="1"/>
            <p:nvPr/>
          </p:nvSpPr>
          <p:spPr>
            <a:xfrm>
              <a:off x="3286" y="1217212"/>
              <a:ext cx="3204000" cy="166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00" tIns="72000" rIns="96000" bIns="108000" anchor="t" anchorCtr="0">
              <a:noAutofit/>
            </a:bodyPr>
            <a:lstStyle/>
            <a:p>
              <a:pPr marL="127000" marR="0" lvl="1" indent="-1270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•"/>
              </a:pPr>
              <a:r>
                <a:rPr lang="en" sz="1400" i="0" u="none" strike="noStrike" cap="none">
                  <a:solidFill>
                    <a:schemeClr val="dk1"/>
                  </a:solidFill>
                </a:rPr>
                <a:t>Financing constraints</a:t>
              </a:r>
              <a:endParaRPr sz="1100"/>
            </a:p>
            <a:p>
              <a:pPr marL="127000" marR="0" lvl="1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•"/>
              </a:pPr>
              <a:r>
                <a:rPr lang="en" sz="1400" i="0" u="none" strike="noStrike" cap="none">
                  <a:solidFill>
                    <a:schemeClr val="dk1"/>
                  </a:solidFill>
                </a:rPr>
                <a:t>Mandates</a:t>
              </a:r>
              <a:endParaRPr sz="1100"/>
            </a:p>
            <a:p>
              <a:pPr marL="127000" marR="0" lvl="1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•"/>
              </a:pPr>
              <a:r>
                <a:rPr lang="en" sz="1400" i="0" u="none" strike="noStrike" cap="none">
                  <a:solidFill>
                    <a:schemeClr val="dk1"/>
                  </a:solidFill>
                </a:rPr>
                <a:t>Unsupportive community culture and/or values</a:t>
              </a:r>
              <a:endParaRPr sz="1100"/>
            </a:p>
          </p:txBody>
        </p:sp>
        <p:sp>
          <p:nvSpPr>
            <p:cNvPr id="904" name="Google Shape;904;p117"/>
            <p:cNvSpPr/>
            <p:nvPr/>
          </p:nvSpPr>
          <p:spPr>
            <a:xfrm>
              <a:off x="3655814" y="17518"/>
              <a:ext cx="3204000" cy="119970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17"/>
            <p:cNvSpPr txBox="1"/>
            <p:nvPr/>
          </p:nvSpPr>
          <p:spPr>
            <a:xfrm>
              <a:off x="3655814" y="17518"/>
              <a:ext cx="3204000" cy="119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73150" rIns="128000" bIns="73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" sz="1800">
                  <a:solidFill>
                    <a:schemeClr val="lt1"/>
                  </a:solidFill>
                </a:rPr>
                <a:t>Examples of organization-level </a:t>
              </a:r>
              <a:r>
                <a:rPr lang="en" sz="1800" b="1">
                  <a:solidFill>
                    <a:schemeClr val="lt1"/>
                  </a:solidFill>
                </a:rPr>
                <a:t>barriers</a:t>
              </a:r>
              <a:r>
                <a:rPr lang="en" sz="1800">
                  <a:solidFill>
                    <a:schemeClr val="lt1"/>
                  </a:solidFill>
                </a:rPr>
                <a:t>:</a:t>
              </a: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906" name="Google Shape;906;p117"/>
            <p:cNvSpPr/>
            <p:nvPr/>
          </p:nvSpPr>
          <p:spPr>
            <a:xfrm>
              <a:off x="3655814" y="1217212"/>
              <a:ext cx="3204000" cy="1668900"/>
            </a:xfrm>
            <a:prstGeom prst="rect">
              <a:avLst/>
            </a:prstGeom>
            <a:solidFill>
              <a:srgbClr val="E0E0E0">
                <a:alpha val="89800"/>
              </a:srgbClr>
            </a:solidFill>
            <a:ln w="12700" cap="flat" cmpd="sng">
              <a:solidFill>
                <a:srgbClr val="E0E0E0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17"/>
            <p:cNvSpPr txBox="1"/>
            <p:nvPr/>
          </p:nvSpPr>
          <p:spPr>
            <a:xfrm>
              <a:off x="3655814" y="1217212"/>
              <a:ext cx="3204000" cy="166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00" tIns="72000" rIns="96000" bIns="108000" anchor="t" anchorCtr="0">
              <a:noAutofit/>
            </a:bodyPr>
            <a:lstStyle/>
            <a:p>
              <a:pPr marL="127000" marR="0" lvl="1" indent="-1270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•"/>
              </a:pPr>
              <a:r>
                <a:rPr lang="en" sz="1400" i="0" u="none" strike="noStrike" cap="none">
                  <a:solidFill>
                    <a:schemeClr val="dk1"/>
                  </a:solidFill>
                </a:rPr>
                <a:t>Lack of organizational resources</a:t>
              </a:r>
              <a:endParaRPr sz="1100"/>
            </a:p>
            <a:p>
              <a:pPr marL="127000" marR="0" lvl="1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•"/>
              </a:pPr>
              <a:r>
                <a:rPr lang="en" sz="1400" i="0" u="none" strike="noStrike" cap="none">
                  <a:solidFill>
                    <a:schemeClr val="dk1"/>
                  </a:solidFill>
                </a:rPr>
                <a:t>Unsupportive leadership</a:t>
              </a:r>
              <a:endParaRPr sz="1100"/>
            </a:p>
            <a:p>
              <a:pPr marL="127000" marR="0" lvl="1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•"/>
              </a:pPr>
              <a:r>
                <a:rPr lang="en" sz="1400" i="0" u="none" strike="noStrike" cap="none">
                  <a:solidFill>
                    <a:schemeClr val="dk1"/>
                  </a:solidFill>
                </a:rPr>
                <a:t>Organizational culture that is resistant to change</a:t>
              </a:r>
              <a:endParaRPr sz="1100"/>
            </a:p>
          </p:txBody>
        </p:sp>
        <p:sp>
          <p:nvSpPr>
            <p:cNvPr id="908" name="Google Shape;908;p117"/>
            <p:cNvSpPr/>
            <p:nvPr/>
          </p:nvSpPr>
          <p:spPr>
            <a:xfrm>
              <a:off x="7308342" y="17518"/>
              <a:ext cx="3204000" cy="119970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17"/>
            <p:cNvSpPr txBox="1"/>
            <p:nvPr/>
          </p:nvSpPr>
          <p:spPr>
            <a:xfrm>
              <a:off x="7308342" y="17518"/>
              <a:ext cx="3204000" cy="119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73150" rIns="128000" bIns="73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" sz="1800">
                  <a:solidFill>
                    <a:schemeClr val="lt1"/>
                  </a:solidFill>
                </a:rPr>
                <a:t>Examples of individual-level </a:t>
              </a:r>
              <a:r>
                <a:rPr lang="en" sz="1800" b="1">
                  <a:solidFill>
                    <a:schemeClr val="lt1"/>
                  </a:solidFill>
                </a:rPr>
                <a:t>barriers</a:t>
              </a:r>
              <a:r>
                <a:rPr lang="en" sz="1800">
                  <a:solidFill>
                    <a:schemeClr val="lt1"/>
                  </a:solidFill>
                </a:rPr>
                <a:t>:</a:t>
              </a: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910" name="Google Shape;910;p117"/>
            <p:cNvSpPr/>
            <p:nvPr/>
          </p:nvSpPr>
          <p:spPr>
            <a:xfrm>
              <a:off x="7308342" y="1217212"/>
              <a:ext cx="3204000" cy="1668900"/>
            </a:xfrm>
            <a:prstGeom prst="rect">
              <a:avLst/>
            </a:prstGeom>
            <a:solidFill>
              <a:srgbClr val="E0E0E0">
                <a:alpha val="89800"/>
              </a:srgbClr>
            </a:solidFill>
            <a:ln w="12700" cap="flat" cmpd="sng">
              <a:solidFill>
                <a:srgbClr val="E0E0E0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17"/>
            <p:cNvSpPr txBox="1"/>
            <p:nvPr/>
          </p:nvSpPr>
          <p:spPr>
            <a:xfrm>
              <a:off x="7308342" y="1217212"/>
              <a:ext cx="3204000" cy="166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00" tIns="72000" rIns="96000" bIns="108000" anchor="t" anchorCtr="0">
              <a:noAutofit/>
            </a:bodyPr>
            <a:lstStyle/>
            <a:p>
              <a:pPr marL="127000" marR="0" lvl="1" indent="-1270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•"/>
              </a:pPr>
              <a:r>
                <a:rPr lang="en" sz="1400" i="0" u="none" strike="noStrike" cap="none">
                  <a:solidFill>
                    <a:schemeClr val="dk1"/>
                  </a:solidFill>
                </a:rPr>
                <a:t>Lack of knowledge and/or skills</a:t>
              </a:r>
              <a:endParaRPr sz="1100"/>
            </a:p>
            <a:p>
              <a:pPr marL="127000" marR="0" lvl="1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•"/>
              </a:pPr>
              <a:r>
                <a:rPr lang="en" sz="1400" i="0" u="none" strike="noStrike" cap="none">
                  <a:solidFill>
                    <a:schemeClr val="dk1"/>
                  </a:solidFill>
                </a:rPr>
                <a:t>Resistance to change</a:t>
              </a:r>
              <a:endParaRPr sz="1100"/>
            </a:p>
          </p:txBody>
        </p:sp>
      </p:grpSp>
      <p:pic>
        <p:nvPicPr>
          <p:cNvPr id="912" name="Google Shape;912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6252" y="3274978"/>
            <a:ext cx="5440901" cy="1691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18"/>
          <p:cNvSpPr txBox="1">
            <a:spLocks noGrp="1"/>
          </p:cNvSpPr>
          <p:nvPr>
            <p:ph type="title"/>
          </p:nvPr>
        </p:nvSpPr>
        <p:spPr>
          <a:xfrm>
            <a:off x="628650" y="4157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" sz="2600"/>
              <a:t>These models also can help us target </a:t>
            </a:r>
            <a:r>
              <a:rPr lang="en" sz="2600" b="1"/>
              <a:t>facilitators </a:t>
            </a:r>
            <a:r>
              <a:rPr lang="en" sz="2600"/>
              <a:t>that support implementation</a:t>
            </a:r>
            <a:endParaRPr sz="2600"/>
          </a:p>
        </p:txBody>
      </p:sp>
      <p:grpSp>
        <p:nvGrpSpPr>
          <p:cNvPr id="919" name="Google Shape;919;p118"/>
          <p:cNvGrpSpPr/>
          <p:nvPr/>
        </p:nvGrpSpPr>
        <p:grpSpPr>
          <a:xfrm>
            <a:off x="631114" y="1035770"/>
            <a:ext cx="7881792" cy="2151446"/>
            <a:chOff x="3286" y="17518"/>
            <a:chExt cx="10509056" cy="2868594"/>
          </a:xfrm>
        </p:grpSpPr>
        <p:sp>
          <p:nvSpPr>
            <p:cNvPr id="920" name="Google Shape;920;p118"/>
            <p:cNvSpPr/>
            <p:nvPr/>
          </p:nvSpPr>
          <p:spPr>
            <a:xfrm>
              <a:off x="3286" y="17518"/>
              <a:ext cx="3204000" cy="119970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18"/>
            <p:cNvSpPr txBox="1"/>
            <p:nvPr/>
          </p:nvSpPr>
          <p:spPr>
            <a:xfrm>
              <a:off x="3286" y="17518"/>
              <a:ext cx="3204000" cy="1199700"/>
            </a:xfrm>
            <a:prstGeom prst="rect">
              <a:avLst/>
            </a:prstGeom>
            <a:solidFill>
              <a:srgbClr val="6A4A62"/>
            </a:solidFill>
            <a:ln>
              <a:noFill/>
            </a:ln>
          </p:spPr>
          <p:txBody>
            <a:bodyPr spcFirstLastPara="1" wrap="square" lIns="128000" tIns="73150" rIns="128000" bIns="73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" sz="1800">
                  <a:solidFill>
                    <a:schemeClr val="lt1"/>
                  </a:solidFill>
                </a:rPr>
                <a:t>Examples of system-level </a:t>
              </a:r>
              <a:r>
                <a:rPr lang="en" sz="1800" b="1">
                  <a:solidFill>
                    <a:schemeClr val="lt1"/>
                  </a:solidFill>
                </a:rPr>
                <a:t>facilitators</a:t>
              </a:r>
              <a:r>
                <a:rPr lang="en" sz="1800">
                  <a:solidFill>
                    <a:schemeClr val="lt1"/>
                  </a:solidFill>
                </a:rPr>
                <a:t>:</a:t>
              </a: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922" name="Google Shape;922;p118"/>
            <p:cNvSpPr/>
            <p:nvPr/>
          </p:nvSpPr>
          <p:spPr>
            <a:xfrm>
              <a:off x="3286" y="1217212"/>
              <a:ext cx="3204000" cy="1668900"/>
            </a:xfrm>
            <a:prstGeom prst="rect">
              <a:avLst/>
            </a:prstGeom>
            <a:solidFill>
              <a:srgbClr val="E0E0E0">
                <a:alpha val="89800"/>
              </a:srgbClr>
            </a:solidFill>
            <a:ln w="12700" cap="flat" cmpd="sng">
              <a:solidFill>
                <a:srgbClr val="E0E0E0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18"/>
            <p:cNvSpPr txBox="1"/>
            <p:nvPr/>
          </p:nvSpPr>
          <p:spPr>
            <a:xfrm>
              <a:off x="3286" y="1217212"/>
              <a:ext cx="3204000" cy="16689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spcFirstLastPara="1" wrap="square" lIns="72000" tIns="72000" rIns="96000" bIns="108000" anchor="t" anchorCtr="0">
              <a:noAutofit/>
            </a:bodyPr>
            <a:lstStyle/>
            <a:p>
              <a:pPr marL="457200" lvl="0" indent="-317500" algn="l" rtl="0"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●"/>
              </a:pPr>
              <a:r>
                <a:rPr lang="en">
                  <a:solidFill>
                    <a:schemeClr val="dk1"/>
                  </a:solidFill>
                </a:rPr>
                <a:t>Available funding</a:t>
              </a:r>
              <a:endParaRPr>
                <a:solidFill>
                  <a:schemeClr val="dk1"/>
                </a:solidFill>
              </a:endParaRPr>
            </a:p>
            <a:p>
              <a:pPr marL="457200" lvl="0" indent="-317500" algn="l" rtl="0"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●"/>
              </a:pPr>
              <a:r>
                <a:rPr lang="en">
                  <a:solidFill>
                    <a:schemeClr val="dk1"/>
                  </a:solidFill>
                </a:rPr>
                <a:t>Political priority</a:t>
              </a:r>
              <a:endParaRPr>
                <a:solidFill>
                  <a:schemeClr val="dk1"/>
                </a:solidFill>
              </a:endParaRPr>
            </a:p>
            <a:p>
              <a:pPr marL="457200" lvl="0" indent="-317500" algn="l" rtl="0"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●"/>
              </a:pPr>
              <a:r>
                <a:rPr lang="en">
                  <a:solidFill>
                    <a:schemeClr val="dk1"/>
                  </a:solidFill>
                </a:rPr>
                <a:t>Public demand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24" name="Google Shape;924;p118"/>
            <p:cNvSpPr/>
            <p:nvPr/>
          </p:nvSpPr>
          <p:spPr>
            <a:xfrm>
              <a:off x="3655814" y="17518"/>
              <a:ext cx="3204000" cy="119970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18"/>
            <p:cNvSpPr txBox="1"/>
            <p:nvPr/>
          </p:nvSpPr>
          <p:spPr>
            <a:xfrm>
              <a:off x="3655814" y="17518"/>
              <a:ext cx="3204000" cy="1199700"/>
            </a:xfrm>
            <a:prstGeom prst="rect">
              <a:avLst/>
            </a:prstGeom>
            <a:solidFill>
              <a:srgbClr val="6A4A62"/>
            </a:solidFill>
            <a:ln>
              <a:noFill/>
            </a:ln>
          </p:spPr>
          <p:txBody>
            <a:bodyPr spcFirstLastPara="1" wrap="square" lIns="128000" tIns="73150" rIns="128000" bIns="73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" sz="1800">
                  <a:solidFill>
                    <a:schemeClr val="lt1"/>
                  </a:solidFill>
                </a:rPr>
                <a:t>Examples of organization-level </a:t>
              </a:r>
              <a:r>
                <a:rPr lang="en" sz="1800" b="1">
                  <a:solidFill>
                    <a:schemeClr val="lt1"/>
                  </a:solidFill>
                </a:rPr>
                <a:t>facilitators</a:t>
              </a:r>
              <a:r>
                <a:rPr lang="en" sz="1800">
                  <a:solidFill>
                    <a:schemeClr val="lt1"/>
                  </a:solidFill>
                </a:rPr>
                <a:t>:</a:t>
              </a: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926" name="Google Shape;926;p118"/>
            <p:cNvSpPr/>
            <p:nvPr/>
          </p:nvSpPr>
          <p:spPr>
            <a:xfrm>
              <a:off x="3655814" y="1217212"/>
              <a:ext cx="3204000" cy="1668900"/>
            </a:xfrm>
            <a:prstGeom prst="rect">
              <a:avLst/>
            </a:prstGeom>
            <a:solidFill>
              <a:srgbClr val="E0E0E0">
                <a:alpha val="89800"/>
              </a:srgbClr>
            </a:solidFill>
            <a:ln w="12700" cap="flat" cmpd="sng">
              <a:solidFill>
                <a:srgbClr val="E0E0E0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18"/>
            <p:cNvSpPr txBox="1"/>
            <p:nvPr/>
          </p:nvSpPr>
          <p:spPr>
            <a:xfrm>
              <a:off x="3655814" y="1217212"/>
              <a:ext cx="3204000" cy="16689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spcFirstLastPara="1" wrap="square" lIns="72000" tIns="72000" rIns="96000" bIns="108000" anchor="t" anchorCtr="0">
              <a:noAutofit/>
            </a:bodyPr>
            <a:lstStyle/>
            <a:p>
              <a:pPr marL="457200" lvl="0" indent="-317500" algn="l" rtl="0"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●"/>
              </a:pPr>
              <a:r>
                <a:rPr lang="en">
                  <a:solidFill>
                    <a:schemeClr val="dk1"/>
                  </a:solidFill>
                </a:rPr>
                <a:t>Innovative organizational culture</a:t>
              </a:r>
              <a:endParaRPr>
                <a:solidFill>
                  <a:schemeClr val="dk1"/>
                </a:solidFill>
              </a:endParaRPr>
            </a:p>
            <a:p>
              <a:pPr marL="457200" lvl="0" indent="-317500" algn="l" rtl="0"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●"/>
              </a:pPr>
              <a:r>
                <a:rPr lang="en">
                  <a:solidFill>
                    <a:schemeClr val="dk1"/>
                  </a:solidFill>
                </a:rPr>
                <a:t>Supportive leadership</a:t>
              </a:r>
              <a:endParaRPr>
                <a:solidFill>
                  <a:schemeClr val="dk1"/>
                </a:solidFill>
              </a:endParaRPr>
            </a:p>
            <a:p>
              <a:pPr marL="457200" marR="0" lvl="0" indent="-3175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●"/>
              </a:pPr>
              <a:r>
                <a:rPr lang="en">
                  <a:solidFill>
                    <a:schemeClr val="dk1"/>
                  </a:solidFill>
                </a:rPr>
                <a:t>Organizational resources</a:t>
              </a:r>
              <a:endParaRPr/>
            </a:p>
          </p:txBody>
        </p:sp>
        <p:sp>
          <p:nvSpPr>
            <p:cNvPr id="928" name="Google Shape;928;p118"/>
            <p:cNvSpPr/>
            <p:nvPr/>
          </p:nvSpPr>
          <p:spPr>
            <a:xfrm>
              <a:off x="7308342" y="17518"/>
              <a:ext cx="3204000" cy="119970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18"/>
            <p:cNvSpPr txBox="1"/>
            <p:nvPr/>
          </p:nvSpPr>
          <p:spPr>
            <a:xfrm>
              <a:off x="7308342" y="17518"/>
              <a:ext cx="3204000" cy="1199700"/>
            </a:xfrm>
            <a:prstGeom prst="rect">
              <a:avLst/>
            </a:prstGeom>
            <a:solidFill>
              <a:srgbClr val="6A4A62"/>
            </a:solidFill>
            <a:ln>
              <a:noFill/>
            </a:ln>
          </p:spPr>
          <p:txBody>
            <a:bodyPr spcFirstLastPara="1" wrap="square" lIns="128000" tIns="73150" rIns="128000" bIns="73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" sz="1800">
                  <a:solidFill>
                    <a:schemeClr val="lt1"/>
                  </a:solidFill>
                </a:rPr>
                <a:t>Examples of individual-level </a:t>
              </a:r>
              <a:r>
                <a:rPr lang="en" sz="1800" b="1">
                  <a:solidFill>
                    <a:schemeClr val="lt1"/>
                  </a:solidFill>
                </a:rPr>
                <a:t>facilitators</a:t>
              </a:r>
              <a:r>
                <a:rPr lang="en" sz="1800">
                  <a:solidFill>
                    <a:schemeClr val="lt1"/>
                  </a:solidFill>
                </a:rPr>
                <a:t>:</a:t>
              </a: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930" name="Google Shape;930;p118"/>
            <p:cNvSpPr/>
            <p:nvPr/>
          </p:nvSpPr>
          <p:spPr>
            <a:xfrm>
              <a:off x="7308342" y="1217212"/>
              <a:ext cx="3204000" cy="1668900"/>
            </a:xfrm>
            <a:prstGeom prst="rect">
              <a:avLst/>
            </a:prstGeom>
            <a:solidFill>
              <a:srgbClr val="E0E0E0">
                <a:alpha val="89800"/>
              </a:srgbClr>
            </a:solidFill>
            <a:ln w="12700" cap="flat" cmpd="sng">
              <a:solidFill>
                <a:srgbClr val="E0E0E0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18"/>
            <p:cNvSpPr txBox="1"/>
            <p:nvPr/>
          </p:nvSpPr>
          <p:spPr>
            <a:xfrm>
              <a:off x="7308342" y="1217212"/>
              <a:ext cx="3204000" cy="16689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spcFirstLastPara="1" wrap="square" lIns="72000" tIns="72000" rIns="96000" bIns="108000" anchor="t" anchorCtr="0">
              <a:noAutofit/>
            </a:bodyPr>
            <a:lstStyle/>
            <a:p>
              <a:pPr marL="457200" lvl="0" indent="-3175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●"/>
              </a:pPr>
              <a:r>
                <a:rPr lang="en">
                  <a:solidFill>
                    <a:schemeClr val="dk1"/>
                  </a:solidFill>
                </a:rPr>
                <a:t>Motivated workforce</a:t>
              </a:r>
              <a:endParaRPr>
                <a:solidFill>
                  <a:schemeClr val="dk1"/>
                </a:solidFill>
              </a:endParaRPr>
            </a:p>
            <a:p>
              <a:pPr marL="457200" lvl="0" indent="-3175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●"/>
              </a:pPr>
              <a:r>
                <a:rPr lang="en">
                  <a:solidFill>
                    <a:schemeClr val="dk1"/>
                  </a:solidFill>
                </a:rPr>
                <a:t>Skilled practitioners</a:t>
              </a:r>
              <a:endParaRPr>
                <a:solidFill>
                  <a:schemeClr val="dk1"/>
                </a:solidFill>
              </a:endParaRPr>
            </a:p>
          </p:txBody>
        </p:sp>
      </p:grpSp>
      <p:pic>
        <p:nvPicPr>
          <p:cNvPr id="932" name="Google Shape;932;p118" descr="Dilbert Engagement - Ardent though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8031" y="3402994"/>
            <a:ext cx="5187936" cy="1614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8" name="Google Shape;938;p119"/>
          <p:cNvPicPr preferRelativeResize="0"/>
          <p:nvPr/>
        </p:nvPicPr>
        <p:blipFill rotWithShape="1">
          <a:blip r:embed="rId3">
            <a:alphaModFix/>
          </a:blip>
          <a:srcRect l="27455" r="27460"/>
          <a:stretch/>
        </p:blipFill>
        <p:spPr>
          <a:xfrm>
            <a:off x="179240" y="8"/>
            <a:ext cx="3476677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119"/>
          <p:cNvSpPr txBox="1">
            <a:spLocks noGrp="1"/>
          </p:cNvSpPr>
          <p:nvPr>
            <p:ph type="title"/>
          </p:nvPr>
        </p:nvSpPr>
        <p:spPr>
          <a:xfrm>
            <a:off x="3876472" y="471951"/>
            <a:ext cx="49398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lang="en" sz="3100">
                <a:latin typeface="Arial"/>
                <a:ea typeface="Arial"/>
                <a:cs typeface="Arial"/>
                <a:sym typeface="Arial"/>
              </a:rPr>
              <a:t>How can TTCs incorporate context into </a:t>
            </a:r>
            <a:r>
              <a:rPr lang="en" sz="3100"/>
              <a:t>our </a:t>
            </a:r>
            <a:r>
              <a:rPr lang="en" sz="3100">
                <a:latin typeface="Arial"/>
                <a:ea typeface="Arial"/>
                <a:cs typeface="Arial"/>
                <a:sym typeface="Arial"/>
              </a:rPr>
              <a:t>work?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119"/>
          <p:cNvSpPr txBox="1">
            <a:spLocks noGrp="1"/>
          </p:cNvSpPr>
          <p:nvPr>
            <p:ph type="body" idx="1"/>
          </p:nvPr>
        </p:nvSpPr>
        <p:spPr>
          <a:xfrm>
            <a:off x="3876472" y="1586338"/>
            <a:ext cx="4939800" cy="3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20000"/>
          </a:bodyPr>
          <a:lstStyle/>
          <a:p>
            <a:pPr marL="17780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Choosing topics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520700" lvl="1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Is implementation realistic in light of barriers and facilitators?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520700" lvl="1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What level of support is needed for successful implementation?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177800" lvl="0" indent="-177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Targeting a particular audience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520700" lvl="1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Practitioners, supervisors, others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520700" lvl="1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Who will benefit most from the training/TA?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177800" lvl="0" indent="-177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Selecting speakers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520700" lvl="1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Who can connect with the target audience?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177800" lvl="0" indent="-177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Designing an evaluation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520700" lvl="1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can D&amp;I theory and research inform evaluation design?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119"/>
          <p:cNvSpPr txBox="1"/>
          <p:nvPr/>
        </p:nvSpPr>
        <p:spPr>
          <a:xfrm>
            <a:off x="152415" y="4970375"/>
            <a:ext cx="34767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"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" sz="7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sz="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20"/>
          <p:cNvSpPr txBox="1">
            <a:spLocks noGrp="1"/>
          </p:cNvSpPr>
          <p:nvPr>
            <p:ph type="title"/>
          </p:nvPr>
        </p:nvSpPr>
        <p:spPr>
          <a:xfrm>
            <a:off x="628650" y="-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3000"/>
              <a:t>Intensive TA Project Example</a:t>
            </a:r>
            <a:endParaRPr/>
          </a:p>
        </p:txBody>
      </p:sp>
      <p:sp>
        <p:nvSpPr>
          <p:cNvPr id="948" name="Google Shape;948;p120"/>
          <p:cNvSpPr txBox="1">
            <a:spLocks noGrp="1"/>
          </p:cNvSpPr>
          <p:nvPr>
            <p:ph type="body" idx="1"/>
          </p:nvPr>
        </p:nvSpPr>
        <p:spPr>
          <a:xfrm>
            <a:off x="628649" y="683919"/>
            <a:ext cx="73164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/>
          <a:p>
            <a:pPr marL="203200" lvl="0" indent="-2794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 b="1"/>
              <a:t>Northeast &amp; Caribbean MHTTC’s Motivational Interviewing project</a:t>
            </a:r>
            <a:endParaRPr sz="2400" b="1"/>
          </a:p>
          <a:p>
            <a:pPr marL="609600" lvl="1" indent="-2794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Barriers and facilitators</a:t>
            </a:r>
            <a:endParaRPr sz="2400"/>
          </a:p>
          <a:p>
            <a:pPr marL="203200" lvl="0" indent="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400">
              <a:solidFill>
                <a:srgbClr val="FF0000"/>
              </a:solidFill>
            </a:endParaRPr>
          </a:p>
        </p:txBody>
      </p:sp>
      <p:graphicFrame>
        <p:nvGraphicFramePr>
          <p:cNvPr id="949" name="Google Shape;949;p120"/>
          <p:cNvGraphicFramePr/>
          <p:nvPr/>
        </p:nvGraphicFramePr>
        <p:xfrm>
          <a:off x="489900" y="1952550"/>
          <a:ext cx="8164200" cy="2560230"/>
        </p:xfrm>
        <a:graphic>
          <a:graphicData uri="http://schemas.openxmlformats.org/drawingml/2006/table">
            <a:tbl>
              <a:tblPr>
                <a:noFill/>
                <a:tableStyleId>{D0C5DD2E-9B18-4150-B2FF-E96206D31553}</a:tableStyleId>
              </a:tblPr>
              <a:tblGrid>
                <a:gridCol w="136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0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0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0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0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657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Individual Level</a:t>
                      </a:r>
                      <a:endParaRPr sz="1200" b="1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Organizational Level </a:t>
                      </a:r>
                      <a:endParaRPr sz="12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(inner settings)</a:t>
                      </a:r>
                      <a:endParaRPr sz="1200" b="1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System Level </a:t>
                      </a:r>
                      <a:endParaRPr sz="12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(outer settings)</a:t>
                      </a:r>
                      <a:endParaRPr sz="1200"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Facilitators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Barriers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Facilitators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Barriers</a:t>
                      </a:r>
                      <a:endParaRPr sz="1200" b="1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Facilitators</a:t>
                      </a:r>
                      <a:endParaRPr sz="12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Barriers</a:t>
                      </a:r>
                      <a:endParaRPr sz="12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i="1"/>
                        <a:t>-Clinically licensed supervisors</a:t>
                      </a:r>
                      <a:endParaRPr sz="1200" i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i="1"/>
                        <a:t>-Relatively recent MI training</a:t>
                      </a:r>
                      <a:endParaRPr sz="1200" i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i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i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-Administrators interested in implementing all parts of MI into their orgs. </a:t>
                      </a:r>
                      <a:endParaRPr sz="1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-Admins=high level of readiness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-Clinical supervisors and direct service staff=low levels of readiness</a:t>
                      </a:r>
                      <a:endParaRPr sz="1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-Direct service staff turnover 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-COVID-19 pandemic</a:t>
                      </a:r>
                      <a:endParaRPr sz="1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2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3000"/>
              <a:t>Implementation Strategies (TA activities)  </a:t>
            </a:r>
            <a:endParaRPr/>
          </a:p>
        </p:txBody>
      </p:sp>
      <p:sp>
        <p:nvSpPr>
          <p:cNvPr id="956" name="Google Shape;956;p121"/>
          <p:cNvSpPr txBox="1">
            <a:spLocks noGrp="1"/>
          </p:cNvSpPr>
          <p:nvPr>
            <p:ph type="body" idx="1"/>
          </p:nvPr>
        </p:nvSpPr>
        <p:spPr>
          <a:xfrm>
            <a:off x="628650" y="1369226"/>
            <a:ext cx="5079300" cy="3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 fontScale="85000" lnSpcReduction="20000"/>
          </a:bodyPr>
          <a:lstStyle/>
          <a:p>
            <a:pPr marL="203200" lvl="0" indent="-223837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/>
              <a:t>The activities, actions, or causal agents for the installation, scale up, scale out, or sustainment of an evidence-based practice</a:t>
            </a:r>
            <a:endParaRPr/>
          </a:p>
          <a:p>
            <a:pPr marL="609600" lvl="1" indent="-214947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/>
              <a:t>Training and TA “interventions” of an implementation or sustainment endeavor</a:t>
            </a:r>
            <a:endParaRPr/>
          </a:p>
          <a:p>
            <a:pPr marL="203200" lvl="0" indent="-223837" algn="l" rtl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/>
              <a:t>How do we choose which strategies to offer for a particular implementation project?</a:t>
            </a:r>
            <a:endParaRPr/>
          </a:p>
          <a:p>
            <a:pPr marL="609600" lvl="1" indent="-186372" algn="l" rtl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ct val="52380"/>
              <a:buChar char="•"/>
            </a:pPr>
            <a:r>
              <a:rPr lang="en"/>
              <a:t>Level of TA, stage of implementation, barriers/facilitators</a:t>
            </a:r>
            <a:endParaRPr/>
          </a:p>
        </p:txBody>
      </p:sp>
      <p:pic>
        <p:nvPicPr>
          <p:cNvPr id="957" name="Google Shape;957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6820" y="1600199"/>
            <a:ext cx="2628530" cy="1662545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121"/>
          <p:cNvSpPr txBox="1"/>
          <p:nvPr/>
        </p:nvSpPr>
        <p:spPr>
          <a:xfrm>
            <a:off x="7294417" y="3262744"/>
            <a:ext cx="1630535" cy="19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Image from www.gotcredit.com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9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2"/>
          <p:cNvSpPr txBox="1">
            <a:spLocks noGrp="1"/>
          </p:cNvSpPr>
          <p:nvPr>
            <p:ph type="title"/>
          </p:nvPr>
        </p:nvSpPr>
        <p:spPr>
          <a:xfrm>
            <a:off x="626950" y="120973"/>
            <a:ext cx="78867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20"/>
              <a:buFont typeface="Arial"/>
              <a:buNone/>
            </a:pPr>
            <a:r>
              <a:rPr lang="en" sz="3320"/>
              <a:t>Categories of Implementation Strategies</a:t>
            </a:r>
            <a:endParaRPr sz="3409"/>
          </a:p>
        </p:txBody>
      </p:sp>
      <p:sp>
        <p:nvSpPr>
          <p:cNvPr id="965" name="Google Shape;965;p122"/>
          <p:cNvSpPr/>
          <p:nvPr/>
        </p:nvSpPr>
        <p:spPr>
          <a:xfrm>
            <a:off x="434779" y="4793324"/>
            <a:ext cx="2048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Powell et al., 2012</a:t>
            </a:r>
            <a:endParaRPr sz="900"/>
          </a:p>
        </p:txBody>
      </p:sp>
      <p:graphicFrame>
        <p:nvGraphicFramePr>
          <p:cNvPr id="966" name="Google Shape;966;p122"/>
          <p:cNvGraphicFramePr/>
          <p:nvPr/>
        </p:nvGraphicFramePr>
        <p:xfrm>
          <a:off x="573232" y="895281"/>
          <a:ext cx="7994150" cy="3835600"/>
        </p:xfrm>
        <a:graphic>
          <a:graphicData uri="http://schemas.openxmlformats.org/drawingml/2006/table">
            <a:tbl>
              <a:tblPr bandRow="1">
                <a:noFill/>
                <a:tableStyleId>{D4B3B1F2-217B-4FB3-8256-9E30B4C73D95}</a:tableStyleId>
              </a:tblPr>
              <a:tblGrid>
                <a:gridCol w="211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6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223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Category</a:t>
                      </a:r>
                      <a:endParaRPr sz="9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 anchor="ctr">
                    <a:solidFill>
                      <a:srgbClr val="A0A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223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Examples</a:t>
                      </a:r>
                      <a:endParaRPr sz="9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 anchor="ctr">
                    <a:solidFill>
                      <a:srgbClr val="A0A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9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Plan</a:t>
                      </a:r>
                      <a:endParaRPr sz="1600" b="1">
                        <a:solidFill>
                          <a:srgbClr val="22314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Conduct local needs assessment; assess for readiness and identify barriers; develop implementation plan; build local consensus; mandate change</a:t>
                      </a:r>
                      <a:endParaRPr sz="1400">
                        <a:solidFill>
                          <a:srgbClr val="22314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9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Educate</a:t>
                      </a:r>
                      <a:endParaRPr sz="1600" b="1">
                        <a:solidFill>
                          <a:srgbClr val="22314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Develop effective educational materials; conduct ongoing training; inform local opinions leaders; prepare patients/consumers to be active participants</a:t>
                      </a:r>
                      <a:endParaRPr sz="1400">
                        <a:solidFill>
                          <a:srgbClr val="22314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Finance</a:t>
                      </a:r>
                      <a:endParaRPr sz="1600" b="1">
                        <a:solidFill>
                          <a:srgbClr val="22314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" sz="14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Alter incentives; place on formularies; access new funding; make billing easier</a:t>
                      </a:r>
                      <a:endParaRPr sz="14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9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Restructure</a:t>
                      </a:r>
                      <a:endParaRPr sz="1600" b="1">
                        <a:solidFill>
                          <a:srgbClr val="22314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Create new clinical teams; change service sites; change physical structure and equipment; change records systems</a:t>
                      </a:r>
                      <a:endParaRPr sz="9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3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Manage Quality</a:t>
                      </a:r>
                      <a:endParaRPr sz="1600" b="1">
                        <a:solidFill>
                          <a:srgbClr val="22314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Develop and organize quality monitoring systems; audit and feedback; obtain and use patient/consumer/family feedback; provide clinical supervision; conduct cyclical small tests of change (PDSA cycles)</a:t>
                      </a:r>
                      <a:endParaRPr sz="14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9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Attend to Policy</a:t>
                      </a:r>
                      <a:endParaRPr sz="1600" b="1">
                        <a:solidFill>
                          <a:srgbClr val="22314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Encourage the promotion of programs and practices through accrediting bodies, licensing boards, and legal systems</a:t>
                      </a:r>
                      <a:endParaRPr sz="1400">
                        <a:solidFill>
                          <a:srgbClr val="22314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2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" sz="3400"/>
              <a:t>How to choose?</a:t>
            </a:r>
            <a:endParaRPr sz="3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" sz="3400"/>
              <a:t>Standard practice is imprecise </a:t>
            </a:r>
            <a:endParaRPr/>
          </a:p>
        </p:txBody>
      </p:sp>
      <p:sp>
        <p:nvSpPr>
          <p:cNvPr id="973" name="Google Shape;973;p123"/>
          <p:cNvSpPr txBox="1"/>
          <p:nvPr/>
        </p:nvSpPr>
        <p:spPr>
          <a:xfrm>
            <a:off x="3283986" y="1531482"/>
            <a:ext cx="417830" cy="6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Absolute effect size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4" name="Google Shape;974;p123"/>
          <p:cNvSpPr txBox="1"/>
          <p:nvPr/>
        </p:nvSpPr>
        <p:spPr>
          <a:xfrm>
            <a:off x="3524531" y="2767477"/>
            <a:ext cx="902969" cy="6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 of interventions in treatment group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123"/>
          <p:cNvSpPr txBox="1"/>
          <p:nvPr/>
        </p:nvSpPr>
        <p:spPr>
          <a:xfrm>
            <a:off x="3472844" y="2587907"/>
            <a:ext cx="1056005" cy="126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56	63	46	28	16</a:t>
            </a:r>
            <a:endParaRPr sz="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	2	3	4	&gt;4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123"/>
          <p:cNvSpPr txBox="1"/>
          <p:nvPr/>
        </p:nvSpPr>
        <p:spPr>
          <a:xfrm>
            <a:off x="3173560" y="1600793"/>
            <a:ext cx="113664" cy="92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80%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60%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40%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20%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81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0%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-20%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-40%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-60%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123"/>
          <p:cNvSpPr txBox="1"/>
          <p:nvPr/>
        </p:nvSpPr>
        <p:spPr>
          <a:xfrm>
            <a:off x="3173561" y="2522783"/>
            <a:ext cx="142240" cy="11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400" rIns="0" bIns="0" anchor="t" anchorCtr="0">
            <a:spAutoFit/>
          </a:bodyPr>
          <a:lstStyle/>
          <a:p>
            <a:pPr marL="0" marR="381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-80%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marR="0" lvl="0" indent="0" algn="ctr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" sz="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 =</a:t>
            </a:r>
            <a:endParaRPr sz="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123"/>
          <p:cNvSpPr/>
          <p:nvPr/>
        </p:nvSpPr>
        <p:spPr>
          <a:xfrm>
            <a:off x="3273160" y="1641681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 h="120000" extrusionOk="0">
                <a:moveTo>
                  <a:pt x="0" y="0"/>
                </a:moveTo>
                <a:lnTo>
                  <a:pt x="1033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9" name="Google Shape;979;p123"/>
          <p:cNvSpPr/>
          <p:nvPr/>
        </p:nvSpPr>
        <p:spPr>
          <a:xfrm>
            <a:off x="3273160" y="1762521"/>
            <a:ext cx="10795" cy="635"/>
          </a:xfrm>
          <a:custGeom>
            <a:avLst/>
            <a:gdLst/>
            <a:ahLst/>
            <a:cxnLst/>
            <a:rect l="l" t="t" r="r" b="b"/>
            <a:pathLst>
              <a:path w="10795" h="635" extrusionOk="0">
                <a:moveTo>
                  <a:pt x="0" y="0"/>
                </a:moveTo>
                <a:lnTo>
                  <a:pt x="10337" y="404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123"/>
          <p:cNvSpPr/>
          <p:nvPr/>
        </p:nvSpPr>
        <p:spPr>
          <a:xfrm>
            <a:off x="3273160" y="1879924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 h="120000" extrusionOk="0">
                <a:moveTo>
                  <a:pt x="0" y="0"/>
                </a:moveTo>
                <a:lnTo>
                  <a:pt x="1033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123"/>
          <p:cNvSpPr/>
          <p:nvPr/>
        </p:nvSpPr>
        <p:spPr>
          <a:xfrm>
            <a:off x="3273160" y="2000643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 h="120000" extrusionOk="0">
                <a:moveTo>
                  <a:pt x="0" y="0"/>
                </a:moveTo>
                <a:lnTo>
                  <a:pt x="1033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123"/>
          <p:cNvSpPr/>
          <p:nvPr/>
        </p:nvSpPr>
        <p:spPr>
          <a:xfrm>
            <a:off x="3273160" y="2118046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 h="120000" extrusionOk="0">
                <a:moveTo>
                  <a:pt x="0" y="0"/>
                </a:moveTo>
                <a:lnTo>
                  <a:pt x="1033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123"/>
          <p:cNvSpPr/>
          <p:nvPr/>
        </p:nvSpPr>
        <p:spPr>
          <a:xfrm>
            <a:off x="3273160" y="2238804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 h="120000" extrusionOk="0">
                <a:moveTo>
                  <a:pt x="0" y="0"/>
                </a:moveTo>
                <a:lnTo>
                  <a:pt x="1033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123"/>
          <p:cNvSpPr/>
          <p:nvPr/>
        </p:nvSpPr>
        <p:spPr>
          <a:xfrm>
            <a:off x="3273160" y="2359643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 h="120000" extrusionOk="0">
                <a:moveTo>
                  <a:pt x="0" y="0"/>
                </a:moveTo>
                <a:lnTo>
                  <a:pt x="1033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123"/>
          <p:cNvSpPr/>
          <p:nvPr/>
        </p:nvSpPr>
        <p:spPr>
          <a:xfrm>
            <a:off x="3273160" y="2476523"/>
            <a:ext cx="10795" cy="635"/>
          </a:xfrm>
          <a:custGeom>
            <a:avLst/>
            <a:gdLst/>
            <a:ahLst/>
            <a:cxnLst/>
            <a:rect l="l" t="t" r="r" b="b"/>
            <a:pathLst>
              <a:path w="10795" h="635" extrusionOk="0">
                <a:moveTo>
                  <a:pt x="0" y="0"/>
                </a:moveTo>
                <a:lnTo>
                  <a:pt x="10337" y="424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123"/>
          <p:cNvSpPr/>
          <p:nvPr/>
        </p:nvSpPr>
        <p:spPr>
          <a:xfrm>
            <a:off x="3273160" y="2597281"/>
            <a:ext cx="10795" cy="635"/>
          </a:xfrm>
          <a:custGeom>
            <a:avLst/>
            <a:gdLst/>
            <a:ahLst/>
            <a:cxnLst/>
            <a:rect l="l" t="t" r="r" b="b"/>
            <a:pathLst>
              <a:path w="10795" h="635" extrusionOk="0">
                <a:moveTo>
                  <a:pt x="0" y="0"/>
                </a:moveTo>
                <a:lnTo>
                  <a:pt x="10337" y="505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123"/>
          <p:cNvSpPr/>
          <p:nvPr/>
        </p:nvSpPr>
        <p:spPr>
          <a:xfrm>
            <a:off x="4486757" y="2597280"/>
            <a:ext cx="635" cy="11430"/>
          </a:xfrm>
          <a:custGeom>
            <a:avLst/>
            <a:gdLst/>
            <a:ahLst/>
            <a:cxnLst/>
            <a:rect l="l" t="t" r="r" b="b"/>
            <a:pathLst>
              <a:path w="635" h="11429" extrusionOk="0">
                <a:moveTo>
                  <a:pt x="0" y="0"/>
                </a:moveTo>
                <a:lnTo>
                  <a:pt x="507" y="11215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123"/>
          <p:cNvSpPr/>
          <p:nvPr/>
        </p:nvSpPr>
        <p:spPr>
          <a:xfrm>
            <a:off x="4239563" y="2597280"/>
            <a:ext cx="0" cy="11430"/>
          </a:xfrm>
          <a:custGeom>
            <a:avLst/>
            <a:gdLst/>
            <a:ahLst/>
            <a:cxnLst/>
            <a:rect l="l" t="t" r="r" b="b"/>
            <a:pathLst>
              <a:path w="120000" h="11429" extrusionOk="0">
                <a:moveTo>
                  <a:pt x="0" y="0"/>
                </a:moveTo>
                <a:lnTo>
                  <a:pt x="0" y="11215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123"/>
          <p:cNvSpPr/>
          <p:nvPr/>
        </p:nvSpPr>
        <p:spPr>
          <a:xfrm>
            <a:off x="3988271" y="2597280"/>
            <a:ext cx="0" cy="11430"/>
          </a:xfrm>
          <a:custGeom>
            <a:avLst/>
            <a:gdLst/>
            <a:ahLst/>
            <a:cxnLst/>
            <a:rect l="l" t="t" r="r" b="b"/>
            <a:pathLst>
              <a:path w="120000" h="11429" extrusionOk="0">
                <a:moveTo>
                  <a:pt x="0" y="0"/>
                </a:moveTo>
                <a:lnTo>
                  <a:pt x="0" y="11215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123"/>
          <p:cNvSpPr/>
          <p:nvPr/>
        </p:nvSpPr>
        <p:spPr>
          <a:xfrm>
            <a:off x="3737408" y="2597280"/>
            <a:ext cx="0" cy="11430"/>
          </a:xfrm>
          <a:custGeom>
            <a:avLst/>
            <a:gdLst/>
            <a:ahLst/>
            <a:cxnLst/>
            <a:rect l="l" t="t" r="r" b="b"/>
            <a:pathLst>
              <a:path w="120000" h="11429" extrusionOk="0">
                <a:moveTo>
                  <a:pt x="0" y="0"/>
                </a:moveTo>
                <a:lnTo>
                  <a:pt x="0" y="11215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123"/>
          <p:cNvSpPr/>
          <p:nvPr/>
        </p:nvSpPr>
        <p:spPr>
          <a:xfrm>
            <a:off x="3489716" y="2597280"/>
            <a:ext cx="635" cy="11430"/>
          </a:xfrm>
          <a:custGeom>
            <a:avLst/>
            <a:gdLst/>
            <a:ahLst/>
            <a:cxnLst/>
            <a:rect l="l" t="t" r="r" b="b"/>
            <a:pathLst>
              <a:path w="635" h="11429" extrusionOk="0">
                <a:moveTo>
                  <a:pt x="0" y="0"/>
                </a:moveTo>
                <a:lnTo>
                  <a:pt x="487" y="11215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123"/>
          <p:cNvSpPr/>
          <p:nvPr/>
        </p:nvSpPr>
        <p:spPr>
          <a:xfrm>
            <a:off x="3283497" y="1641682"/>
            <a:ext cx="1409700" cy="955675"/>
          </a:xfrm>
          <a:custGeom>
            <a:avLst/>
            <a:gdLst/>
            <a:ahLst/>
            <a:cxnLst/>
            <a:rect l="l" t="t" r="r" b="b"/>
            <a:pathLst>
              <a:path w="1409700" h="955675" extrusionOk="0">
                <a:moveTo>
                  <a:pt x="0" y="955599"/>
                </a:moveTo>
                <a:lnTo>
                  <a:pt x="1409493" y="955599"/>
                </a:lnTo>
                <a:lnTo>
                  <a:pt x="1409493" y="0"/>
                </a:lnTo>
                <a:lnTo>
                  <a:pt x="0" y="0"/>
                </a:lnTo>
                <a:lnTo>
                  <a:pt x="0" y="955599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3" name="Google Shape;993;p123"/>
          <p:cNvSpPr/>
          <p:nvPr/>
        </p:nvSpPr>
        <p:spPr>
          <a:xfrm>
            <a:off x="4418204" y="2132111"/>
            <a:ext cx="140970" cy="0"/>
          </a:xfrm>
          <a:custGeom>
            <a:avLst/>
            <a:gdLst/>
            <a:ahLst/>
            <a:cxnLst/>
            <a:rect l="l" t="t" r="r" b="b"/>
            <a:pathLst>
              <a:path w="140970" h="120000" extrusionOk="0">
                <a:moveTo>
                  <a:pt x="140851" y="0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p123"/>
          <p:cNvSpPr/>
          <p:nvPr/>
        </p:nvSpPr>
        <p:spPr>
          <a:xfrm>
            <a:off x="4486757" y="2114128"/>
            <a:ext cx="635" cy="18415"/>
          </a:xfrm>
          <a:custGeom>
            <a:avLst/>
            <a:gdLst/>
            <a:ahLst/>
            <a:cxnLst/>
            <a:rect l="l" t="t" r="r" b="b"/>
            <a:pathLst>
              <a:path w="635" h="18414" extrusionOk="0">
                <a:moveTo>
                  <a:pt x="0" y="0"/>
                </a:moveTo>
                <a:lnTo>
                  <a:pt x="507" y="17984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5" name="Google Shape;995;p123"/>
          <p:cNvSpPr/>
          <p:nvPr/>
        </p:nvSpPr>
        <p:spPr>
          <a:xfrm>
            <a:off x="4418204" y="1975908"/>
            <a:ext cx="140970" cy="0"/>
          </a:xfrm>
          <a:custGeom>
            <a:avLst/>
            <a:gdLst/>
            <a:ahLst/>
            <a:cxnLst/>
            <a:rect l="l" t="t" r="r" b="b"/>
            <a:pathLst>
              <a:path w="140970" h="120000" extrusionOk="0">
                <a:moveTo>
                  <a:pt x="140851" y="0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6" name="Google Shape;996;p123"/>
          <p:cNvSpPr/>
          <p:nvPr/>
        </p:nvSpPr>
        <p:spPr>
          <a:xfrm>
            <a:off x="4486757" y="1975908"/>
            <a:ext cx="635" cy="57150"/>
          </a:xfrm>
          <a:custGeom>
            <a:avLst/>
            <a:gdLst/>
            <a:ahLst/>
            <a:cxnLst/>
            <a:rect l="l" t="t" r="r" b="b"/>
            <a:pathLst>
              <a:path w="635" h="57150" extrusionOk="0">
                <a:moveTo>
                  <a:pt x="0" y="56782"/>
                </a:moveTo>
                <a:lnTo>
                  <a:pt x="50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7" name="Google Shape;997;p123"/>
          <p:cNvSpPr/>
          <p:nvPr/>
        </p:nvSpPr>
        <p:spPr>
          <a:xfrm>
            <a:off x="4167302" y="2178184"/>
            <a:ext cx="140970" cy="635"/>
          </a:xfrm>
          <a:custGeom>
            <a:avLst/>
            <a:gdLst/>
            <a:ahLst/>
            <a:cxnLst/>
            <a:rect l="l" t="t" r="r" b="b"/>
            <a:pathLst>
              <a:path w="140970" h="635" extrusionOk="0">
                <a:moveTo>
                  <a:pt x="140929" y="0"/>
                </a:moveTo>
                <a:lnTo>
                  <a:pt x="0" y="484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123"/>
          <p:cNvSpPr/>
          <p:nvPr/>
        </p:nvSpPr>
        <p:spPr>
          <a:xfrm>
            <a:off x="4239563" y="2110773"/>
            <a:ext cx="0" cy="67945"/>
          </a:xfrm>
          <a:custGeom>
            <a:avLst/>
            <a:gdLst/>
            <a:ahLst/>
            <a:cxnLst/>
            <a:rect l="l" t="t" r="r" b="b"/>
            <a:pathLst>
              <a:path w="120000" h="67944" extrusionOk="0">
                <a:moveTo>
                  <a:pt x="0" y="0"/>
                </a:moveTo>
                <a:lnTo>
                  <a:pt x="0" y="67411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Google Shape;999;p123"/>
          <p:cNvSpPr/>
          <p:nvPr/>
        </p:nvSpPr>
        <p:spPr>
          <a:xfrm>
            <a:off x="4167302" y="2011354"/>
            <a:ext cx="140970" cy="635"/>
          </a:xfrm>
          <a:custGeom>
            <a:avLst/>
            <a:gdLst/>
            <a:ahLst/>
            <a:cxnLst/>
            <a:rect l="l" t="t" r="r" b="b"/>
            <a:pathLst>
              <a:path w="140970" h="635" extrusionOk="0">
                <a:moveTo>
                  <a:pt x="140929" y="0"/>
                </a:moveTo>
                <a:lnTo>
                  <a:pt x="0" y="404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Google Shape;1000;p123"/>
          <p:cNvSpPr/>
          <p:nvPr/>
        </p:nvSpPr>
        <p:spPr>
          <a:xfrm>
            <a:off x="4239563" y="2011354"/>
            <a:ext cx="0" cy="50165"/>
          </a:xfrm>
          <a:custGeom>
            <a:avLst/>
            <a:gdLst/>
            <a:ahLst/>
            <a:cxnLst/>
            <a:rect l="l" t="t" r="r" b="b"/>
            <a:pathLst>
              <a:path w="120000" h="50164" extrusionOk="0">
                <a:moveTo>
                  <a:pt x="0" y="49911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1" name="Google Shape;1001;p123"/>
          <p:cNvSpPr/>
          <p:nvPr/>
        </p:nvSpPr>
        <p:spPr>
          <a:xfrm>
            <a:off x="3919603" y="2135546"/>
            <a:ext cx="137795" cy="635"/>
          </a:xfrm>
          <a:custGeom>
            <a:avLst/>
            <a:gdLst/>
            <a:ahLst/>
            <a:cxnLst/>
            <a:rect l="l" t="t" r="r" b="b"/>
            <a:pathLst>
              <a:path w="137795" h="635" extrusionOk="0">
                <a:moveTo>
                  <a:pt x="137767" y="0"/>
                </a:moveTo>
                <a:lnTo>
                  <a:pt x="0" y="404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2" name="Google Shape;1002;p123"/>
          <p:cNvSpPr/>
          <p:nvPr/>
        </p:nvSpPr>
        <p:spPr>
          <a:xfrm>
            <a:off x="3988271" y="2103498"/>
            <a:ext cx="0" cy="32384"/>
          </a:xfrm>
          <a:custGeom>
            <a:avLst/>
            <a:gdLst/>
            <a:ahLst/>
            <a:cxnLst/>
            <a:rect l="l" t="t" r="r" b="b"/>
            <a:pathLst>
              <a:path w="120000" h="32385" extrusionOk="0">
                <a:moveTo>
                  <a:pt x="0" y="0"/>
                </a:moveTo>
                <a:lnTo>
                  <a:pt x="0" y="32048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3" name="Google Shape;1003;p123"/>
          <p:cNvSpPr/>
          <p:nvPr/>
        </p:nvSpPr>
        <p:spPr>
          <a:xfrm>
            <a:off x="3919603" y="1915288"/>
            <a:ext cx="137795" cy="635"/>
          </a:xfrm>
          <a:custGeom>
            <a:avLst/>
            <a:gdLst/>
            <a:ahLst/>
            <a:cxnLst/>
            <a:rect l="l" t="t" r="r" b="b"/>
            <a:pathLst>
              <a:path w="137795" h="635" extrusionOk="0">
                <a:moveTo>
                  <a:pt x="137767" y="0"/>
                </a:moveTo>
                <a:lnTo>
                  <a:pt x="0" y="484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4" name="Google Shape;1004;p123"/>
          <p:cNvSpPr/>
          <p:nvPr/>
        </p:nvSpPr>
        <p:spPr>
          <a:xfrm>
            <a:off x="3988271" y="1915288"/>
            <a:ext cx="0" cy="96520"/>
          </a:xfrm>
          <a:custGeom>
            <a:avLst/>
            <a:gdLst/>
            <a:ahLst/>
            <a:cxnLst/>
            <a:rect l="l" t="t" r="r" b="b"/>
            <a:pathLst>
              <a:path w="120000" h="96519" extrusionOk="0">
                <a:moveTo>
                  <a:pt x="0" y="96065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5" name="Google Shape;1005;p123"/>
          <p:cNvSpPr/>
          <p:nvPr/>
        </p:nvSpPr>
        <p:spPr>
          <a:xfrm>
            <a:off x="3668700" y="2174748"/>
            <a:ext cx="140970" cy="0"/>
          </a:xfrm>
          <a:custGeom>
            <a:avLst/>
            <a:gdLst/>
            <a:ahLst/>
            <a:cxnLst/>
            <a:rect l="l" t="t" r="r" b="b"/>
            <a:pathLst>
              <a:path w="140970" h="120000" extrusionOk="0">
                <a:moveTo>
                  <a:pt x="140968" y="0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6" name="Google Shape;1006;p123"/>
          <p:cNvSpPr/>
          <p:nvPr/>
        </p:nvSpPr>
        <p:spPr>
          <a:xfrm>
            <a:off x="3737408" y="2107338"/>
            <a:ext cx="0" cy="67945"/>
          </a:xfrm>
          <a:custGeom>
            <a:avLst/>
            <a:gdLst/>
            <a:ahLst/>
            <a:cxnLst/>
            <a:rect l="l" t="t" r="r" b="b"/>
            <a:pathLst>
              <a:path w="120000" h="67944" extrusionOk="0">
                <a:moveTo>
                  <a:pt x="0" y="0"/>
                </a:moveTo>
                <a:lnTo>
                  <a:pt x="0" y="67411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7" name="Google Shape;1007;p123"/>
          <p:cNvSpPr/>
          <p:nvPr/>
        </p:nvSpPr>
        <p:spPr>
          <a:xfrm>
            <a:off x="3668700" y="1943859"/>
            <a:ext cx="140970" cy="0"/>
          </a:xfrm>
          <a:custGeom>
            <a:avLst/>
            <a:gdLst/>
            <a:ahLst/>
            <a:cxnLst/>
            <a:rect l="l" t="t" r="r" b="b"/>
            <a:pathLst>
              <a:path w="140970" h="120000" extrusionOk="0">
                <a:moveTo>
                  <a:pt x="140968" y="0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p123"/>
          <p:cNvSpPr/>
          <p:nvPr/>
        </p:nvSpPr>
        <p:spPr>
          <a:xfrm>
            <a:off x="3737408" y="1943860"/>
            <a:ext cx="0" cy="92710"/>
          </a:xfrm>
          <a:custGeom>
            <a:avLst/>
            <a:gdLst/>
            <a:ahLst/>
            <a:cxnLst/>
            <a:rect l="l" t="t" r="r" b="b"/>
            <a:pathLst>
              <a:path w="120000" h="92710" extrusionOk="0">
                <a:moveTo>
                  <a:pt x="0" y="9214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9" name="Google Shape;1009;p123"/>
          <p:cNvSpPr/>
          <p:nvPr/>
        </p:nvSpPr>
        <p:spPr>
          <a:xfrm>
            <a:off x="3417431" y="2167474"/>
            <a:ext cx="140970" cy="635"/>
          </a:xfrm>
          <a:custGeom>
            <a:avLst/>
            <a:gdLst/>
            <a:ahLst/>
            <a:cxnLst/>
            <a:rect l="l" t="t" r="r" b="b"/>
            <a:pathLst>
              <a:path w="140970" h="635" extrusionOk="0">
                <a:moveTo>
                  <a:pt x="140945" y="0"/>
                </a:moveTo>
                <a:lnTo>
                  <a:pt x="0" y="484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123"/>
          <p:cNvSpPr/>
          <p:nvPr/>
        </p:nvSpPr>
        <p:spPr>
          <a:xfrm>
            <a:off x="3489716" y="2100063"/>
            <a:ext cx="635" cy="67945"/>
          </a:xfrm>
          <a:custGeom>
            <a:avLst/>
            <a:gdLst/>
            <a:ahLst/>
            <a:cxnLst/>
            <a:rect l="l" t="t" r="r" b="b"/>
            <a:pathLst>
              <a:path w="635" h="67944" extrusionOk="0">
                <a:moveTo>
                  <a:pt x="0" y="0"/>
                </a:moveTo>
                <a:lnTo>
                  <a:pt x="487" y="67411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1" name="Google Shape;1011;p123"/>
          <p:cNvSpPr/>
          <p:nvPr/>
        </p:nvSpPr>
        <p:spPr>
          <a:xfrm>
            <a:off x="3417431" y="1915288"/>
            <a:ext cx="140970" cy="635"/>
          </a:xfrm>
          <a:custGeom>
            <a:avLst/>
            <a:gdLst/>
            <a:ahLst/>
            <a:cxnLst/>
            <a:rect l="l" t="t" r="r" b="b"/>
            <a:pathLst>
              <a:path w="140970" h="635" extrusionOk="0">
                <a:moveTo>
                  <a:pt x="140945" y="0"/>
                </a:moveTo>
                <a:lnTo>
                  <a:pt x="0" y="484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123"/>
          <p:cNvSpPr/>
          <p:nvPr/>
        </p:nvSpPr>
        <p:spPr>
          <a:xfrm>
            <a:off x="3489716" y="1915288"/>
            <a:ext cx="635" cy="103505"/>
          </a:xfrm>
          <a:custGeom>
            <a:avLst/>
            <a:gdLst/>
            <a:ahLst/>
            <a:cxnLst/>
            <a:rect l="l" t="t" r="r" b="b"/>
            <a:pathLst>
              <a:path w="635" h="103505" extrusionOk="0">
                <a:moveTo>
                  <a:pt x="0" y="103339"/>
                </a:moveTo>
                <a:lnTo>
                  <a:pt x="48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3" name="Google Shape;1013;p123"/>
          <p:cNvSpPr/>
          <p:nvPr/>
        </p:nvSpPr>
        <p:spPr>
          <a:xfrm>
            <a:off x="4387169" y="2032691"/>
            <a:ext cx="199390" cy="81915"/>
          </a:xfrm>
          <a:custGeom>
            <a:avLst/>
            <a:gdLst/>
            <a:ahLst/>
            <a:cxnLst/>
            <a:rect l="l" t="t" r="r" b="b"/>
            <a:pathLst>
              <a:path w="199389" h="81914" extrusionOk="0">
                <a:moveTo>
                  <a:pt x="0" y="0"/>
                </a:moveTo>
                <a:lnTo>
                  <a:pt x="0" y="81435"/>
                </a:lnTo>
                <a:lnTo>
                  <a:pt x="199175" y="81435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123"/>
          <p:cNvSpPr/>
          <p:nvPr/>
        </p:nvSpPr>
        <p:spPr>
          <a:xfrm>
            <a:off x="4387169" y="2032691"/>
            <a:ext cx="199390" cy="81915"/>
          </a:xfrm>
          <a:custGeom>
            <a:avLst/>
            <a:gdLst/>
            <a:ahLst/>
            <a:cxnLst/>
            <a:rect l="l" t="t" r="r" b="b"/>
            <a:pathLst>
              <a:path w="199389" h="81914" extrusionOk="0">
                <a:moveTo>
                  <a:pt x="199175" y="0"/>
                </a:moveTo>
                <a:lnTo>
                  <a:pt x="0" y="0"/>
                </a:lnTo>
                <a:lnTo>
                  <a:pt x="199175" y="81435"/>
                </a:lnTo>
                <a:lnTo>
                  <a:pt x="19917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5" name="Google Shape;1015;p123"/>
          <p:cNvSpPr/>
          <p:nvPr/>
        </p:nvSpPr>
        <p:spPr>
          <a:xfrm>
            <a:off x="4387169" y="2032691"/>
            <a:ext cx="199390" cy="81915"/>
          </a:xfrm>
          <a:custGeom>
            <a:avLst/>
            <a:gdLst/>
            <a:ahLst/>
            <a:cxnLst/>
            <a:rect l="l" t="t" r="r" b="b"/>
            <a:pathLst>
              <a:path w="199389" h="81914" extrusionOk="0">
                <a:moveTo>
                  <a:pt x="0" y="81435"/>
                </a:moveTo>
                <a:lnTo>
                  <a:pt x="199195" y="81435"/>
                </a:lnTo>
                <a:lnTo>
                  <a:pt x="199195" y="0"/>
                </a:lnTo>
                <a:lnTo>
                  <a:pt x="0" y="0"/>
                </a:lnTo>
                <a:lnTo>
                  <a:pt x="0" y="81435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6" name="Google Shape;1016;p123"/>
          <p:cNvSpPr/>
          <p:nvPr/>
        </p:nvSpPr>
        <p:spPr>
          <a:xfrm>
            <a:off x="4139508" y="2061263"/>
            <a:ext cx="200025" cy="49530"/>
          </a:xfrm>
          <a:custGeom>
            <a:avLst/>
            <a:gdLst/>
            <a:ahLst/>
            <a:cxnLst/>
            <a:rect l="l" t="t" r="r" b="b"/>
            <a:pathLst>
              <a:path w="200025" h="49530" extrusionOk="0">
                <a:moveTo>
                  <a:pt x="0" y="0"/>
                </a:moveTo>
                <a:lnTo>
                  <a:pt x="0" y="49507"/>
                </a:lnTo>
                <a:lnTo>
                  <a:pt x="199683" y="4950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7" name="Google Shape;1017;p123"/>
          <p:cNvSpPr/>
          <p:nvPr/>
        </p:nvSpPr>
        <p:spPr>
          <a:xfrm>
            <a:off x="4139508" y="2061263"/>
            <a:ext cx="200025" cy="49530"/>
          </a:xfrm>
          <a:custGeom>
            <a:avLst/>
            <a:gdLst/>
            <a:ahLst/>
            <a:cxnLst/>
            <a:rect l="l" t="t" r="r" b="b"/>
            <a:pathLst>
              <a:path w="200025" h="49530" extrusionOk="0">
                <a:moveTo>
                  <a:pt x="199683" y="0"/>
                </a:moveTo>
                <a:lnTo>
                  <a:pt x="0" y="0"/>
                </a:lnTo>
                <a:lnTo>
                  <a:pt x="199683" y="49507"/>
                </a:lnTo>
                <a:lnTo>
                  <a:pt x="199683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8" name="Google Shape;1018;p123"/>
          <p:cNvSpPr/>
          <p:nvPr/>
        </p:nvSpPr>
        <p:spPr>
          <a:xfrm>
            <a:off x="4139508" y="2061263"/>
            <a:ext cx="200025" cy="49530"/>
          </a:xfrm>
          <a:custGeom>
            <a:avLst/>
            <a:gdLst/>
            <a:ahLst/>
            <a:cxnLst/>
            <a:rect l="l" t="t" r="r" b="b"/>
            <a:pathLst>
              <a:path w="200025" h="49530" extrusionOk="0">
                <a:moveTo>
                  <a:pt x="0" y="49507"/>
                </a:moveTo>
                <a:lnTo>
                  <a:pt x="199683" y="49507"/>
                </a:lnTo>
                <a:lnTo>
                  <a:pt x="199683" y="0"/>
                </a:lnTo>
                <a:lnTo>
                  <a:pt x="0" y="0"/>
                </a:lnTo>
                <a:lnTo>
                  <a:pt x="0" y="49507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9" name="Google Shape;1019;p123"/>
          <p:cNvSpPr/>
          <p:nvPr/>
        </p:nvSpPr>
        <p:spPr>
          <a:xfrm>
            <a:off x="3888605" y="2011353"/>
            <a:ext cx="200025" cy="92710"/>
          </a:xfrm>
          <a:custGeom>
            <a:avLst/>
            <a:gdLst/>
            <a:ahLst/>
            <a:cxnLst/>
            <a:rect l="l" t="t" r="r" b="b"/>
            <a:pathLst>
              <a:path w="200025" h="92710" extrusionOk="0">
                <a:moveTo>
                  <a:pt x="0" y="0"/>
                </a:moveTo>
                <a:lnTo>
                  <a:pt x="0" y="92670"/>
                </a:lnTo>
                <a:lnTo>
                  <a:pt x="199683" y="9267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0" name="Google Shape;1020;p123"/>
          <p:cNvSpPr/>
          <p:nvPr/>
        </p:nvSpPr>
        <p:spPr>
          <a:xfrm>
            <a:off x="3888605" y="2011353"/>
            <a:ext cx="200025" cy="92710"/>
          </a:xfrm>
          <a:custGeom>
            <a:avLst/>
            <a:gdLst/>
            <a:ahLst/>
            <a:cxnLst/>
            <a:rect l="l" t="t" r="r" b="b"/>
            <a:pathLst>
              <a:path w="200025" h="92710" extrusionOk="0">
                <a:moveTo>
                  <a:pt x="199683" y="0"/>
                </a:moveTo>
                <a:lnTo>
                  <a:pt x="0" y="0"/>
                </a:lnTo>
                <a:lnTo>
                  <a:pt x="199683" y="92670"/>
                </a:lnTo>
                <a:lnTo>
                  <a:pt x="199683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1" name="Google Shape;1021;p123"/>
          <p:cNvSpPr/>
          <p:nvPr/>
        </p:nvSpPr>
        <p:spPr>
          <a:xfrm>
            <a:off x="3888605" y="2011373"/>
            <a:ext cx="200025" cy="92710"/>
          </a:xfrm>
          <a:custGeom>
            <a:avLst/>
            <a:gdLst/>
            <a:ahLst/>
            <a:cxnLst/>
            <a:rect l="l" t="t" r="r" b="b"/>
            <a:pathLst>
              <a:path w="200025" h="92710" extrusionOk="0">
                <a:moveTo>
                  <a:pt x="0" y="92650"/>
                </a:moveTo>
                <a:lnTo>
                  <a:pt x="199683" y="92650"/>
                </a:lnTo>
                <a:lnTo>
                  <a:pt x="199683" y="0"/>
                </a:lnTo>
                <a:lnTo>
                  <a:pt x="0" y="0"/>
                </a:lnTo>
                <a:lnTo>
                  <a:pt x="0" y="9265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2" name="Google Shape;1022;p123"/>
          <p:cNvSpPr/>
          <p:nvPr/>
        </p:nvSpPr>
        <p:spPr>
          <a:xfrm>
            <a:off x="3637781" y="2036005"/>
            <a:ext cx="199390" cy="71755"/>
          </a:xfrm>
          <a:custGeom>
            <a:avLst/>
            <a:gdLst/>
            <a:ahLst/>
            <a:cxnLst/>
            <a:rect l="l" t="t" r="r" b="b"/>
            <a:pathLst>
              <a:path w="199389" h="71755" extrusionOk="0">
                <a:moveTo>
                  <a:pt x="0" y="0"/>
                </a:moveTo>
                <a:lnTo>
                  <a:pt x="0" y="71331"/>
                </a:lnTo>
                <a:lnTo>
                  <a:pt x="199214" y="71331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3" name="Google Shape;1023;p123"/>
          <p:cNvSpPr/>
          <p:nvPr/>
        </p:nvSpPr>
        <p:spPr>
          <a:xfrm>
            <a:off x="3637781" y="2036005"/>
            <a:ext cx="199390" cy="71755"/>
          </a:xfrm>
          <a:custGeom>
            <a:avLst/>
            <a:gdLst/>
            <a:ahLst/>
            <a:cxnLst/>
            <a:rect l="l" t="t" r="r" b="b"/>
            <a:pathLst>
              <a:path w="199389" h="71755" extrusionOk="0">
                <a:moveTo>
                  <a:pt x="199214" y="0"/>
                </a:moveTo>
                <a:lnTo>
                  <a:pt x="0" y="0"/>
                </a:lnTo>
                <a:lnTo>
                  <a:pt x="199214" y="71331"/>
                </a:lnTo>
                <a:lnTo>
                  <a:pt x="199214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4" name="Google Shape;1024;p123"/>
          <p:cNvSpPr/>
          <p:nvPr/>
        </p:nvSpPr>
        <p:spPr>
          <a:xfrm>
            <a:off x="3637781" y="2036005"/>
            <a:ext cx="199390" cy="71755"/>
          </a:xfrm>
          <a:custGeom>
            <a:avLst/>
            <a:gdLst/>
            <a:ahLst/>
            <a:cxnLst/>
            <a:rect l="l" t="t" r="r" b="b"/>
            <a:pathLst>
              <a:path w="199389" h="71755" extrusionOk="0">
                <a:moveTo>
                  <a:pt x="0" y="71331"/>
                </a:moveTo>
                <a:lnTo>
                  <a:pt x="199195" y="71331"/>
                </a:lnTo>
                <a:lnTo>
                  <a:pt x="199195" y="0"/>
                </a:lnTo>
                <a:lnTo>
                  <a:pt x="0" y="0"/>
                </a:lnTo>
                <a:lnTo>
                  <a:pt x="0" y="71331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123"/>
          <p:cNvSpPr/>
          <p:nvPr/>
        </p:nvSpPr>
        <p:spPr>
          <a:xfrm>
            <a:off x="3390119" y="2018626"/>
            <a:ext cx="199390" cy="81915"/>
          </a:xfrm>
          <a:custGeom>
            <a:avLst/>
            <a:gdLst/>
            <a:ahLst/>
            <a:cxnLst/>
            <a:rect l="l" t="t" r="r" b="b"/>
            <a:pathLst>
              <a:path w="199389" h="81914" extrusionOk="0">
                <a:moveTo>
                  <a:pt x="0" y="0"/>
                </a:moveTo>
                <a:lnTo>
                  <a:pt x="0" y="81435"/>
                </a:lnTo>
                <a:lnTo>
                  <a:pt x="199175" y="81435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6" name="Google Shape;1026;p123"/>
          <p:cNvSpPr/>
          <p:nvPr/>
        </p:nvSpPr>
        <p:spPr>
          <a:xfrm>
            <a:off x="3390119" y="2018626"/>
            <a:ext cx="199390" cy="81915"/>
          </a:xfrm>
          <a:custGeom>
            <a:avLst/>
            <a:gdLst/>
            <a:ahLst/>
            <a:cxnLst/>
            <a:rect l="l" t="t" r="r" b="b"/>
            <a:pathLst>
              <a:path w="199389" h="81914" extrusionOk="0">
                <a:moveTo>
                  <a:pt x="199175" y="0"/>
                </a:moveTo>
                <a:lnTo>
                  <a:pt x="0" y="0"/>
                </a:lnTo>
                <a:lnTo>
                  <a:pt x="199175" y="81435"/>
                </a:lnTo>
                <a:lnTo>
                  <a:pt x="19917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7" name="Google Shape;1027;p123"/>
          <p:cNvSpPr/>
          <p:nvPr/>
        </p:nvSpPr>
        <p:spPr>
          <a:xfrm>
            <a:off x="3390119" y="2018626"/>
            <a:ext cx="199390" cy="81915"/>
          </a:xfrm>
          <a:custGeom>
            <a:avLst/>
            <a:gdLst/>
            <a:ahLst/>
            <a:cxnLst/>
            <a:rect l="l" t="t" r="r" b="b"/>
            <a:pathLst>
              <a:path w="199389" h="81914" extrusionOk="0">
                <a:moveTo>
                  <a:pt x="0" y="81435"/>
                </a:moveTo>
                <a:lnTo>
                  <a:pt x="199195" y="81435"/>
                </a:lnTo>
                <a:lnTo>
                  <a:pt x="199195" y="0"/>
                </a:lnTo>
                <a:lnTo>
                  <a:pt x="0" y="0"/>
                </a:lnTo>
                <a:lnTo>
                  <a:pt x="0" y="81435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8" name="Google Shape;1028;p123"/>
          <p:cNvSpPr/>
          <p:nvPr/>
        </p:nvSpPr>
        <p:spPr>
          <a:xfrm>
            <a:off x="4387169" y="2075328"/>
            <a:ext cx="199390" cy="0"/>
          </a:xfrm>
          <a:custGeom>
            <a:avLst/>
            <a:gdLst/>
            <a:ahLst/>
            <a:cxnLst/>
            <a:rect l="l" t="t" r="r" b="b"/>
            <a:pathLst>
              <a:path w="199389" h="120000" extrusionOk="0">
                <a:moveTo>
                  <a:pt x="0" y="0"/>
                </a:moveTo>
                <a:lnTo>
                  <a:pt x="199175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9" name="Google Shape;1029;p123"/>
          <p:cNvSpPr/>
          <p:nvPr/>
        </p:nvSpPr>
        <p:spPr>
          <a:xfrm>
            <a:off x="4139508" y="2089473"/>
            <a:ext cx="200025" cy="0"/>
          </a:xfrm>
          <a:custGeom>
            <a:avLst/>
            <a:gdLst/>
            <a:ahLst/>
            <a:cxnLst/>
            <a:rect l="l" t="t" r="r" b="b"/>
            <a:pathLst>
              <a:path w="200025" h="120000" extrusionOk="0">
                <a:moveTo>
                  <a:pt x="0" y="0"/>
                </a:moveTo>
                <a:lnTo>
                  <a:pt x="199683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123"/>
          <p:cNvSpPr/>
          <p:nvPr/>
        </p:nvSpPr>
        <p:spPr>
          <a:xfrm>
            <a:off x="3888605" y="2064699"/>
            <a:ext cx="200025" cy="0"/>
          </a:xfrm>
          <a:custGeom>
            <a:avLst/>
            <a:gdLst/>
            <a:ahLst/>
            <a:cxnLst/>
            <a:rect l="l" t="t" r="r" b="b"/>
            <a:pathLst>
              <a:path w="200025" h="120000" extrusionOk="0">
                <a:moveTo>
                  <a:pt x="0" y="0"/>
                </a:moveTo>
                <a:lnTo>
                  <a:pt x="199683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Google Shape;1031;p123"/>
          <p:cNvSpPr/>
          <p:nvPr/>
        </p:nvSpPr>
        <p:spPr>
          <a:xfrm>
            <a:off x="3637781" y="2071489"/>
            <a:ext cx="199390" cy="635"/>
          </a:xfrm>
          <a:custGeom>
            <a:avLst/>
            <a:gdLst/>
            <a:ahLst/>
            <a:cxnLst/>
            <a:rect l="l" t="t" r="r" b="b"/>
            <a:pathLst>
              <a:path w="199389" h="635" extrusionOk="0">
                <a:moveTo>
                  <a:pt x="0" y="0"/>
                </a:moveTo>
                <a:lnTo>
                  <a:pt x="199214" y="484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2" name="Google Shape;1032;p123"/>
          <p:cNvSpPr/>
          <p:nvPr/>
        </p:nvSpPr>
        <p:spPr>
          <a:xfrm>
            <a:off x="3390119" y="2068054"/>
            <a:ext cx="199390" cy="635"/>
          </a:xfrm>
          <a:custGeom>
            <a:avLst/>
            <a:gdLst/>
            <a:ahLst/>
            <a:cxnLst/>
            <a:rect l="l" t="t" r="r" b="b"/>
            <a:pathLst>
              <a:path w="199389" h="635" extrusionOk="0">
                <a:moveTo>
                  <a:pt x="0" y="0"/>
                </a:moveTo>
                <a:lnTo>
                  <a:pt x="199175" y="484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3" name="Google Shape;1033;p123"/>
          <p:cNvSpPr/>
          <p:nvPr/>
        </p:nvSpPr>
        <p:spPr>
          <a:xfrm>
            <a:off x="4225509" y="1908498"/>
            <a:ext cx="27940" cy="28575"/>
          </a:xfrm>
          <a:custGeom>
            <a:avLst/>
            <a:gdLst/>
            <a:ahLst/>
            <a:cxnLst/>
            <a:rect l="l" t="t" r="r" b="b"/>
            <a:pathLst>
              <a:path w="27939" h="28575" extrusionOk="0">
                <a:moveTo>
                  <a:pt x="27717" y="14064"/>
                </a:moveTo>
                <a:lnTo>
                  <a:pt x="27717" y="6789"/>
                </a:lnTo>
                <a:lnTo>
                  <a:pt x="23930" y="3354"/>
                </a:lnTo>
                <a:lnTo>
                  <a:pt x="20690" y="0"/>
                </a:lnTo>
                <a:lnTo>
                  <a:pt x="14053" y="0"/>
                </a:lnTo>
                <a:lnTo>
                  <a:pt x="7026" y="0"/>
                </a:lnTo>
                <a:lnTo>
                  <a:pt x="3708" y="3354"/>
                </a:lnTo>
                <a:lnTo>
                  <a:pt x="0" y="6789"/>
                </a:lnTo>
                <a:lnTo>
                  <a:pt x="0" y="14064"/>
                </a:lnTo>
                <a:lnTo>
                  <a:pt x="0" y="20813"/>
                </a:lnTo>
                <a:lnTo>
                  <a:pt x="3708" y="24774"/>
                </a:lnTo>
                <a:lnTo>
                  <a:pt x="7026" y="28088"/>
                </a:lnTo>
                <a:lnTo>
                  <a:pt x="14053" y="28088"/>
                </a:lnTo>
                <a:lnTo>
                  <a:pt x="20690" y="28088"/>
                </a:lnTo>
                <a:lnTo>
                  <a:pt x="23930" y="24774"/>
                </a:lnTo>
                <a:lnTo>
                  <a:pt x="27717" y="20813"/>
                </a:lnTo>
                <a:lnTo>
                  <a:pt x="27717" y="14064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4" name="Google Shape;1034;p123"/>
          <p:cNvSpPr/>
          <p:nvPr/>
        </p:nvSpPr>
        <p:spPr>
          <a:xfrm>
            <a:off x="4225509" y="1901223"/>
            <a:ext cx="27940" cy="28575"/>
          </a:xfrm>
          <a:custGeom>
            <a:avLst/>
            <a:gdLst/>
            <a:ahLst/>
            <a:cxnLst/>
            <a:rect l="l" t="t" r="r" b="b"/>
            <a:pathLst>
              <a:path w="27939" h="28575" extrusionOk="0">
                <a:moveTo>
                  <a:pt x="27717" y="14064"/>
                </a:moveTo>
                <a:lnTo>
                  <a:pt x="27717" y="7274"/>
                </a:lnTo>
                <a:lnTo>
                  <a:pt x="23930" y="3354"/>
                </a:lnTo>
                <a:lnTo>
                  <a:pt x="20690" y="0"/>
                </a:lnTo>
                <a:lnTo>
                  <a:pt x="14053" y="0"/>
                </a:lnTo>
                <a:lnTo>
                  <a:pt x="7026" y="0"/>
                </a:lnTo>
                <a:lnTo>
                  <a:pt x="3708" y="3354"/>
                </a:lnTo>
                <a:lnTo>
                  <a:pt x="0" y="7274"/>
                </a:lnTo>
                <a:lnTo>
                  <a:pt x="0" y="14064"/>
                </a:lnTo>
                <a:lnTo>
                  <a:pt x="0" y="21338"/>
                </a:lnTo>
                <a:lnTo>
                  <a:pt x="3708" y="24774"/>
                </a:lnTo>
                <a:lnTo>
                  <a:pt x="7026" y="28088"/>
                </a:lnTo>
                <a:lnTo>
                  <a:pt x="14053" y="28088"/>
                </a:lnTo>
                <a:lnTo>
                  <a:pt x="20690" y="28088"/>
                </a:lnTo>
                <a:lnTo>
                  <a:pt x="23930" y="24774"/>
                </a:lnTo>
                <a:lnTo>
                  <a:pt x="27717" y="21338"/>
                </a:lnTo>
                <a:lnTo>
                  <a:pt x="27717" y="14064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5" name="Google Shape;1035;p123"/>
          <p:cNvSpPr/>
          <p:nvPr/>
        </p:nvSpPr>
        <p:spPr>
          <a:xfrm>
            <a:off x="3974646" y="1748376"/>
            <a:ext cx="27940" cy="28575"/>
          </a:xfrm>
          <a:custGeom>
            <a:avLst/>
            <a:gdLst/>
            <a:ahLst/>
            <a:cxnLst/>
            <a:rect l="l" t="t" r="r" b="b"/>
            <a:pathLst>
              <a:path w="27939" h="28575" extrusionOk="0">
                <a:moveTo>
                  <a:pt x="27678" y="14145"/>
                </a:moveTo>
                <a:lnTo>
                  <a:pt x="27678" y="7274"/>
                </a:lnTo>
                <a:lnTo>
                  <a:pt x="23969" y="3435"/>
                </a:lnTo>
                <a:lnTo>
                  <a:pt x="20651" y="0"/>
                </a:lnTo>
                <a:lnTo>
                  <a:pt x="13624" y="0"/>
                </a:lnTo>
                <a:lnTo>
                  <a:pt x="6519" y="0"/>
                </a:lnTo>
                <a:lnTo>
                  <a:pt x="3318" y="3435"/>
                </a:lnTo>
                <a:lnTo>
                  <a:pt x="0" y="7274"/>
                </a:lnTo>
                <a:lnTo>
                  <a:pt x="0" y="14145"/>
                </a:lnTo>
                <a:lnTo>
                  <a:pt x="0" y="21419"/>
                </a:lnTo>
                <a:lnTo>
                  <a:pt x="3318" y="24733"/>
                </a:lnTo>
                <a:lnTo>
                  <a:pt x="6519" y="28168"/>
                </a:lnTo>
                <a:lnTo>
                  <a:pt x="13624" y="28168"/>
                </a:lnTo>
                <a:lnTo>
                  <a:pt x="20651" y="28168"/>
                </a:lnTo>
                <a:lnTo>
                  <a:pt x="23969" y="24733"/>
                </a:lnTo>
                <a:lnTo>
                  <a:pt x="27678" y="21419"/>
                </a:lnTo>
                <a:lnTo>
                  <a:pt x="27678" y="14145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6" name="Google Shape;1036;p123"/>
          <p:cNvSpPr/>
          <p:nvPr/>
        </p:nvSpPr>
        <p:spPr>
          <a:xfrm>
            <a:off x="3723745" y="2206756"/>
            <a:ext cx="27305" cy="28575"/>
          </a:xfrm>
          <a:custGeom>
            <a:avLst/>
            <a:gdLst/>
            <a:ahLst/>
            <a:cxnLst/>
            <a:rect l="l" t="t" r="r" b="b"/>
            <a:pathLst>
              <a:path w="27304" h="28575" extrusionOk="0">
                <a:moveTo>
                  <a:pt x="27209" y="14145"/>
                </a:moveTo>
                <a:lnTo>
                  <a:pt x="27209" y="6870"/>
                </a:lnTo>
                <a:lnTo>
                  <a:pt x="23969" y="3435"/>
                </a:lnTo>
                <a:lnTo>
                  <a:pt x="20690" y="0"/>
                </a:lnTo>
                <a:lnTo>
                  <a:pt x="13663" y="0"/>
                </a:lnTo>
                <a:lnTo>
                  <a:pt x="6519" y="0"/>
                </a:lnTo>
                <a:lnTo>
                  <a:pt x="3318" y="3435"/>
                </a:lnTo>
                <a:lnTo>
                  <a:pt x="0" y="6870"/>
                </a:lnTo>
                <a:lnTo>
                  <a:pt x="0" y="14145"/>
                </a:lnTo>
                <a:lnTo>
                  <a:pt x="0" y="21419"/>
                </a:lnTo>
                <a:lnTo>
                  <a:pt x="3318" y="24774"/>
                </a:lnTo>
                <a:lnTo>
                  <a:pt x="6519" y="28209"/>
                </a:lnTo>
                <a:lnTo>
                  <a:pt x="13663" y="28209"/>
                </a:lnTo>
                <a:lnTo>
                  <a:pt x="20690" y="28209"/>
                </a:lnTo>
                <a:lnTo>
                  <a:pt x="23969" y="24774"/>
                </a:lnTo>
                <a:lnTo>
                  <a:pt x="27209" y="21419"/>
                </a:lnTo>
                <a:lnTo>
                  <a:pt x="27209" y="14145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7" name="Google Shape;1037;p123"/>
          <p:cNvSpPr/>
          <p:nvPr/>
        </p:nvSpPr>
        <p:spPr>
          <a:xfrm>
            <a:off x="3723745" y="1915288"/>
            <a:ext cx="27305" cy="28575"/>
          </a:xfrm>
          <a:custGeom>
            <a:avLst/>
            <a:gdLst/>
            <a:ahLst/>
            <a:cxnLst/>
            <a:rect l="l" t="t" r="r" b="b"/>
            <a:pathLst>
              <a:path w="27304" h="28575" extrusionOk="0">
                <a:moveTo>
                  <a:pt x="27209" y="14023"/>
                </a:moveTo>
                <a:lnTo>
                  <a:pt x="27209" y="7274"/>
                </a:lnTo>
                <a:lnTo>
                  <a:pt x="23969" y="3435"/>
                </a:lnTo>
                <a:lnTo>
                  <a:pt x="20690" y="0"/>
                </a:lnTo>
                <a:lnTo>
                  <a:pt x="13663" y="0"/>
                </a:lnTo>
                <a:lnTo>
                  <a:pt x="6519" y="0"/>
                </a:lnTo>
                <a:lnTo>
                  <a:pt x="3318" y="3435"/>
                </a:lnTo>
                <a:lnTo>
                  <a:pt x="0" y="7274"/>
                </a:lnTo>
                <a:lnTo>
                  <a:pt x="0" y="14023"/>
                </a:lnTo>
                <a:lnTo>
                  <a:pt x="0" y="21298"/>
                </a:lnTo>
                <a:lnTo>
                  <a:pt x="3318" y="24733"/>
                </a:lnTo>
                <a:lnTo>
                  <a:pt x="6519" y="28573"/>
                </a:lnTo>
                <a:lnTo>
                  <a:pt x="13663" y="28573"/>
                </a:lnTo>
                <a:lnTo>
                  <a:pt x="20690" y="28573"/>
                </a:lnTo>
                <a:lnTo>
                  <a:pt x="23969" y="24733"/>
                </a:lnTo>
                <a:lnTo>
                  <a:pt x="27209" y="21298"/>
                </a:lnTo>
                <a:lnTo>
                  <a:pt x="27209" y="14023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123"/>
          <p:cNvSpPr/>
          <p:nvPr/>
        </p:nvSpPr>
        <p:spPr>
          <a:xfrm>
            <a:off x="3723745" y="1837167"/>
            <a:ext cx="27305" cy="29209"/>
          </a:xfrm>
          <a:custGeom>
            <a:avLst/>
            <a:gdLst/>
            <a:ahLst/>
            <a:cxnLst/>
            <a:rect l="l" t="t" r="r" b="b"/>
            <a:pathLst>
              <a:path w="27304" h="29210" extrusionOk="0">
                <a:moveTo>
                  <a:pt x="27209" y="14064"/>
                </a:moveTo>
                <a:lnTo>
                  <a:pt x="27209" y="6789"/>
                </a:lnTo>
                <a:lnTo>
                  <a:pt x="23969" y="3435"/>
                </a:lnTo>
                <a:lnTo>
                  <a:pt x="20690" y="0"/>
                </a:lnTo>
                <a:lnTo>
                  <a:pt x="13663" y="0"/>
                </a:lnTo>
                <a:lnTo>
                  <a:pt x="6519" y="0"/>
                </a:lnTo>
                <a:lnTo>
                  <a:pt x="3318" y="3435"/>
                </a:lnTo>
                <a:lnTo>
                  <a:pt x="0" y="6789"/>
                </a:lnTo>
                <a:lnTo>
                  <a:pt x="0" y="14064"/>
                </a:lnTo>
                <a:lnTo>
                  <a:pt x="0" y="21338"/>
                </a:lnTo>
                <a:lnTo>
                  <a:pt x="3318" y="24774"/>
                </a:lnTo>
                <a:lnTo>
                  <a:pt x="6519" y="28613"/>
                </a:lnTo>
                <a:lnTo>
                  <a:pt x="13663" y="28613"/>
                </a:lnTo>
                <a:lnTo>
                  <a:pt x="20690" y="28613"/>
                </a:lnTo>
                <a:lnTo>
                  <a:pt x="23969" y="24774"/>
                </a:lnTo>
                <a:lnTo>
                  <a:pt x="27209" y="21338"/>
                </a:lnTo>
                <a:lnTo>
                  <a:pt x="27209" y="14064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9" name="Google Shape;1039;p123"/>
          <p:cNvSpPr/>
          <p:nvPr/>
        </p:nvSpPr>
        <p:spPr>
          <a:xfrm>
            <a:off x="3476158" y="1872649"/>
            <a:ext cx="27305" cy="28575"/>
          </a:xfrm>
          <a:custGeom>
            <a:avLst/>
            <a:gdLst/>
            <a:ahLst/>
            <a:cxnLst/>
            <a:rect l="l" t="t" r="r" b="b"/>
            <a:pathLst>
              <a:path w="27304" h="28575" extrusionOk="0">
                <a:moveTo>
                  <a:pt x="27213" y="14023"/>
                </a:moveTo>
                <a:lnTo>
                  <a:pt x="27213" y="7274"/>
                </a:lnTo>
                <a:lnTo>
                  <a:pt x="23899" y="3839"/>
                </a:lnTo>
                <a:lnTo>
                  <a:pt x="20678" y="0"/>
                </a:lnTo>
                <a:lnTo>
                  <a:pt x="13558" y="0"/>
                </a:lnTo>
                <a:lnTo>
                  <a:pt x="7023" y="0"/>
                </a:lnTo>
                <a:lnTo>
                  <a:pt x="3220" y="3839"/>
                </a:lnTo>
                <a:lnTo>
                  <a:pt x="0" y="7274"/>
                </a:lnTo>
                <a:lnTo>
                  <a:pt x="0" y="14023"/>
                </a:lnTo>
                <a:lnTo>
                  <a:pt x="0" y="21298"/>
                </a:lnTo>
                <a:lnTo>
                  <a:pt x="3220" y="24652"/>
                </a:lnTo>
                <a:lnTo>
                  <a:pt x="7023" y="28573"/>
                </a:lnTo>
                <a:lnTo>
                  <a:pt x="13558" y="28573"/>
                </a:lnTo>
                <a:lnTo>
                  <a:pt x="20678" y="28573"/>
                </a:lnTo>
                <a:lnTo>
                  <a:pt x="23899" y="24652"/>
                </a:lnTo>
                <a:lnTo>
                  <a:pt x="27213" y="21298"/>
                </a:lnTo>
                <a:lnTo>
                  <a:pt x="27213" y="14023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0" name="Google Shape;1040;p123"/>
          <p:cNvSpPr/>
          <p:nvPr/>
        </p:nvSpPr>
        <p:spPr>
          <a:xfrm>
            <a:off x="3476158" y="1865779"/>
            <a:ext cx="27305" cy="28575"/>
          </a:xfrm>
          <a:custGeom>
            <a:avLst/>
            <a:gdLst/>
            <a:ahLst/>
            <a:cxnLst/>
            <a:rect l="l" t="t" r="r" b="b"/>
            <a:pathLst>
              <a:path w="27304" h="28575" extrusionOk="0">
                <a:moveTo>
                  <a:pt x="27213" y="14145"/>
                </a:moveTo>
                <a:lnTo>
                  <a:pt x="27213" y="6870"/>
                </a:lnTo>
                <a:lnTo>
                  <a:pt x="23899" y="3435"/>
                </a:lnTo>
                <a:lnTo>
                  <a:pt x="20678" y="0"/>
                </a:lnTo>
                <a:lnTo>
                  <a:pt x="13558" y="0"/>
                </a:lnTo>
                <a:lnTo>
                  <a:pt x="7023" y="0"/>
                </a:lnTo>
                <a:lnTo>
                  <a:pt x="3220" y="3435"/>
                </a:lnTo>
                <a:lnTo>
                  <a:pt x="0" y="6870"/>
                </a:lnTo>
                <a:lnTo>
                  <a:pt x="0" y="14145"/>
                </a:lnTo>
                <a:lnTo>
                  <a:pt x="0" y="20894"/>
                </a:lnTo>
                <a:lnTo>
                  <a:pt x="3220" y="24733"/>
                </a:lnTo>
                <a:lnTo>
                  <a:pt x="7023" y="28168"/>
                </a:lnTo>
                <a:lnTo>
                  <a:pt x="13558" y="28168"/>
                </a:lnTo>
                <a:lnTo>
                  <a:pt x="20678" y="28168"/>
                </a:lnTo>
                <a:lnTo>
                  <a:pt x="23899" y="24733"/>
                </a:lnTo>
                <a:lnTo>
                  <a:pt x="27213" y="20894"/>
                </a:lnTo>
                <a:lnTo>
                  <a:pt x="27213" y="14145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1" name="Google Shape;1041;p123"/>
          <p:cNvSpPr/>
          <p:nvPr/>
        </p:nvSpPr>
        <p:spPr>
          <a:xfrm>
            <a:off x="4225509" y="1798368"/>
            <a:ext cx="27940" cy="0"/>
          </a:xfrm>
          <a:custGeom>
            <a:avLst/>
            <a:gdLst/>
            <a:ahLst/>
            <a:cxnLst/>
            <a:rect l="l" t="t" r="r" b="b"/>
            <a:pathLst>
              <a:path w="27939" h="120000" extrusionOk="0">
                <a:moveTo>
                  <a:pt x="0" y="0"/>
                </a:moveTo>
                <a:lnTo>
                  <a:pt x="2771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2" name="Google Shape;1042;p123"/>
          <p:cNvSpPr/>
          <p:nvPr/>
        </p:nvSpPr>
        <p:spPr>
          <a:xfrm>
            <a:off x="4232536" y="1787254"/>
            <a:ext cx="13970" cy="22225"/>
          </a:xfrm>
          <a:custGeom>
            <a:avLst/>
            <a:gdLst/>
            <a:ahLst/>
            <a:cxnLst/>
            <a:rect l="l" t="t" r="r" b="b"/>
            <a:pathLst>
              <a:path w="13970" h="22225" extrusionOk="0">
                <a:moveTo>
                  <a:pt x="0" y="21823"/>
                </a:moveTo>
                <a:lnTo>
                  <a:pt x="13663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p123"/>
          <p:cNvSpPr/>
          <p:nvPr/>
        </p:nvSpPr>
        <p:spPr>
          <a:xfrm>
            <a:off x="4232536" y="1787254"/>
            <a:ext cx="13970" cy="22225"/>
          </a:xfrm>
          <a:custGeom>
            <a:avLst/>
            <a:gdLst/>
            <a:ahLst/>
            <a:cxnLst/>
            <a:rect l="l" t="t" r="r" b="b"/>
            <a:pathLst>
              <a:path w="13970" h="22225" extrusionOk="0">
                <a:moveTo>
                  <a:pt x="0" y="0"/>
                </a:moveTo>
                <a:lnTo>
                  <a:pt x="13663" y="21823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p123"/>
          <p:cNvSpPr/>
          <p:nvPr/>
        </p:nvSpPr>
        <p:spPr>
          <a:xfrm>
            <a:off x="4225509" y="1783819"/>
            <a:ext cx="27940" cy="635"/>
          </a:xfrm>
          <a:custGeom>
            <a:avLst/>
            <a:gdLst/>
            <a:ahLst/>
            <a:cxnLst/>
            <a:rect l="l" t="t" r="r" b="b"/>
            <a:pathLst>
              <a:path w="27939" h="635" extrusionOk="0">
                <a:moveTo>
                  <a:pt x="0" y="0"/>
                </a:moveTo>
                <a:lnTo>
                  <a:pt x="27717" y="525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5" name="Google Shape;1045;p123"/>
          <p:cNvSpPr/>
          <p:nvPr/>
        </p:nvSpPr>
        <p:spPr>
          <a:xfrm>
            <a:off x="4232536" y="1773109"/>
            <a:ext cx="13970" cy="21590"/>
          </a:xfrm>
          <a:custGeom>
            <a:avLst/>
            <a:gdLst/>
            <a:ahLst/>
            <a:cxnLst/>
            <a:rect l="l" t="t" r="r" b="b"/>
            <a:pathLst>
              <a:path w="13970" h="21589" extrusionOk="0">
                <a:moveTo>
                  <a:pt x="0" y="21419"/>
                </a:moveTo>
                <a:lnTo>
                  <a:pt x="13663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6" name="Google Shape;1046;p123"/>
          <p:cNvSpPr/>
          <p:nvPr/>
        </p:nvSpPr>
        <p:spPr>
          <a:xfrm>
            <a:off x="4232536" y="1773109"/>
            <a:ext cx="13970" cy="21590"/>
          </a:xfrm>
          <a:custGeom>
            <a:avLst/>
            <a:gdLst/>
            <a:ahLst/>
            <a:cxnLst/>
            <a:rect l="l" t="t" r="r" b="b"/>
            <a:pathLst>
              <a:path w="13970" h="21589" extrusionOk="0">
                <a:moveTo>
                  <a:pt x="0" y="0"/>
                </a:moveTo>
                <a:lnTo>
                  <a:pt x="13663" y="21419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7" name="Google Shape;1047;p123"/>
          <p:cNvSpPr/>
          <p:nvPr/>
        </p:nvSpPr>
        <p:spPr>
          <a:xfrm>
            <a:off x="3723745" y="1713012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 h="120000" extrusionOk="0">
                <a:moveTo>
                  <a:pt x="0" y="0"/>
                </a:moveTo>
                <a:lnTo>
                  <a:pt x="27209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" name="Google Shape;1048;p123"/>
          <p:cNvSpPr/>
          <p:nvPr/>
        </p:nvSpPr>
        <p:spPr>
          <a:xfrm>
            <a:off x="3730264" y="1702303"/>
            <a:ext cx="14604" cy="21590"/>
          </a:xfrm>
          <a:custGeom>
            <a:avLst/>
            <a:gdLst/>
            <a:ahLst/>
            <a:cxnLst/>
            <a:rect l="l" t="t" r="r" b="b"/>
            <a:pathLst>
              <a:path w="14604" h="21589" extrusionOk="0">
                <a:moveTo>
                  <a:pt x="0" y="21419"/>
                </a:moveTo>
                <a:lnTo>
                  <a:pt x="14171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9" name="Google Shape;1049;p123"/>
          <p:cNvSpPr/>
          <p:nvPr/>
        </p:nvSpPr>
        <p:spPr>
          <a:xfrm>
            <a:off x="3730264" y="1702303"/>
            <a:ext cx="14604" cy="21590"/>
          </a:xfrm>
          <a:custGeom>
            <a:avLst/>
            <a:gdLst/>
            <a:ahLst/>
            <a:cxnLst/>
            <a:rect l="l" t="t" r="r" b="b"/>
            <a:pathLst>
              <a:path w="14604" h="21589" extrusionOk="0">
                <a:moveTo>
                  <a:pt x="0" y="0"/>
                </a:moveTo>
                <a:lnTo>
                  <a:pt x="14171" y="21419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0" name="Google Shape;1050;p123"/>
          <p:cNvSpPr/>
          <p:nvPr/>
        </p:nvSpPr>
        <p:spPr>
          <a:xfrm>
            <a:off x="3476158" y="2519180"/>
            <a:ext cx="27305" cy="635"/>
          </a:xfrm>
          <a:custGeom>
            <a:avLst/>
            <a:gdLst/>
            <a:ahLst/>
            <a:cxnLst/>
            <a:rect l="l" t="t" r="r" b="b"/>
            <a:pathLst>
              <a:path w="27304" h="635" extrusionOk="0">
                <a:moveTo>
                  <a:pt x="0" y="0"/>
                </a:moveTo>
                <a:lnTo>
                  <a:pt x="27213" y="505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1" name="Google Shape;1051;p123"/>
          <p:cNvSpPr/>
          <p:nvPr/>
        </p:nvSpPr>
        <p:spPr>
          <a:xfrm>
            <a:off x="3483181" y="2508571"/>
            <a:ext cx="13970" cy="21590"/>
          </a:xfrm>
          <a:custGeom>
            <a:avLst/>
            <a:gdLst/>
            <a:ahLst/>
            <a:cxnLst/>
            <a:rect l="l" t="t" r="r" b="b"/>
            <a:pathLst>
              <a:path w="13970" h="21589" extrusionOk="0">
                <a:moveTo>
                  <a:pt x="0" y="21318"/>
                </a:moveTo>
                <a:lnTo>
                  <a:pt x="13655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2" name="Google Shape;1052;p123"/>
          <p:cNvSpPr/>
          <p:nvPr/>
        </p:nvSpPr>
        <p:spPr>
          <a:xfrm>
            <a:off x="3483181" y="2508571"/>
            <a:ext cx="13970" cy="21590"/>
          </a:xfrm>
          <a:custGeom>
            <a:avLst/>
            <a:gdLst/>
            <a:ahLst/>
            <a:cxnLst/>
            <a:rect l="l" t="t" r="r" b="b"/>
            <a:pathLst>
              <a:path w="13970" h="21589" extrusionOk="0">
                <a:moveTo>
                  <a:pt x="0" y="0"/>
                </a:moveTo>
                <a:lnTo>
                  <a:pt x="13655" y="21318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3" name="Google Shape;1053;p123"/>
          <p:cNvSpPr/>
          <p:nvPr/>
        </p:nvSpPr>
        <p:spPr>
          <a:xfrm>
            <a:off x="3283497" y="1641682"/>
            <a:ext cx="0" cy="955675"/>
          </a:xfrm>
          <a:custGeom>
            <a:avLst/>
            <a:gdLst/>
            <a:ahLst/>
            <a:cxnLst/>
            <a:rect l="l" t="t" r="r" b="b"/>
            <a:pathLst>
              <a:path w="120000" h="955675" extrusionOk="0">
                <a:moveTo>
                  <a:pt x="0" y="95559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4" name="Google Shape;1054;p123"/>
          <p:cNvSpPr/>
          <p:nvPr/>
        </p:nvSpPr>
        <p:spPr>
          <a:xfrm>
            <a:off x="3283497" y="2597281"/>
            <a:ext cx="1409700" cy="635"/>
          </a:xfrm>
          <a:custGeom>
            <a:avLst/>
            <a:gdLst/>
            <a:ahLst/>
            <a:cxnLst/>
            <a:rect l="l" t="t" r="r" b="b"/>
            <a:pathLst>
              <a:path w="1409700" h="635" extrusionOk="0">
                <a:moveTo>
                  <a:pt x="0" y="0"/>
                </a:moveTo>
                <a:lnTo>
                  <a:pt x="1409500" y="505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p123"/>
          <p:cNvSpPr/>
          <p:nvPr/>
        </p:nvSpPr>
        <p:spPr>
          <a:xfrm>
            <a:off x="3105912" y="1504616"/>
            <a:ext cx="1663064" cy="1382395"/>
          </a:xfrm>
          <a:custGeom>
            <a:avLst/>
            <a:gdLst/>
            <a:ahLst/>
            <a:cxnLst/>
            <a:rect l="l" t="t" r="r" b="b"/>
            <a:pathLst>
              <a:path w="1663064" h="1382395" extrusionOk="0">
                <a:moveTo>
                  <a:pt x="0" y="1382268"/>
                </a:moveTo>
                <a:lnTo>
                  <a:pt x="1662684" y="1382268"/>
                </a:lnTo>
                <a:lnTo>
                  <a:pt x="1662684" y="0"/>
                </a:lnTo>
                <a:lnTo>
                  <a:pt x="0" y="0"/>
                </a:lnTo>
                <a:lnTo>
                  <a:pt x="0" y="1382268"/>
                </a:lnTo>
                <a:close/>
              </a:path>
            </a:pathLst>
          </a:custGeom>
          <a:noFill/>
          <a:ln w="12175" cap="flat" cmpd="sng">
            <a:solidFill>
              <a:srgbClr val="116A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6" name="Google Shape;1056;p123"/>
          <p:cNvSpPr txBox="1"/>
          <p:nvPr/>
        </p:nvSpPr>
        <p:spPr>
          <a:xfrm>
            <a:off x="426694" y="4695248"/>
            <a:ext cx="4227830" cy="174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Grimshaw et al., 2004; Henggeler et al., 2002; Squires et al., 2014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7" name="Google Shape;1057;p123"/>
          <p:cNvSpPr txBox="1"/>
          <p:nvPr/>
        </p:nvSpPr>
        <p:spPr>
          <a:xfrm>
            <a:off x="3434050" y="3002925"/>
            <a:ext cx="10068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75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666666"/>
                </a:solidFill>
              </a:rPr>
              <a:t>“Kitchen  Sink”  Approach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058" name="Google Shape;1058;p123"/>
          <p:cNvSpPr/>
          <p:nvPr/>
        </p:nvSpPr>
        <p:spPr>
          <a:xfrm>
            <a:off x="470916" y="1862756"/>
            <a:ext cx="2369820" cy="60502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p123"/>
          <p:cNvSpPr/>
          <p:nvPr/>
        </p:nvSpPr>
        <p:spPr>
          <a:xfrm>
            <a:off x="464819" y="1856660"/>
            <a:ext cx="2382520" cy="617220"/>
          </a:xfrm>
          <a:custGeom>
            <a:avLst/>
            <a:gdLst/>
            <a:ahLst/>
            <a:cxnLst/>
            <a:rect l="l" t="t" r="r" b="b"/>
            <a:pathLst>
              <a:path w="2382520" h="617219" extrusionOk="0">
                <a:moveTo>
                  <a:pt x="0" y="617219"/>
                </a:moveTo>
                <a:lnTo>
                  <a:pt x="2382012" y="617219"/>
                </a:lnTo>
                <a:lnTo>
                  <a:pt x="2382012" y="0"/>
                </a:lnTo>
                <a:lnTo>
                  <a:pt x="0" y="0"/>
                </a:lnTo>
                <a:lnTo>
                  <a:pt x="0" y="617219"/>
                </a:lnTo>
                <a:close/>
              </a:path>
            </a:pathLst>
          </a:custGeom>
          <a:noFill/>
          <a:ln w="12175" cap="flat" cmpd="sng">
            <a:solidFill>
              <a:srgbClr val="116A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p123"/>
          <p:cNvSpPr/>
          <p:nvPr/>
        </p:nvSpPr>
        <p:spPr>
          <a:xfrm>
            <a:off x="5087112" y="1509188"/>
            <a:ext cx="1379219" cy="1371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p123"/>
          <p:cNvSpPr/>
          <p:nvPr/>
        </p:nvSpPr>
        <p:spPr>
          <a:xfrm>
            <a:off x="5081016" y="1503093"/>
            <a:ext cx="1391920" cy="1384300"/>
          </a:xfrm>
          <a:custGeom>
            <a:avLst/>
            <a:gdLst/>
            <a:ahLst/>
            <a:cxnLst/>
            <a:rect l="l" t="t" r="r" b="b"/>
            <a:pathLst>
              <a:path w="1391920" h="1384300" extrusionOk="0">
                <a:moveTo>
                  <a:pt x="0" y="1383791"/>
                </a:moveTo>
                <a:lnTo>
                  <a:pt x="1391412" y="1383791"/>
                </a:lnTo>
                <a:lnTo>
                  <a:pt x="1391412" y="0"/>
                </a:lnTo>
                <a:lnTo>
                  <a:pt x="0" y="0"/>
                </a:lnTo>
                <a:lnTo>
                  <a:pt x="0" y="1383791"/>
                </a:lnTo>
                <a:close/>
              </a:path>
            </a:pathLst>
          </a:custGeom>
          <a:noFill/>
          <a:ln w="12175" cap="flat" cmpd="sng">
            <a:solidFill>
              <a:srgbClr val="116A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2" name="Google Shape;1062;p123"/>
          <p:cNvSpPr/>
          <p:nvPr/>
        </p:nvSpPr>
        <p:spPr>
          <a:xfrm>
            <a:off x="6649211" y="1509062"/>
            <a:ext cx="1940560" cy="1376680"/>
          </a:xfrm>
          <a:custGeom>
            <a:avLst/>
            <a:gdLst/>
            <a:ahLst/>
            <a:cxnLst/>
            <a:rect l="l" t="t" r="r" b="b"/>
            <a:pathLst>
              <a:path w="1940559" h="1376679" extrusionOk="0">
                <a:moveTo>
                  <a:pt x="0" y="640841"/>
                </a:moveTo>
                <a:lnTo>
                  <a:pt x="260350" y="520699"/>
                </a:lnTo>
                <a:lnTo>
                  <a:pt x="274508" y="480353"/>
                </a:lnTo>
                <a:lnTo>
                  <a:pt x="291426" y="441251"/>
                </a:lnTo>
                <a:lnTo>
                  <a:pt x="310997" y="403445"/>
                </a:lnTo>
                <a:lnTo>
                  <a:pt x="333110" y="366987"/>
                </a:lnTo>
                <a:lnTo>
                  <a:pt x="357660" y="331930"/>
                </a:lnTo>
                <a:lnTo>
                  <a:pt x="384536" y="298327"/>
                </a:lnTo>
                <a:lnTo>
                  <a:pt x="413631" y="266228"/>
                </a:lnTo>
                <a:lnTo>
                  <a:pt x="444838" y="235686"/>
                </a:lnTo>
                <a:lnTo>
                  <a:pt x="478046" y="206755"/>
                </a:lnTo>
                <a:lnTo>
                  <a:pt x="513149" y="179485"/>
                </a:lnTo>
                <a:lnTo>
                  <a:pt x="550039" y="153930"/>
                </a:lnTo>
                <a:lnTo>
                  <a:pt x="588606" y="130141"/>
                </a:lnTo>
                <a:lnTo>
                  <a:pt x="628743" y="108171"/>
                </a:lnTo>
                <a:lnTo>
                  <a:pt x="670342" y="88072"/>
                </a:lnTo>
                <a:lnTo>
                  <a:pt x="713294" y="69896"/>
                </a:lnTo>
                <a:lnTo>
                  <a:pt x="757491" y="53696"/>
                </a:lnTo>
                <a:lnTo>
                  <a:pt x="802825" y="39523"/>
                </a:lnTo>
                <a:lnTo>
                  <a:pt x="849187" y="27431"/>
                </a:lnTo>
                <a:lnTo>
                  <a:pt x="896471" y="17471"/>
                </a:lnTo>
                <a:lnTo>
                  <a:pt x="944566" y="9695"/>
                </a:lnTo>
                <a:lnTo>
                  <a:pt x="993366" y="4157"/>
                </a:lnTo>
                <a:lnTo>
                  <a:pt x="1042762" y="907"/>
                </a:lnTo>
                <a:lnTo>
                  <a:pt x="1092645" y="0"/>
                </a:lnTo>
                <a:lnTo>
                  <a:pt x="1142908" y="1485"/>
                </a:lnTo>
                <a:lnTo>
                  <a:pt x="1193442" y="5417"/>
                </a:lnTo>
                <a:lnTo>
                  <a:pt x="1244139" y="11847"/>
                </a:lnTo>
                <a:lnTo>
                  <a:pt x="1294892" y="20827"/>
                </a:lnTo>
                <a:lnTo>
                  <a:pt x="1346793" y="32727"/>
                </a:lnTo>
                <a:lnTo>
                  <a:pt x="1397029" y="47028"/>
                </a:lnTo>
                <a:lnTo>
                  <a:pt x="1445527" y="63631"/>
                </a:lnTo>
                <a:lnTo>
                  <a:pt x="1492215" y="82438"/>
                </a:lnTo>
                <a:lnTo>
                  <a:pt x="1537019" y="103351"/>
                </a:lnTo>
                <a:lnTo>
                  <a:pt x="1579868" y="126273"/>
                </a:lnTo>
                <a:lnTo>
                  <a:pt x="1620689" y="151105"/>
                </a:lnTo>
                <a:lnTo>
                  <a:pt x="1659409" y="177750"/>
                </a:lnTo>
                <a:lnTo>
                  <a:pt x="1695956" y="206110"/>
                </a:lnTo>
                <a:lnTo>
                  <a:pt x="1730256" y="236087"/>
                </a:lnTo>
                <a:lnTo>
                  <a:pt x="1762239" y="267582"/>
                </a:lnTo>
                <a:lnTo>
                  <a:pt x="1791830" y="300499"/>
                </a:lnTo>
                <a:lnTo>
                  <a:pt x="1818957" y="334739"/>
                </a:lnTo>
                <a:lnTo>
                  <a:pt x="1843548" y="370204"/>
                </a:lnTo>
                <a:lnTo>
                  <a:pt x="1865530" y="406797"/>
                </a:lnTo>
                <a:lnTo>
                  <a:pt x="1884831" y="444419"/>
                </a:lnTo>
                <a:lnTo>
                  <a:pt x="1901378" y="482972"/>
                </a:lnTo>
                <a:lnTo>
                  <a:pt x="1915099" y="522360"/>
                </a:lnTo>
                <a:lnTo>
                  <a:pt x="1925920" y="562483"/>
                </a:lnTo>
                <a:lnTo>
                  <a:pt x="1933770" y="603244"/>
                </a:lnTo>
                <a:lnTo>
                  <a:pt x="1938575" y="644545"/>
                </a:lnTo>
                <a:lnTo>
                  <a:pt x="1940264" y="686288"/>
                </a:lnTo>
                <a:lnTo>
                  <a:pt x="1938763" y="728376"/>
                </a:lnTo>
                <a:lnTo>
                  <a:pt x="1934000" y="770710"/>
                </a:lnTo>
                <a:lnTo>
                  <a:pt x="1925902" y="813192"/>
                </a:lnTo>
                <a:lnTo>
                  <a:pt x="1914398" y="855725"/>
                </a:lnTo>
                <a:lnTo>
                  <a:pt x="1900239" y="896071"/>
                </a:lnTo>
                <a:lnTo>
                  <a:pt x="1883321" y="935173"/>
                </a:lnTo>
                <a:lnTo>
                  <a:pt x="1863750" y="972979"/>
                </a:lnTo>
                <a:lnTo>
                  <a:pt x="1841636" y="1009436"/>
                </a:lnTo>
                <a:lnTo>
                  <a:pt x="1817087" y="1044493"/>
                </a:lnTo>
                <a:lnTo>
                  <a:pt x="1790210" y="1078097"/>
                </a:lnTo>
                <a:lnTo>
                  <a:pt x="1761113" y="1110196"/>
                </a:lnTo>
                <a:lnTo>
                  <a:pt x="1729906" y="1140737"/>
                </a:lnTo>
                <a:lnTo>
                  <a:pt x="1696696" y="1169669"/>
                </a:lnTo>
                <a:lnTo>
                  <a:pt x="1661591" y="1196938"/>
                </a:lnTo>
                <a:lnTo>
                  <a:pt x="1624700" y="1222494"/>
                </a:lnTo>
                <a:lnTo>
                  <a:pt x="1586130" y="1246283"/>
                </a:lnTo>
                <a:lnTo>
                  <a:pt x="1545990" y="1268253"/>
                </a:lnTo>
                <a:lnTo>
                  <a:pt x="1504388" y="1288352"/>
                </a:lnTo>
                <a:lnTo>
                  <a:pt x="1461432" y="1306528"/>
                </a:lnTo>
                <a:lnTo>
                  <a:pt x="1417230" y="1322728"/>
                </a:lnTo>
                <a:lnTo>
                  <a:pt x="1371891" y="1336900"/>
                </a:lnTo>
                <a:lnTo>
                  <a:pt x="1325522" y="1348993"/>
                </a:lnTo>
                <a:lnTo>
                  <a:pt x="1278232" y="1358953"/>
                </a:lnTo>
                <a:lnTo>
                  <a:pt x="1230129" y="1366728"/>
                </a:lnTo>
                <a:lnTo>
                  <a:pt x="1181321" y="1372267"/>
                </a:lnTo>
                <a:lnTo>
                  <a:pt x="1131917" y="1375516"/>
                </a:lnTo>
                <a:lnTo>
                  <a:pt x="1082024" y="1376424"/>
                </a:lnTo>
                <a:lnTo>
                  <a:pt x="1031750" y="1374938"/>
                </a:lnTo>
                <a:lnTo>
                  <a:pt x="981204" y="1371007"/>
                </a:lnTo>
                <a:lnTo>
                  <a:pt x="930494" y="1364577"/>
                </a:lnTo>
                <a:lnTo>
                  <a:pt x="879729" y="1355597"/>
                </a:lnTo>
                <a:lnTo>
                  <a:pt x="827233" y="1343509"/>
                </a:lnTo>
                <a:lnTo>
                  <a:pt x="776256" y="1328885"/>
                </a:lnTo>
                <a:lnTo>
                  <a:pt x="726902" y="1311818"/>
                </a:lnTo>
                <a:lnTo>
                  <a:pt x="679274" y="1292402"/>
                </a:lnTo>
                <a:lnTo>
                  <a:pt x="633477" y="1270731"/>
                </a:lnTo>
                <a:lnTo>
                  <a:pt x="589614" y="1246897"/>
                </a:lnTo>
                <a:lnTo>
                  <a:pt x="547790" y="1220996"/>
                </a:lnTo>
                <a:lnTo>
                  <a:pt x="508110" y="1193120"/>
                </a:lnTo>
                <a:lnTo>
                  <a:pt x="470676" y="1163363"/>
                </a:lnTo>
                <a:lnTo>
                  <a:pt x="435593" y="1131819"/>
                </a:lnTo>
                <a:lnTo>
                  <a:pt x="402965" y="1098582"/>
                </a:lnTo>
                <a:lnTo>
                  <a:pt x="372897" y="1063745"/>
                </a:lnTo>
                <a:lnTo>
                  <a:pt x="345492" y="1027401"/>
                </a:lnTo>
                <a:lnTo>
                  <a:pt x="320855" y="989645"/>
                </a:lnTo>
                <a:lnTo>
                  <a:pt x="299089" y="950570"/>
                </a:lnTo>
                <a:lnTo>
                  <a:pt x="280299" y="910270"/>
                </a:lnTo>
                <a:lnTo>
                  <a:pt x="264589" y="868838"/>
                </a:lnTo>
                <a:lnTo>
                  <a:pt x="252062" y="826368"/>
                </a:lnTo>
                <a:lnTo>
                  <a:pt x="242824" y="782954"/>
                </a:lnTo>
                <a:lnTo>
                  <a:pt x="0" y="640841"/>
                </a:lnTo>
                <a:close/>
              </a:path>
            </a:pathLst>
          </a:custGeom>
          <a:noFill/>
          <a:ln w="12175" cap="flat" cmpd="sng">
            <a:solidFill>
              <a:srgbClr val="116A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123"/>
          <p:cNvSpPr txBox="1"/>
          <p:nvPr/>
        </p:nvSpPr>
        <p:spPr>
          <a:xfrm>
            <a:off x="7147267" y="1729540"/>
            <a:ext cx="1302900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75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16A7E"/>
                </a:solidFill>
                <a:latin typeface="Georgia"/>
                <a:ea typeface="Georgia"/>
                <a:cs typeface="Georgia"/>
                <a:sym typeface="Georgia"/>
              </a:rPr>
              <a:t>“It seemed like  a good idea at  the time”  (Eccles)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64" name="Google Shape;1064;p123"/>
          <p:cNvSpPr txBox="1"/>
          <p:nvPr/>
        </p:nvSpPr>
        <p:spPr>
          <a:xfrm>
            <a:off x="7147274" y="2988175"/>
            <a:ext cx="13857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75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666666"/>
                </a:solidFill>
              </a:rPr>
              <a:t>“ISLAGIATT”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666666"/>
                </a:solidFill>
              </a:rPr>
              <a:t>Approach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065" name="Google Shape;1065;p123"/>
          <p:cNvSpPr txBox="1"/>
          <p:nvPr/>
        </p:nvSpPr>
        <p:spPr>
          <a:xfrm>
            <a:off x="844587" y="2988167"/>
            <a:ext cx="16230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75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666666"/>
                </a:solidFill>
              </a:rPr>
              <a:t>“Train and Pray”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666666"/>
                </a:solidFill>
              </a:rPr>
              <a:t>Approach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066" name="Google Shape;1066;p123"/>
          <p:cNvSpPr txBox="1"/>
          <p:nvPr/>
        </p:nvSpPr>
        <p:spPr>
          <a:xfrm>
            <a:off x="5084130" y="3002928"/>
            <a:ext cx="13857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75" rIns="0" bIns="0" anchor="t" anchorCtr="0">
            <a:spAutoFit/>
          </a:bodyPr>
          <a:lstStyle/>
          <a:p>
            <a:pPr marL="38100" marR="0" lvl="0" indent="-254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666666"/>
                </a:solidFill>
              </a:rPr>
              <a:t>“One Size Fits All” Approach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2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" sz="3400"/>
              <a:t>How to choose?</a:t>
            </a:r>
            <a:endParaRPr sz="3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" sz="3400"/>
              <a:t>Tailoring for precision implementation</a:t>
            </a:r>
            <a:endParaRPr/>
          </a:p>
        </p:txBody>
      </p:sp>
      <p:sp>
        <p:nvSpPr>
          <p:cNvPr id="1073" name="Google Shape;1073;p124"/>
          <p:cNvSpPr txBox="1">
            <a:spLocks noGrp="1"/>
          </p:cNvSpPr>
          <p:nvPr>
            <p:ph type="body" idx="1"/>
          </p:nvPr>
        </p:nvSpPr>
        <p:spPr>
          <a:xfrm>
            <a:off x="628650" y="1672166"/>
            <a:ext cx="4496113" cy="296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/>
          <a:p>
            <a:pPr marL="2032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/>
              <a:t>Identify stage of implementation</a:t>
            </a:r>
            <a:endParaRPr sz="2000"/>
          </a:p>
          <a:p>
            <a:pPr marL="203200" lvl="0" indent="-203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/>
              <a:t>Assess context to identify barriers and facilitators that may need to be addressed </a:t>
            </a:r>
            <a:endParaRPr/>
          </a:p>
          <a:p>
            <a:pPr marL="203200" lvl="0" indent="-2032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2000"/>
              <a:buChar char="•"/>
            </a:pPr>
            <a:r>
              <a:rPr lang="en" sz="2000"/>
              <a:t>Design and select strategies appropriate to stage and barriers/facilitators</a:t>
            </a:r>
            <a:endParaRPr/>
          </a:p>
        </p:txBody>
      </p:sp>
      <p:pic>
        <p:nvPicPr>
          <p:cNvPr id="1074" name="Google Shape;1074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9693" y="1808017"/>
            <a:ext cx="2821401" cy="1880755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124"/>
          <p:cNvSpPr/>
          <p:nvPr/>
        </p:nvSpPr>
        <p:spPr>
          <a:xfrm>
            <a:off x="6785263" y="3688772"/>
            <a:ext cx="206631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by </a:t>
            </a: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amirali mirhashemian</a:t>
            </a: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Unsplash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8"/>
          <p:cNvSpPr txBox="1">
            <a:spLocks noGrp="1"/>
          </p:cNvSpPr>
          <p:nvPr>
            <p:ph type="title"/>
          </p:nvPr>
        </p:nvSpPr>
        <p:spPr>
          <a:xfrm>
            <a:off x="628650" y="2551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3000"/>
              <a:t>Welcome and Introductions</a:t>
            </a:r>
            <a:endParaRPr/>
          </a:p>
        </p:txBody>
      </p:sp>
      <p:sp>
        <p:nvSpPr>
          <p:cNvPr id="730" name="Google Shape;730;p98"/>
          <p:cNvSpPr txBox="1">
            <a:spLocks noGrp="1"/>
          </p:cNvSpPr>
          <p:nvPr>
            <p:ph type="body" idx="1"/>
          </p:nvPr>
        </p:nvSpPr>
        <p:spPr>
          <a:xfrm>
            <a:off x="6255748" y="1116525"/>
            <a:ext cx="27159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800"/>
              <a:t>Please introduce yourself in the chat: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1800"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Name</a:t>
            </a:r>
            <a:endParaRPr sz="1800"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Pronouns, if comfortable</a:t>
            </a:r>
            <a:endParaRPr sz="1800"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Center and Network</a:t>
            </a:r>
            <a:endParaRPr sz="1800"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Location</a:t>
            </a:r>
            <a:endParaRPr sz="1800"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Accomplishments under 18 (personal or academic)? Dream job?</a:t>
            </a:r>
            <a:endParaRPr sz="1800"/>
          </a:p>
        </p:txBody>
      </p:sp>
      <p:pic>
        <p:nvPicPr>
          <p:cNvPr id="731" name="Google Shape;731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025" y="1116526"/>
            <a:ext cx="5801600" cy="3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2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3000"/>
              <a:t>Selecting Strategies Based on Stage of Implementation </a:t>
            </a:r>
            <a:endParaRPr/>
          </a:p>
        </p:txBody>
      </p:sp>
      <p:pic>
        <p:nvPicPr>
          <p:cNvPr id="1082" name="Google Shape;1082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1333" y="1513019"/>
            <a:ext cx="4821333" cy="2798415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125"/>
          <p:cNvSpPr txBox="1"/>
          <p:nvPr/>
        </p:nvSpPr>
        <p:spPr>
          <a:xfrm>
            <a:off x="6893086" y="3653817"/>
            <a:ext cx="21558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Implementation: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Verify buy-in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training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Manage expectations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Monitor fidelity to the EBP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 and evaluate outcomes</a:t>
            </a:r>
            <a:endParaRPr sz="1000"/>
          </a:p>
        </p:txBody>
      </p:sp>
      <p:sp>
        <p:nvSpPr>
          <p:cNvPr id="1084" name="Google Shape;1084;p125"/>
          <p:cNvSpPr txBox="1"/>
          <p:nvPr/>
        </p:nvSpPr>
        <p:spPr>
          <a:xfrm>
            <a:off x="7179851" y="1661175"/>
            <a:ext cx="17121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Sustainment: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Continue f</a:t>
            </a: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unding and support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Ongoing training 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Ongoing fidelity monitoring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</a:t>
            </a:r>
            <a:r>
              <a:rPr lang="en" sz="1000">
                <a:solidFill>
                  <a:schemeClr val="dk1"/>
                </a:solidFill>
              </a:rPr>
              <a:t>e</a:t>
            </a: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refinements</a:t>
            </a:r>
            <a:endParaRPr sz="1000"/>
          </a:p>
        </p:txBody>
      </p:sp>
      <p:sp>
        <p:nvSpPr>
          <p:cNvPr id="1085" name="Google Shape;1085;p125"/>
          <p:cNvSpPr txBox="1"/>
          <p:nvPr/>
        </p:nvSpPr>
        <p:spPr>
          <a:xfrm>
            <a:off x="382009" y="2093977"/>
            <a:ext cx="24516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Exploration: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 an implementation team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 the problem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Conduct a needs assessment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 potential solutions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Determine program fit</a:t>
            </a:r>
            <a:endParaRPr sz="1000"/>
          </a:p>
        </p:txBody>
      </p:sp>
      <p:sp>
        <p:nvSpPr>
          <p:cNvPr id="1086" name="Google Shape;1086;p125"/>
          <p:cNvSpPr txBox="1"/>
          <p:nvPr/>
        </p:nvSpPr>
        <p:spPr>
          <a:xfrm>
            <a:off x="1607809" y="3653819"/>
            <a:ext cx="2451600" cy="99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7150" tIns="28575" rIns="57150" bIns="285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Preparation: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Ensure leadership buy-in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an implementation </a:t>
            </a:r>
            <a:r>
              <a:rPr lang="en" sz="1000">
                <a:solidFill>
                  <a:schemeClr val="dk1"/>
                </a:solidFill>
              </a:rPr>
              <a:t>plan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Educate and train</a:t>
            </a:r>
            <a:r>
              <a:rPr lang="en" sz="1000">
                <a:solidFill>
                  <a:schemeClr val="dk1"/>
                </a:solidFill>
              </a:rPr>
              <a:t> staff/stakeholders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 viable funding streams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Change policies and procedures</a:t>
            </a:r>
            <a:endParaRPr sz="1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26"/>
          <p:cNvSpPr txBox="1">
            <a:spLocks noGrp="1"/>
          </p:cNvSpPr>
          <p:nvPr>
            <p:ph type="title"/>
          </p:nvPr>
        </p:nvSpPr>
        <p:spPr>
          <a:xfrm>
            <a:off x="516224" y="142681"/>
            <a:ext cx="8012315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3000"/>
              <a:t>Selecting Strategies Based on Stage of Implementation </a:t>
            </a:r>
            <a:endParaRPr/>
          </a:p>
        </p:txBody>
      </p:sp>
      <p:pic>
        <p:nvPicPr>
          <p:cNvPr id="1093" name="Google Shape;1093;p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175" y="1646700"/>
            <a:ext cx="7802375" cy="3151733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126"/>
          <p:cNvSpPr txBox="1"/>
          <p:nvPr/>
        </p:nvSpPr>
        <p:spPr>
          <a:xfrm>
            <a:off x="403306" y="4797574"/>
            <a:ext cx="2055000" cy="2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Finnerty et al., 2019</a:t>
            </a:r>
            <a:endParaRPr sz="900"/>
          </a:p>
        </p:txBody>
      </p:sp>
      <p:sp>
        <p:nvSpPr>
          <p:cNvPr id="1095" name="Google Shape;1095;p126"/>
          <p:cNvSpPr txBox="1"/>
          <p:nvPr/>
        </p:nvSpPr>
        <p:spPr>
          <a:xfrm>
            <a:off x="277430" y="1227954"/>
            <a:ext cx="88665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Client-Facing Web-Based Shared Decision-Making System in Two Mental Health Clinics</a:t>
            </a:r>
            <a:endParaRPr sz="9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127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Selecting Strategies Based on Facilitators/Barriers </a:t>
            </a:r>
            <a:endParaRPr/>
          </a:p>
        </p:txBody>
      </p:sp>
      <p:graphicFrame>
        <p:nvGraphicFramePr>
          <p:cNvPr id="1102" name="Google Shape;1102;p127"/>
          <p:cNvGraphicFramePr/>
          <p:nvPr/>
        </p:nvGraphicFramePr>
        <p:xfrm>
          <a:off x="492368" y="1568892"/>
          <a:ext cx="7916375" cy="2295600"/>
        </p:xfrm>
        <a:graphic>
          <a:graphicData uri="http://schemas.openxmlformats.org/drawingml/2006/table">
            <a:tbl>
              <a:tblPr firstRow="1" bandRow="1">
                <a:noFill/>
                <a:tableStyleId>{D4B3B1F2-217B-4FB3-8256-9E30B4C73D95}</a:tableStyleId>
              </a:tblPr>
              <a:tblGrid>
                <a:gridCol w="315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3575">
                <a:tc>
                  <a:txBody>
                    <a:bodyPr/>
                    <a:lstStyle/>
                    <a:p>
                      <a:pPr marL="635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Identified Barrier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4A62"/>
                    </a:solidFill>
                  </a:tcPr>
                </a:tc>
                <a:tc>
                  <a:txBody>
                    <a:bodyPr/>
                    <a:lstStyle/>
                    <a:p>
                      <a:pPr marL="330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Relevant Implementation Strategy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4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275">
                <a:tc>
                  <a:txBody>
                    <a:bodyPr/>
                    <a:lstStyle/>
                    <a:p>
                      <a:pPr marL="635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Lack of knowledge</a:t>
                      </a:r>
                      <a:endParaRPr sz="17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30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Interactive education sessions</a:t>
                      </a:r>
                      <a:endParaRPr sz="17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925">
                <a:tc>
                  <a:txBody>
                    <a:bodyPr/>
                    <a:lstStyle/>
                    <a:p>
                      <a:pPr marL="635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Perception/reality mismatch</a:t>
                      </a:r>
                      <a:endParaRPr sz="17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900" marB="0">
                    <a:lnL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30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Audit and feedback</a:t>
                      </a:r>
                      <a:endParaRPr sz="17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900" marB="0">
                    <a:lnL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275">
                <a:tc>
                  <a:txBody>
                    <a:bodyPr/>
                    <a:lstStyle/>
                    <a:p>
                      <a:pPr marL="635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Lack of motivation</a:t>
                      </a:r>
                      <a:endParaRPr sz="17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30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Incentives/sanctions</a:t>
                      </a:r>
                      <a:endParaRPr sz="17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275">
                <a:tc>
                  <a:txBody>
                    <a:bodyPr/>
                    <a:lstStyle/>
                    <a:p>
                      <a:pPr marL="635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Beliefs/attitudes</a:t>
                      </a:r>
                      <a:endParaRPr sz="17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900" marB="0">
                    <a:lnL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30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Peer influence/opinion leaders</a:t>
                      </a:r>
                      <a:endParaRPr sz="17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900" marB="0">
                    <a:lnL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275">
                <a:tc>
                  <a:txBody>
                    <a:bodyPr/>
                    <a:lstStyle/>
                    <a:p>
                      <a:pPr marL="635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Workflow/time</a:t>
                      </a:r>
                      <a:endParaRPr sz="17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900" marB="0">
                    <a:lnL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30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Process redesign</a:t>
                      </a:r>
                      <a:endParaRPr sz="17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900" marB="0">
                    <a:lnL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A4A6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128"/>
          <p:cNvSpPr txBox="1">
            <a:spLocks noGrp="1"/>
          </p:cNvSpPr>
          <p:nvPr>
            <p:ph type="title"/>
          </p:nvPr>
        </p:nvSpPr>
        <p:spPr>
          <a:xfrm>
            <a:off x="628650" y="121402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" sz="2500"/>
              <a:t>Tailoring Implementation Strategies – How Much is Enough? Do Barriers/Facilitators Matter?</a:t>
            </a:r>
            <a:endParaRPr/>
          </a:p>
        </p:txBody>
      </p:sp>
      <p:graphicFrame>
        <p:nvGraphicFramePr>
          <p:cNvPr id="1109" name="Google Shape;1109;p128"/>
          <p:cNvGraphicFramePr/>
          <p:nvPr/>
        </p:nvGraphicFramePr>
        <p:xfrm>
          <a:off x="4590499" y="1236709"/>
          <a:ext cx="4281450" cy="3603075"/>
        </p:xfrm>
        <a:graphic>
          <a:graphicData uri="http://schemas.openxmlformats.org/drawingml/2006/table">
            <a:tbl>
              <a:tblPr firstRow="1" bandRow="1">
                <a:noFill/>
                <a:tableStyleId>{D4B3B1F2-217B-4FB3-8256-9E30B4C73D95}</a:tableStyleId>
              </a:tblPr>
              <a:tblGrid>
                <a:gridCol w="246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7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66350" marR="6635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Standard</a:t>
                      </a:r>
                      <a:endParaRPr sz="900"/>
                    </a:p>
                  </a:txBody>
                  <a:tcPr marL="66350" marR="6635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Enhanced</a:t>
                      </a:r>
                      <a:endParaRPr sz="900"/>
                    </a:p>
                  </a:txBody>
                  <a:tcPr marL="66350" marR="66350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Implementation manual</a:t>
                      </a:r>
                      <a:endParaRPr sz="900"/>
                    </a:p>
                  </a:txBody>
                  <a:tcPr marL="66350" marR="6635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x</a:t>
                      </a:r>
                      <a:endParaRPr sz="900"/>
                    </a:p>
                  </a:txBody>
                  <a:tcPr marL="66350" marR="6635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x</a:t>
                      </a:r>
                      <a:endParaRPr sz="900"/>
                    </a:p>
                  </a:txBody>
                  <a:tcPr marL="66350" marR="66350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Training</a:t>
                      </a:r>
                      <a:endParaRPr sz="900"/>
                    </a:p>
                  </a:txBody>
                  <a:tcPr marL="66350" marR="6635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x</a:t>
                      </a:r>
                      <a:endParaRPr sz="900"/>
                    </a:p>
                  </a:txBody>
                  <a:tcPr marL="66350" marR="6635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x</a:t>
                      </a:r>
                      <a:endParaRPr sz="900"/>
                    </a:p>
                  </a:txBody>
                  <a:tcPr marL="66350" marR="66350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Technical assistance</a:t>
                      </a:r>
                      <a:endParaRPr sz="900"/>
                    </a:p>
                  </a:txBody>
                  <a:tcPr marL="66350" marR="6635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x</a:t>
                      </a:r>
                      <a:endParaRPr sz="900"/>
                    </a:p>
                  </a:txBody>
                  <a:tcPr marL="66350" marR="6635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x</a:t>
                      </a:r>
                      <a:endParaRPr sz="900"/>
                    </a:p>
                  </a:txBody>
                  <a:tcPr marL="66350" marR="66350" marT="34300" marB="343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3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External facilitation</a:t>
                      </a:r>
                      <a:endParaRPr sz="900"/>
                    </a:p>
                    <a:p>
                      <a:pPr marL="17780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" sz="1500"/>
                        <a:t>Gather information</a:t>
                      </a:r>
                      <a:endParaRPr sz="900"/>
                    </a:p>
                    <a:p>
                      <a:pPr marL="17780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" sz="1500"/>
                        <a:t>Garner regional/local support</a:t>
                      </a:r>
                      <a:endParaRPr sz="900"/>
                    </a:p>
                    <a:p>
                      <a:pPr marL="17780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" sz="1500"/>
                        <a:t>Identify barriers/facilitators</a:t>
                      </a:r>
                      <a:endParaRPr sz="900"/>
                    </a:p>
                    <a:p>
                      <a:pPr marL="17780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" sz="1500"/>
                        <a:t>Develop action plans</a:t>
                      </a:r>
                      <a:endParaRPr sz="900"/>
                    </a:p>
                    <a:p>
                      <a:pPr marL="17780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" sz="1500"/>
                        <a:t>Feedback &amp; link to resources</a:t>
                      </a:r>
                      <a:endParaRPr sz="900"/>
                    </a:p>
                  </a:txBody>
                  <a:tcPr marL="66350" marR="6635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66350" marR="6635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x</a:t>
                      </a:r>
                      <a:endParaRPr sz="9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x</a:t>
                      </a:r>
                      <a:endParaRPr sz="9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x</a:t>
                      </a:r>
                      <a:endParaRPr sz="9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x</a:t>
                      </a:r>
                      <a:endParaRPr sz="9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x</a:t>
                      </a:r>
                      <a:endParaRPr sz="900"/>
                    </a:p>
                  </a:txBody>
                  <a:tcPr marL="66350" marR="66350" marT="34300" marB="343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10" name="Google Shape;1110;p128"/>
          <p:cNvSpPr txBox="1"/>
          <p:nvPr/>
        </p:nvSpPr>
        <p:spPr>
          <a:xfrm>
            <a:off x="354806" y="4449883"/>
            <a:ext cx="3474244" cy="21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Kilbourne et al., 2014, 2015; Smith et al., 2018</a:t>
            </a:r>
            <a:endParaRPr sz="900"/>
          </a:p>
        </p:txBody>
      </p:sp>
      <p:sp>
        <p:nvSpPr>
          <p:cNvPr id="1111" name="Google Shape;1111;p128"/>
          <p:cNvSpPr txBox="1"/>
          <p:nvPr/>
        </p:nvSpPr>
        <p:spPr>
          <a:xfrm>
            <a:off x="272013" y="1348154"/>
            <a:ext cx="4112419" cy="2988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300"/>
              <a:buFont typeface="Arial"/>
              <a:buNone/>
            </a:pPr>
            <a:r>
              <a:rPr lang="en" sz="23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Reengaging Veterans with SMI into Care - 158 faciliti</a:t>
            </a:r>
            <a:r>
              <a:rPr lang="en" sz="2300">
                <a:solidFill>
                  <a:srgbClr val="3A3838"/>
                </a:solidFill>
              </a:rPr>
              <a:t>es</a:t>
            </a:r>
            <a:endParaRPr sz="900"/>
          </a:p>
          <a:p>
            <a:pPr marL="139700" marR="0" lvl="0" indent="-1460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</a:pPr>
            <a:r>
              <a:rPr lang="en" sz="19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Adaptive implementation trial</a:t>
            </a:r>
            <a:endParaRPr sz="900"/>
          </a:p>
          <a:p>
            <a:pPr marL="431800" marR="0" lvl="1" indent="-1524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</a:pPr>
            <a:r>
              <a:rPr lang="en" sz="16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How much implementation support is needed?</a:t>
            </a:r>
            <a:endParaRPr sz="900"/>
          </a:p>
          <a:p>
            <a:pPr marL="431800" marR="0" lvl="1" indent="-1524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</a:pPr>
            <a:r>
              <a:rPr lang="en" sz="16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Does the level of support vary by specific factors? </a:t>
            </a:r>
            <a:endParaRPr sz="900"/>
          </a:p>
          <a:p>
            <a:pPr marL="711200" marR="0" lvl="2" indent="-1524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Arial"/>
              <a:buChar char="•"/>
            </a:pPr>
            <a:r>
              <a:rPr lang="en">
                <a:solidFill>
                  <a:srgbClr val="3A3838"/>
                </a:solidFill>
              </a:rPr>
              <a:t>Sites with more positive o</a:t>
            </a:r>
            <a:r>
              <a:rPr lang="en" sz="1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rganizational culture and climate </a:t>
            </a:r>
            <a:r>
              <a:rPr lang="en">
                <a:solidFill>
                  <a:srgbClr val="3A3838"/>
                </a:solidFill>
              </a:rPr>
              <a:t>benefited</a:t>
            </a:r>
            <a:r>
              <a:rPr lang="en" sz="1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 more from Enhanced </a:t>
            </a:r>
            <a:r>
              <a:rPr lang="en">
                <a:solidFill>
                  <a:srgbClr val="3A3838"/>
                </a:solidFill>
              </a:rPr>
              <a:t>package</a:t>
            </a:r>
            <a:endParaRPr sz="900"/>
          </a:p>
          <a:p>
            <a:pPr marL="139700" marR="0" lvl="0" indent="-127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Arial"/>
              <a:buNone/>
            </a:pPr>
            <a:endParaRPr sz="21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29"/>
          <p:cNvSpPr txBox="1">
            <a:spLocks noGrp="1"/>
          </p:cNvSpPr>
          <p:nvPr>
            <p:ph type="body" idx="4294967295"/>
          </p:nvPr>
        </p:nvSpPr>
        <p:spPr>
          <a:xfrm>
            <a:off x="742200" y="3850925"/>
            <a:ext cx="76596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2100"/>
              <a:t>Considering the barriers and facilitators Joni described in the MI project above… what implementation strategies/TA activities would you use?</a:t>
            </a:r>
            <a:endParaRPr sz="2100"/>
          </a:p>
        </p:txBody>
      </p:sp>
      <p:sp>
        <p:nvSpPr>
          <p:cNvPr id="1117" name="Google Shape;1117;p129"/>
          <p:cNvSpPr txBox="1">
            <a:spLocks noGrp="1"/>
          </p:cNvSpPr>
          <p:nvPr>
            <p:ph type="title"/>
          </p:nvPr>
        </p:nvSpPr>
        <p:spPr>
          <a:xfrm>
            <a:off x="628650" y="17132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3000" b="1"/>
              <a:t>Reflection</a:t>
            </a:r>
            <a:r>
              <a:rPr lang="en" b="1"/>
              <a:t> - </a:t>
            </a:r>
            <a:r>
              <a:rPr lang="en" sz="3000" b="1"/>
              <a:t>Breakout Rooms</a:t>
            </a:r>
            <a:endParaRPr sz="3000" b="1"/>
          </a:p>
        </p:txBody>
      </p:sp>
      <p:sp>
        <p:nvSpPr>
          <p:cNvPr id="1118" name="Google Shape;1118;p129"/>
          <p:cNvSpPr txBox="1"/>
          <p:nvPr/>
        </p:nvSpPr>
        <p:spPr>
          <a:xfrm>
            <a:off x="742200" y="994925"/>
            <a:ext cx="8155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Decide on volunteer </a:t>
            </a:r>
            <a:r>
              <a:rPr lang="en" sz="2100">
                <a:solidFill>
                  <a:srgbClr val="CC0000"/>
                </a:solidFill>
              </a:rPr>
              <a:t>leader/timekeeper</a:t>
            </a:r>
            <a:r>
              <a:rPr lang="en" sz="2100">
                <a:solidFill>
                  <a:schemeClr val="dk1"/>
                </a:solidFill>
              </a:rPr>
              <a:t> and </a:t>
            </a:r>
            <a:r>
              <a:rPr lang="en" sz="2100">
                <a:solidFill>
                  <a:srgbClr val="CC0000"/>
                </a:solidFill>
              </a:rPr>
              <a:t>report out person</a:t>
            </a:r>
            <a:r>
              <a:rPr lang="en" sz="2100">
                <a:solidFill>
                  <a:schemeClr val="dk1"/>
                </a:solidFill>
              </a:rPr>
              <a:t>.</a:t>
            </a:r>
            <a:endParaRPr sz="2100">
              <a:solidFill>
                <a:schemeClr val="dk1"/>
              </a:solidFill>
            </a:endParaRPr>
          </a:p>
        </p:txBody>
      </p:sp>
      <p:graphicFrame>
        <p:nvGraphicFramePr>
          <p:cNvPr id="1119" name="Google Shape;1119;p129"/>
          <p:cNvGraphicFramePr/>
          <p:nvPr/>
        </p:nvGraphicFramePr>
        <p:xfrm>
          <a:off x="489900" y="1514800"/>
          <a:ext cx="8164200" cy="2160942"/>
        </p:xfrm>
        <a:graphic>
          <a:graphicData uri="http://schemas.openxmlformats.org/drawingml/2006/table">
            <a:tbl>
              <a:tblPr>
                <a:noFill/>
                <a:tableStyleId>{D0C5DD2E-9B18-4150-B2FF-E96206D31553}</a:tableStyleId>
              </a:tblPr>
              <a:tblGrid>
                <a:gridCol w="136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0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0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0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0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9050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Individual Level</a:t>
                      </a:r>
                      <a:endParaRPr sz="1200" b="1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Organizational Level </a:t>
                      </a:r>
                      <a:endParaRPr sz="1200" b="1"/>
                    </a:p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(inner settings)</a:t>
                      </a:r>
                      <a:endParaRPr sz="1200" b="1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System Level </a:t>
                      </a:r>
                      <a:endParaRPr sz="1200" b="1"/>
                    </a:p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(outer settings)</a:t>
                      </a:r>
                      <a:endParaRPr sz="1200"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Facilitators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Barriers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Facilitators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Barriers</a:t>
                      </a:r>
                      <a:endParaRPr sz="1200" b="1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Facilitators</a:t>
                      </a:r>
                      <a:endParaRPr sz="12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Barriers</a:t>
                      </a:r>
                      <a:endParaRPr sz="12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i="1"/>
                        <a:t>-Clinically licensed supervisors</a:t>
                      </a:r>
                      <a:endParaRPr sz="1100" i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i="1"/>
                        <a:t>-Relatively recent MI training</a:t>
                      </a:r>
                      <a:endParaRPr sz="1100" i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i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i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-Administrators interested in implementing all parts of MI into their orgs. 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-Admins=high level of readiness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-Clinical supervisors and direct service staff=low levels of readiness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-Direct service staff turnover 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-COVID-19 pandemic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30"/>
          <p:cNvSpPr txBox="1">
            <a:spLocks noGrp="1"/>
          </p:cNvSpPr>
          <p:nvPr>
            <p:ph type="title" idx="4294967295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3000" b="1"/>
              <a:t>Report Out</a:t>
            </a:r>
            <a:endParaRPr b="1"/>
          </a:p>
        </p:txBody>
      </p:sp>
      <p:sp>
        <p:nvSpPr>
          <p:cNvPr id="1125" name="Google Shape;1125;p130"/>
          <p:cNvSpPr txBox="1">
            <a:spLocks noGrp="1"/>
          </p:cNvSpPr>
          <p:nvPr>
            <p:ph type="body" idx="4294967295"/>
          </p:nvPr>
        </p:nvSpPr>
        <p:spPr>
          <a:xfrm>
            <a:off x="628650" y="1398671"/>
            <a:ext cx="7755300" cy="29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/>
          <a:p>
            <a:pPr marL="457200" lvl="0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/>
              <a:t>In the chat, list the implementation strategies you would use</a:t>
            </a:r>
            <a:endParaRPr/>
          </a:p>
          <a:p>
            <a:pPr marL="457200" lvl="0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/>
              <a:t>1 or 2 report out people unmute and share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31"/>
          <p:cNvSpPr txBox="1">
            <a:spLocks noGrp="1"/>
          </p:cNvSpPr>
          <p:nvPr>
            <p:ph type="title"/>
          </p:nvPr>
        </p:nvSpPr>
        <p:spPr>
          <a:xfrm>
            <a:off x="628650" y="19889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3000"/>
              <a:t>Intensive TA Project Example</a:t>
            </a:r>
            <a:endParaRPr/>
          </a:p>
        </p:txBody>
      </p:sp>
      <p:sp>
        <p:nvSpPr>
          <p:cNvPr id="1132" name="Google Shape;1132;p131"/>
          <p:cNvSpPr txBox="1">
            <a:spLocks noGrp="1"/>
          </p:cNvSpPr>
          <p:nvPr>
            <p:ph type="body" idx="1"/>
          </p:nvPr>
        </p:nvSpPr>
        <p:spPr>
          <a:xfrm>
            <a:off x="628650" y="1193101"/>
            <a:ext cx="7316400" cy="3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Northeast &amp; Caribbean MHTTC’s Motivational Interviewing project</a:t>
            </a:r>
            <a:endParaRPr sz="2400" b="1"/>
          </a:p>
          <a:p>
            <a:pPr marL="457200" lvl="0" indent="-374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Evaluative and Iterative Strategies</a:t>
            </a:r>
            <a:endParaRPr sz="2300"/>
          </a:p>
          <a:p>
            <a:pPr marL="914400" lvl="1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Initial discussions about needs and readiness</a:t>
            </a:r>
            <a:endParaRPr sz="1900"/>
          </a:p>
          <a:p>
            <a:pPr marL="1371600" lvl="2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Phone and in person</a:t>
            </a:r>
            <a:endParaRPr sz="1700"/>
          </a:p>
          <a:p>
            <a:pPr marL="914400" lvl="1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Implementation plan development</a:t>
            </a:r>
            <a:endParaRPr sz="1900"/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00"/>
          </a:p>
          <a:p>
            <a:pPr marL="457200" lvl="0" indent="-374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Train/educate staff</a:t>
            </a:r>
            <a:endParaRPr sz="2300"/>
          </a:p>
          <a:p>
            <a:pPr marL="914400" lvl="1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In person training for direct service and supervisors (one 6-hour training)</a:t>
            </a:r>
            <a:endParaRPr sz="1900"/>
          </a:p>
          <a:p>
            <a:pPr marL="914400" lvl="1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Virtual training for administrators (two 1 ½-hour trainings)</a:t>
            </a:r>
            <a:endParaRPr sz="17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132"/>
          <p:cNvSpPr txBox="1">
            <a:spLocks noGrp="1"/>
          </p:cNvSpPr>
          <p:nvPr>
            <p:ph type="title"/>
          </p:nvPr>
        </p:nvSpPr>
        <p:spPr>
          <a:xfrm>
            <a:off x="628650" y="19889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3000"/>
              <a:t>Intensive TA Project Example</a:t>
            </a:r>
            <a:endParaRPr/>
          </a:p>
        </p:txBody>
      </p:sp>
      <p:sp>
        <p:nvSpPr>
          <p:cNvPr id="1139" name="Google Shape;1139;p132"/>
          <p:cNvSpPr txBox="1">
            <a:spLocks noGrp="1"/>
          </p:cNvSpPr>
          <p:nvPr>
            <p:ph type="body" idx="1"/>
          </p:nvPr>
        </p:nvSpPr>
        <p:spPr>
          <a:xfrm>
            <a:off x="628650" y="1084425"/>
            <a:ext cx="73164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/>
          <a:p>
            <a:pPr marL="457200" lvl="0" indent="-374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Interactive assistance</a:t>
            </a:r>
            <a:endParaRPr sz="2300"/>
          </a:p>
          <a:p>
            <a:pPr marL="914400" lvl="1" indent="-3487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2"/>
              <a:buChar char="•"/>
            </a:pPr>
            <a:r>
              <a:rPr lang="en" sz="1891"/>
              <a:t>Bi-monthly group coaching calls (each group)</a:t>
            </a:r>
            <a:endParaRPr sz="1891"/>
          </a:p>
          <a:p>
            <a:pPr marL="914400" lvl="1" indent="-34873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92"/>
              <a:buChar char="•"/>
            </a:pPr>
            <a:r>
              <a:rPr lang="en" sz="1891"/>
              <a:t>Coaching session for direct service staff (in person; one 3- hour session)</a:t>
            </a:r>
            <a:endParaRPr sz="1891"/>
          </a:p>
          <a:p>
            <a:pPr marL="914400" lvl="1" indent="-34873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92"/>
              <a:buChar char="•"/>
            </a:pPr>
            <a:r>
              <a:rPr lang="en" sz="1891"/>
              <a:t>Coaching session for supervisors (in person; one 3-hour session)</a:t>
            </a:r>
            <a:endParaRPr sz="1891"/>
          </a:p>
          <a:p>
            <a:pPr marL="914400" lvl="1" indent="-34873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92"/>
              <a:buChar char="•"/>
            </a:pPr>
            <a:r>
              <a:rPr lang="en" sz="1891"/>
              <a:t>Restart/booster after pandemic halt for supervisors and direct service staff (virtual; one 3-hour session)</a:t>
            </a:r>
            <a:endParaRPr sz="1891"/>
          </a:p>
          <a:p>
            <a:pPr marL="914400" lvl="1" indent="-348735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SzPts val="1892"/>
              <a:buChar char="•"/>
            </a:pPr>
            <a:r>
              <a:rPr lang="en" sz="1891"/>
              <a:t>Final discussions/consultation with each group and org to assist with implementation and sustainment (virtual; one 1-hour session)</a:t>
            </a:r>
            <a:endParaRPr sz="1891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33"/>
          <p:cNvSpPr txBox="1">
            <a:spLocks noGrp="1"/>
          </p:cNvSpPr>
          <p:nvPr>
            <p:ph type="title"/>
          </p:nvPr>
        </p:nvSpPr>
        <p:spPr>
          <a:xfrm>
            <a:off x="628650" y="20780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3000"/>
              <a:t>Wrap Up and Next Session</a:t>
            </a:r>
            <a:endParaRPr/>
          </a:p>
        </p:txBody>
      </p:sp>
      <p:sp>
        <p:nvSpPr>
          <p:cNvPr id="1145" name="Google Shape;1145;p133"/>
          <p:cNvSpPr txBox="1">
            <a:spLocks noGrp="1"/>
          </p:cNvSpPr>
          <p:nvPr>
            <p:ph type="body" idx="4294967295"/>
          </p:nvPr>
        </p:nvSpPr>
        <p:spPr>
          <a:xfrm>
            <a:off x="628650" y="1201975"/>
            <a:ext cx="7782300" cy="3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 fontScale="70000" lnSpcReduction="20000"/>
          </a:bodyPr>
          <a:lstStyle/>
          <a:p>
            <a:pPr marL="203200" lvl="0" indent="-15303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Char char="•"/>
            </a:pPr>
            <a:r>
              <a:rPr lang="en" sz="2585"/>
              <a:t>Summary:  </a:t>
            </a:r>
            <a:r>
              <a:rPr lang="en" sz="2585" i="1"/>
              <a:t>Session 2: Roll Out: How do we decide what to do?</a:t>
            </a:r>
            <a:endParaRPr sz="2585" i="1"/>
          </a:p>
          <a:p>
            <a:pPr marL="609600" lvl="1" indent="-16573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Char char="•"/>
            </a:pPr>
            <a:r>
              <a:rPr lang="en" sz="2300"/>
              <a:t>Readiness: How to engage the audience in intensive TA projects; How to assess readiness to adopt and implement; </a:t>
            </a:r>
            <a:endParaRPr sz="2300"/>
          </a:p>
          <a:p>
            <a:pPr marL="609600" lvl="1" indent="-16573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Char char="•"/>
            </a:pPr>
            <a:r>
              <a:rPr lang="en" sz="2300"/>
              <a:t>Context: How to understand the drivers and barriers (context) and readiness for implementation, and how those factors impact your decisions about what TA to provide</a:t>
            </a:r>
            <a:endParaRPr sz="2300"/>
          </a:p>
          <a:p>
            <a:pPr marL="609600" lvl="1" indent="-16573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Char char="•"/>
            </a:pPr>
            <a:r>
              <a:rPr lang="en" sz="2300"/>
              <a:t>Strategies: Deciding which implementation/TA strategies to use </a:t>
            </a:r>
            <a:endParaRPr sz="2300"/>
          </a:p>
          <a:p>
            <a:pPr marL="203200" lvl="0" indent="-151447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Char char="•"/>
            </a:pPr>
            <a:r>
              <a:rPr lang="en" sz="2550"/>
              <a:t>Preview:  </a:t>
            </a:r>
            <a:r>
              <a:rPr lang="en" sz="2550" i="1"/>
              <a:t>Session 3: Working Session: How do we put what we’ve learned into practice?</a:t>
            </a:r>
            <a:endParaRPr sz="2550" i="1"/>
          </a:p>
          <a:p>
            <a:pPr marL="609600" lvl="1" indent="-16573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Char char="•"/>
            </a:pPr>
            <a:r>
              <a:rPr lang="en" sz="2300"/>
              <a:t>“Evaluation: We can do more than we think!” or “Evaluation: It’s not just for evaluators”</a:t>
            </a:r>
            <a:endParaRPr sz="2300"/>
          </a:p>
          <a:p>
            <a:pPr marL="609600" lvl="1" indent="-16573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Char char="•"/>
            </a:pPr>
            <a:r>
              <a:rPr lang="en" sz="2300"/>
              <a:t>ITA planning: Template for developing TA projects that change practice</a:t>
            </a:r>
            <a:endParaRPr sz="2300"/>
          </a:p>
          <a:p>
            <a:pPr marL="609600" lvl="1" indent="-165734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buChar char="•"/>
            </a:pPr>
            <a:r>
              <a:rPr lang="en" sz="2300"/>
              <a:t>June 27, 2022, 12-1:30pm PT</a:t>
            </a:r>
            <a:endParaRPr sz="23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134"/>
          <p:cNvSpPr txBox="1">
            <a:spLocks noGrp="1"/>
          </p:cNvSpPr>
          <p:nvPr>
            <p:ph type="title"/>
          </p:nvPr>
        </p:nvSpPr>
        <p:spPr>
          <a:xfrm>
            <a:off x="628650" y="20780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3000"/>
              <a:t>Closing </a:t>
            </a:r>
            <a:endParaRPr/>
          </a:p>
        </p:txBody>
      </p:sp>
      <p:sp>
        <p:nvSpPr>
          <p:cNvPr id="1151" name="Google Shape;1151;p134"/>
          <p:cNvSpPr txBox="1">
            <a:spLocks noGrp="1"/>
          </p:cNvSpPr>
          <p:nvPr>
            <p:ph type="body" idx="4294967295"/>
          </p:nvPr>
        </p:nvSpPr>
        <p:spPr>
          <a:xfrm>
            <a:off x="628650" y="1201975"/>
            <a:ext cx="8096400" cy="3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/>
          <a:p>
            <a:pPr marL="203200" lvl="0" indent="-2095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Plus / Delta questions</a:t>
            </a:r>
            <a:endParaRPr sz="2300"/>
          </a:p>
          <a:p>
            <a:pPr marL="609600" lvl="1" indent="-2095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What did you like most about today’s session? </a:t>
            </a:r>
            <a:endParaRPr sz="2300"/>
          </a:p>
          <a:p>
            <a:pPr marL="609600" lvl="1" indent="-2095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What do you suggest we change for next session?</a:t>
            </a:r>
            <a:endParaRPr sz="2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99"/>
          <p:cNvSpPr txBox="1">
            <a:spLocks noGrp="1"/>
          </p:cNvSpPr>
          <p:nvPr>
            <p:ph type="title"/>
          </p:nvPr>
        </p:nvSpPr>
        <p:spPr>
          <a:xfrm>
            <a:off x="506716" y="265691"/>
            <a:ext cx="80001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3000"/>
              <a:t>Recap from Part 1: Implementation Stages</a:t>
            </a:r>
            <a:endParaRPr/>
          </a:p>
        </p:txBody>
      </p:sp>
      <p:pic>
        <p:nvPicPr>
          <p:cNvPr id="737" name="Google Shape;737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5276" y="1300222"/>
            <a:ext cx="4560624" cy="2647101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9"/>
          <p:cNvSpPr txBox="1">
            <a:spLocks noGrp="1"/>
          </p:cNvSpPr>
          <p:nvPr>
            <p:ph type="body" idx="1"/>
          </p:nvPr>
        </p:nvSpPr>
        <p:spPr>
          <a:xfrm>
            <a:off x="618624" y="1064153"/>
            <a:ext cx="3482700" cy="3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 lnSpcReduction="20000"/>
          </a:bodyPr>
          <a:lstStyle/>
          <a:p>
            <a:pPr marL="2032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/>
              <a:t>What are the steps and stages to implement a new practice?</a:t>
            </a:r>
            <a:endParaRPr/>
          </a:p>
          <a:p>
            <a:pPr marL="203200" lvl="0" indent="-2032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/>
              <a:t>S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tage models</a:t>
            </a:r>
            <a:endParaRPr/>
          </a:p>
          <a:p>
            <a:pPr marL="609600" lvl="1" indent="-203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EPIS</a:t>
            </a:r>
            <a:endParaRPr/>
          </a:p>
          <a:p>
            <a:pPr marL="609600" lvl="1" indent="-203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Fixsen &amp; Blase </a:t>
            </a:r>
            <a:endParaRPr/>
          </a:p>
          <a:p>
            <a:pPr marL="203200" lvl="0" indent="-2032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Key aspects: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609600" lvl="1" indent="-203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Multiple stages to every change</a:t>
            </a:r>
            <a:endParaRPr/>
          </a:p>
          <a:p>
            <a:pPr marL="609600" lvl="1" indent="-203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Variable timelines</a:t>
            </a:r>
            <a:endParaRPr/>
          </a:p>
          <a:p>
            <a:pPr marL="609600" lvl="1" indent="-203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Not necessarily linear</a:t>
            </a:r>
            <a:endParaRPr/>
          </a:p>
          <a:p>
            <a:pPr marL="609600" lvl="1" indent="-203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May not have a definite beginning or end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00"/>
          <p:cNvSpPr txBox="1">
            <a:spLocks noGrp="1"/>
          </p:cNvSpPr>
          <p:nvPr>
            <p:ph type="title"/>
          </p:nvPr>
        </p:nvSpPr>
        <p:spPr>
          <a:xfrm>
            <a:off x="628650" y="19889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600"/>
              <a:t>Part 2 - Roll Out: How do we decide what to do?</a:t>
            </a:r>
            <a:endParaRPr/>
          </a:p>
        </p:txBody>
      </p:sp>
      <p:sp>
        <p:nvSpPr>
          <p:cNvPr id="745" name="Google Shape;745;p100"/>
          <p:cNvSpPr txBox="1">
            <a:spLocks noGrp="1"/>
          </p:cNvSpPr>
          <p:nvPr>
            <p:ph type="body" idx="1"/>
          </p:nvPr>
        </p:nvSpPr>
        <p:spPr>
          <a:xfrm>
            <a:off x="628650" y="1369225"/>
            <a:ext cx="79653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/>
          <a:p>
            <a:pPr marL="2032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"/>
              <a:t>Four types of D&amp;I frameworks and concepts can help us make our work more effective</a:t>
            </a:r>
            <a:endParaRPr/>
          </a:p>
          <a:p>
            <a:pPr marL="876300" lvl="1" indent="-463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○"/>
            </a:pPr>
            <a:r>
              <a:rPr lang="en"/>
              <a:t>Implementation stages (session 1)</a:t>
            </a:r>
            <a:endParaRPr sz="1900"/>
          </a:p>
          <a:p>
            <a:pPr marL="876300" lvl="1" indent="-463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○"/>
            </a:pPr>
            <a:r>
              <a:rPr lang="en">
                <a:highlight>
                  <a:srgbClr val="FFFF00"/>
                </a:highlight>
              </a:rPr>
              <a:t>Engagement and context for implementation (barriers and facilitators) (session 2)</a:t>
            </a:r>
            <a:endParaRPr sz="1900">
              <a:highlight>
                <a:srgbClr val="FFFF00"/>
              </a:highlight>
            </a:endParaRPr>
          </a:p>
          <a:p>
            <a:pPr marL="876300" lvl="1" indent="-463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○"/>
            </a:pPr>
            <a:r>
              <a:rPr lang="en">
                <a:highlight>
                  <a:srgbClr val="FFFF00"/>
                </a:highlight>
              </a:rPr>
              <a:t>Implementation strategies (TA activities; session 2)</a:t>
            </a:r>
            <a:endParaRPr sz="1900">
              <a:highlight>
                <a:srgbClr val="FFFF00"/>
              </a:highlight>
            </a:endParaRPr>
          </a:p>
          <a:p>
            <a:pPr marL="876300" lvl="1" indent="-463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○"/>
            </a:pPr>
            <a:r>
              <a:rPr lang="en"/>
              <a:t>Evaluation of implementation (session 3)</a:t>
            </a:r>
            <a:endParaRPr sz="1900"/>
          </a:p>
          <a:p>
            <a:pPr marL="609600" lvl="1" indent="-63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sz="2300"/>
          </a:p>
        </p:txBody>
      </p:sp>
      <p:sp>
        <p:nvSpPr>
          <p:cNvPr id="746" name="Google Shape;746;p100"/>
          <p:cNvSpPr txBox="1"/>
          <p:nvPr/>
        </p:nvSpPr>
        <p:spPr>
          <a:xfrm>
            <a:off x="533951" y="4650375"/>
            <a:ext cx="875700" cy="2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" sz="1000">
                <a:solidFill>
                  <a:schemeClr val="dk1"/>
                </a:solidFill>
              </a:rPr>
              <a:t>Nilsen, 2015</a:t>
            </a:r>
            <a:endParaRPr sz="1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0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/>
              <a:t>What Can Go Wrong?</a:t>
            </a:r>
            <a:endParaRPr sz="3000"/>
          </a:p>
        </p:txBody>
      </p:sp>
      <p:pic>
        <p:nvPicPr>
          <p:cNvPr id="752" name="Google Shape;752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525" y="1268062"/>
            <a:ext cx="4624927" cy="346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101"/>
          <p:cNvSpPr txBox="1"/>
          <p:nvPr/>
        </p:nvSpPr>
        <p:spPr>
          <a:xfrm>
            <a:off x="704849" y="4736750"/>
            <a:ext cx="47337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Photo by Brett Jordan: https://www.pexels.com/photo/wood-typography-photography-blur-7952673/</a:t>
            </a:r>
            <a:endParaRPr sz="1100"/>
          </a:p>
        </p:txBody>
      </p:sp>
      <p:sp>
        <p:nvSpPr>
          <p:cNvPr id="754" name="Google Shape;754;p101"/>
          <p:cNvSpPr txBox="1"/>
          <p:nvPr/>
        </p:nvSpPr>
        <p:spPr>
          <a:xfrm>
            <a:off x="5757150" y="1437075"/>
            <a:ext cx="30798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Why am I here?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This won’t work!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What timing!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Who’s left?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We need what?</a:t>
            </a:r>
            <a:endParaRPr sz="2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0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/>
              <a:t>Engagement Strategies at the Organizational Level</a:t>
            </a:r>
            <a:endParaRPr sz="3000"/>
          </a:p>
        </p:txBody>
      </p:sp>
      <p:sp>
        <p:nvSpPr>
          <p:cNvPr id="760" name="Google Shape;760;p102"/>
          <p:cNvSpPr txBox="1">
            <a:spLocks noGrp="1"/>
          </p:cNvSpPr>
          <p:nvPr>
            <p:ph type="body" idx="4294967295"/>
          </p:nvPr>
        </p:nvSpPr>
        <p:spPr>
          <a:xfrm>
            <a:off x="628650" y="1398676"/>
            <a:ext cx="7755300" cy="3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/>
          <a:p>
            <a:pPr marL="2032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/>
              <a:t>Start with TA through an Implementation Team to plan through all stages (ideal)</a:t>
            </a:r>
            <a:endParaRPr/>
          </a:p>
          <a:p>
            <a:pPr marL="203200" lvl="0" indent="-1968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/>
              <a:t>Require an Organizational Application</a:t>
            </a:r>
            <a:endParaRPr/>
          </a:p>
          <a:p>
            <a:pPr marL="2032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/>
              <a:t>Conduct an Organizational Readiness Assessment</a:t>
            </a:r>
            <a:endParaRPr/>
          </a:p>
          <a:p>
            <a:pPr marL="2032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/>
              <a:t>Examine and Align Policies in Advance</a:t>
            </a:r>
            <a:endParaRPr/>
          </a:p>
          <a:p>
            <a:pPr marL="2032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/>
              <a:t>Examine and Reduce Barriers in Advance</a:t>
            </a:r>
            <a:endParaRPr/>
          </a:p>
          <a:p>
            <a:pPr marL="2032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/>
              <a:t>Require Financial Commitment</a:t>
            </a:r>
            <a:endParaRPr/>
          </a:p>
          <a:p>
            <a:pPr marL="203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0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/>
              <a:t>Engagement Strategies at the Individual Level</a:t>
            </a:r>
            <a:endParaRPr sz="3000"/>
          </a:p>
        </p:txBody>
      </p:sp>
      <p:sp>
        <p:nvSpPr>
          <p:cNvPr id="766" name="Google Shape;766;p103"/>
          <p:cNvSpPr txBox="1">
            <a:spLocks noGrp="1"/>
          </p:cNvSpPr>
          <p:nvPr>
            <p:ph type="body" idx="4294967295"/>
          </p:nvPr>
        </p:nvSpPr>
        <p:spPr>
          <a:xfrm>
            <a:off x="628650" y="1398676"/>
            <a:ext cx="7755300" cy="3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/>
          <a:p>
            <a:pPr marL="2032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/>
              <a:t>Application process (strategic in selection)</a:t>
            </a:r>
            <a:endParaRPr/>
          </a:p>
          <a:p>
            <a:pPr marL="2032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/>
              <a:t>Require participation in teams </a:t>
            </a:r>
            <a:endParaRPr/>
          </a:p>
          <a:p>
            <a:pPr marL="2032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"/>
              <a:t>Provide pre-work to build readiness </a:t>
            </a:r>
            <a:endParaRPr/>
          </a:p>
          <a:p>
            <a:pPr marL="2032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"/>
              <a:t>Assess participant’s readiness and adapt the training to it</a:t>
            </a:r>
            <a:endParaRPr/>
          </a:p>
          <a:p>
            <a:pPr marL="2032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/>
              <a:t>Enhance commitment intentionally</a:t>
            </a:r>
            <a:endParaRPr/>
          </a:p>
          <a:p>
            <a:pPr marL="2032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/>
              <a:t>Create staged training to funnel participants</a:t>
            </a:r>
            <a:endParaRPr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0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10"/>
              <a:t>Stress Management and Resilience Training</a:t>
            </a:r>
            <a:endParaRPr sz="3010"/>
          </a:p>
        </p:txBody>
      </p:sp>
      <p:sp>
        <p:nvSpPr>
          <p:cNvPr id="772" name="Google Shape;772;p104"/>
          <p:cNvSpPr txBox="1">
            <a:spLocks noGrp="1"/>
          </p:cNvSpPr>
          <p:nvPr>
            <p:ph type="body" idx="4294967295"/>
          </p:nvPr>
        </p:nvSpPr>
        <p:spPr>
          <a:xfrm>
            <a:off x="5005050" y="2380875"/>
            <a:ext cx="35103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rmAutofit/>
          </a:bodyPr>
          <a:lstStyle/>
          <a:p>
            <a:pPr marL="2032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/>
              <a:t>Tier 1 Webinars</a:t>
            </a:r>
            <a:endParaRPr/>
          </a:p>
          <a:p>
            <a:pPr marL="2032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/>
              <a:t>Tier 2 Workshops</a:t>
            </a:r>
            <a:endParaRPr/>
          </a:p>
          <a:p>
            <a:pPr marL="2032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/>
              <a:t>Application for Tier 3</a:t>
            </a:r>
            <a:endParaRPr/>
          </a:p>
        </p:txBody>
      </p:sp>
      <p:pic>
        <p:nvPicPr>
          <p:cNvPr id="773" name="Google Shape;773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100" y="1669525"/>
            <a:ext cx="3797900" cy="312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2152</Words>
  <Application>Microsoft Macintosh PowerPoint</Application>
  <PresentationFormat>On-screen Show (16:9)</PresentationFormat>
  <Paragraphs>373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Roboto</vt:lpstr>
      <vt:lpstr>Bookman Old Style</vt:lpstr>
      <vt:lpstr>Georgia</vt:lpstr>
      <vt:lpstr>Times New Roman</vt:lpstr>
      <vt:lpstr>Calibri</vt:lpstr>
      <vt:lpstr>Arial</vt:lpstr>
      <vt:lpstr>Simple Light</vt:lpstr>
      <vt:lpstr>Office Theme</vt:lpstr>
      <vt:lpstr>Office Theme</vt:lpstr>
      <vt:lpstr>Making It Stick</vt:lpstr>
      <vt:lpstr>PowerPoint Presentation</vt:lpstr>
      <vt:lpstr>Welcome and Introductions</vt:lpstr>
      <vt:lpstr>Recap from Part 1: Implementation Stages</vt:lpstr>
      <vt:lpstr>Part 2 - Roll Out: How do we decide what to do?</vt:lpstr>
      <vt:lpstr>What Can Go Wrong?</vt:lpstr>
      <vt:lpstr>Engagement Strategies at the Organizational Level</vt:lpstr>
      <vt:lpstr>Engagement Strategies at the Individual Level</vt:lpstr>
      <vt:lpstr>Stress Management and Resilience Training</vt:lpstr>
      <vt:lpstr>Intensive TA Project Example</vt:lpstr>
      <vt:lpstr>Reflection - Breakout Rooms</vt:lpstr>
      <vt:lpstr>Report Out</vt:lpstr>
      <vt:lpstr>Implementation cannot be separated from context</vt:lpstr>
      <vt:lpstr>PowerPoint Presentation</vt:lpstr>
      <vt:lpstr>PowerPoint Presentation</vt:lpstr>
      <vt:lpstr>PowerPoint Presentation</vt:lpstr>
      <vt:lpstr>PowerPoint Presentation</vt:lpstr>
      <vt:lpstr>How can the Mr. Rogers analogy apply to TTCs?</vt:lpstr>
      <vt:lpstr>Recent models of implementation science provide a common language to describe these contexts</vt:lpstr>
      <vt:lpstr>The EPIS model also underscores the importance of context</vt:lpstr>
      <vt:lpstr>These contextual considerations should be integrated into our TTC work</vt:lpstr>
      <vt:lpstr>Implementation science models can help us identify barriers that we address through training and TA</vt:lpstr>
      <vt:lpstr>These models also can help us target facilitators that support implementation</vt:lpstr>
      <vt:lpstr>How can TTCs incorporate context into our work?</vt:lpstr>
      <vt:lpstr>Intensive TA Project Example</vt:lpstr>
      <vt:lpstr>Implementation Strategies (TA activities)  </vt:lpstr>
      <vt:lpstr>Categories of Implementation Strategies</vt:lpstr>
      <vt:lpstr>How to choose? Standard practice is imprecise </vt:lpstr>
      <vt:lpstr>How to choose? Tailoring for precision implementation</vt:lpstr>
      <vt:lpstr>Selecting Strategies Based on Stage of Implementation </vt:lpstr>
      <vt:lpstr>Selecting Strategies Based on Stage of Implementation </vt:lpstr>
      <vt:lpstr>Selecting Strategies Based on Facilitators/Barriers </vt:lpstr>
      <vt:lpstr>Tailoring Implementation Strategies – How Much is Enough? Do Barriers/Facilitators Matter?</vt:lpstr>
      <vt:lpstr>Reflection - Breakout Rooms</vt:lpstr>
      <vt:lpstr>Report Out</vt:lpstr>
      <vt:lpstr>Intensive TA Project Example</vt:lpstr>
      <vt:lpstr>Intensive TA Project Example</vt:lpstr>
      <vt:lpstr>Wrap Up and Next Session</vt:lpstr>
      <vt:lpstr>Closing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It Stick</dc:title>
  <cp:lastModifiedBy>Canelo, Ricardo</cp:lastModifiedBy>
  <cp:revision>3</cp:revision>
  <dcterms:modified xsi:type="dcterms:W3CDTF">2022-06-02T13:03:17Z</dcterms:modified>
</cp:coreProperties>
</file>