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  <p:sldMasterId id="2147483698" r:id="rId2"/>
  </p:sldMasterIdLst>
  <p:notesMasterIdLst>
    <p:notesMasterId r:id="rId27"/>
  </p:notesMasterIdLst>
  <p:sldIdLst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</p:sldIdLst>
  <p:sldSz cx="9144000" cy="5143500" type="screen16x9"/>
  <p:notesSz cx="6858000" cy="9144000"/>
  <p:embeddedFontLst>
    <p:embeddedFont>
      <p:font typeface="Arial Black" panose="020B06040202020202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0A1E2B-84CF-47F1-B9CD-D3EA184F6D7D}">
  <a:tblStyle styleId="{EC0A1E2B-84CF-47F1-B9CD-D3EA184F6D7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450357A-F8FF-4F44-9E2F-9BC339981E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BE50B9-425C-488D-8DBA-1B087061AA2B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8721"/>
  </p:normalViewPr>
  <p:slideViewPr>
    <p:cSldViewPr snapToGrid="0">
      <p:cViewPr varScale="1">
        <p:scale>
          <a:sx n="94" d="100"/>
          <a:sy n="94" d="100"/>
        </p:scale>
        <p:origin x="20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119d844f0c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4" name="Google Shape;1154;g119d844f0c0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/>
          </a:p>
        </p:txBody>
      </p:sp>
      <p:sp>
        <p:nvSpPr>
          <p:cNvPr id="1155" name="Google Shape;1155;g119d844f0c0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13574aa96f6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13574aa96f6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127b642ffe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0" name="Google Shape;1230;g127b642ffe7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g127b642ffe7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136236a17e6_1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136236a17e6_1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32363A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19d844f0c0_2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3" name="Google Shape;1243;g119d844f0c0_2_5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127b642ffe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9" name="Google Shape;1249;g127b642ffe7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0" name="Google Shape;1250;g127b642ffe7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13351bd25a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6" name="Google Shape;1256;g13351bd25a9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7" name="Google Shape;1257;g13351bd25a9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13351bd25a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3" name="Google Shape;1263;g13351bd25a9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4" name="Google Shape;1264;g13351bd25a9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19d844f0c0_1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1" name="Google Shape;1271;g119d844f0c0_1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11ffce3359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7" name="Google Shape;1277;g11ffce3359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119d844f0c0_2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3" name="Google Shape;1283;g119d844f0c0_2_5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4" name="Google Shape;1284;g119d844f0c0_2_5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127b642ff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1" name="Google Shape;1161;g127b642ffe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2" name="Google Shape;1162;g127b642ffe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19d844f0c0_2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9" name="Google Shape;1289;g119d844f0c0_2_5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13351bd25a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13351bd25a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119d844f0c0_2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1" name="Google Shape;1301;g119d844f0c0_2_6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2" name="Google Shape;1302;g119d844f0c0_2_6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135c1be320a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g135c1be320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19d844f0c0_2_6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19d844f0c0_2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27b642ffe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9" name="Google Shape;1169;g127b642ffe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19d844f0c0_2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1" name="Google Shape;1181;g119d844f0c0_2_5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g119d844f0c0_2_5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11dbf5a6de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9" name="Google Shape;1189;g11dbf5a6de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90" name="Google Shape;1190;g11dbf5a6de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1dbf5a6de6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7" name="Google Shape;1197;g11dbf5a6de6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8" name="Google Shape;1198;g11dbf5a6de6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13574aa96f6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13574aa96f6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13574aa96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13574aa96f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13574aa96f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13574aa96f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1143000" y="1950839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233916" y="1"/>
            <a:ext cx="8910083" cy="1706525"/>
          </a:xfrm>
          <a:prstGeom prst="rect">
            <a:avLst/>
          </a:prstGeom>
          <a:solidFill>
            <a:srgbClr val="CC4927"/>
          </a:solidFill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614916" y="135564"/>
            <a:ext cx="7772400" cy="143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2501382" y="2501382"/>
            <a:ext cx="5143500" cy="140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 flipH="1">
            <a:off x="-2480106" y="2501384"/>
            <a:ext cx="5143500" cy="140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 flipH="1">
            <a:off x="-2480106" y="2501384"/>
            <a:ext cx="5143500" cy="140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628650" y="30042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628650" y="3593805"/>
            <a:ext cx="7886700" cy="116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3873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 flipH="1">
            <a:off x="-2480106" y="2501384"/>
            <a:ext cx="5143500" cy="14073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/>
          <p:nvPr/>
        </p:nvSpPr>
        <p:spPr>
          <a:xfrm>
            <a:off x="233916" y="1718488"/>
            <a:ext cx="8910083" cy="1706525"/>
          </a:xfrm>
          <a:prstGeom prst="rect">
            <a:avLst/>
          </a:prstGeom>
          <a:solidFill>
            <a:srgbClr val="CC4927"/>
          </a:solidFill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628650" y="30042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628650" y="1955311"/>
            <a:ext cx="7886700" cy="116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3873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 flipH="1">
            <a:off x="-2480106" y="2501384"/>
            <a:ext cx="5143500" cy="14073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/>
          <p:nvPr/>
        </p:nvSpPr>
        <p:spPr>
          <a:xfrm>
            <a:off x="233918" y="3436976"/>
            <a:ext cx="8910083" cy="1706525"/>
          </a:xfrm>
          <a:prstGeom prst="rect">
            <a:avLst/>
          </a:prstGeom>
          <a:solidFill>
            <a:srgbClr val="6A4A62"/>
          </a:solidFill>
          <a:ln w="12700" cap="flat" cmpd="sng">
            <a:solidFill>
              <a:srgbClr val="6A4A6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 flipH="1">
            <a:off x="-2480106" y="2501384"/>
            <a:ext cx="5143500" cy="140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 flipH="1">
            <a:off x="-2480106" y="2501384"/>
            <a:ext cx="5143500" cy="140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4127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marL="914400" lvl="1" indent="-3873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2pPr>
            <a:lvl3pPr marL="1371600" lvl="2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0" y="4330"/>
            <a:ext cx="9144000" cy="7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628650" y="1001459"/>
            <a:ext cx="7886700" cy="296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>
            <a:spLocks noGrp="1"/>
          </p:cNvSpPr>
          <p:nvPr>
            <p:ph type="pic" idx="2"/>
          </p:nvPr>
        </p:nvSpPr>
        <p:spPr>
          <a:xfrm>
            <a:off x="0" y="4496993"/>
            <a:ext cx="3335338" cy="59174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6"/>
          <p:cNvSpPr>
            <a:spLocks noGrp="1"/>
          </p:cNvSpPr>
          <p:nvPr>
            <p:ph type="pic" idx="3"/>
          </p:nvPr>
        </p:nvSpPr>
        <p:spPr>
          <a:xfrm>
            <a:off x="5580064" y="4442547"/>
            <a:ext cx="3563937" cy="6465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0" y="4330"/>
            <a:ext cx="9144000" cy="7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>
            <a:off x="628650" y="1001459"/>
            <a:ext cx="7886700" cy="296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>
            <a:spLocks noGrp="1"/>
          </p:cNvSpPr>
          <p:nvPr>
            <p:ph type="pic" idx="2"/>
          </p:nvPr>
        </p:nvSpPr>
        <p:spPr>
          <a:xfrm>
            <a:off x="0" y="4496993"/>
            <a:ext cx="3335338" cy="59174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7"/>
          <p:cNvSpPr>
            <a:spLocks noGrp="1"/>
          </p:cNvSpPr>
          <p:nvPr>
            <p:ph type="pic" idx="3"/>
          </p:nvPr>
        </p:nvSpPr>
        <p:spPr>
          <a:xfrm>
            <a:off x="5580064" y="4442547"/>
            <a:ext cx="3563937" cy="6465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630075" y="1020343"/>
            <a:ext cx="3868108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2"/>
          </p:nvPr>
        </p:nvSpPr>
        <p:spPr>
          <a:xfrm>
            <a:off x="630075" y="1638277"/>
            <a:ext cx="3868108" cy="264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3"/>
          </p:nvPr>
        </p:nvSpPr>
        <p:spPr>
          <a:xfrm>
            <a:off x="4629386" y="1020343"/>
            <a:ext cx="3887157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body" idx="4"/>
          </p:nvPr>
        </p:nvSpPr>
        <p:spPr>
          <a:xfrm>
            <a:off x="4629386" y="1638277"/>
            <a:ext cx="3887157" cy="264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>
            <a:spLocks noGrp="1"/>
          </p:cNvSpPr>
          <p:nvPr>
            <p:ph type="pic" idx="5"/>
          </p:nvPr>
        </p:nvSpPr>
        <p:spPr>
          <a:xfrm>
            <a:off x="114301" y="4613674"/>
            <a:ext cx="3927475" cy="529828"/>
          </a:xfrm>
          <a:prstGeom prst="rect">
            <a:avLst/>
          </a:prstGeom>
          <a:noFill/>
          <a:ln>
            <a:noFill/>
          </a:ln>
        </p:spPr>
      </p:sp>
      <p:pic>
        <p:nvPicPr>
          <p:cNvPr id="144" name="Google Shape;14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3166" y="4153846"/>
            <a:ext cx="1860834" cy="1240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body" idx="1"/>
          </p:nvPr>
        </p:nvSpPr>
        <p:spPr>
          <a:xfrm>
            <a:off x="2787255" y="3753714"/>
            <a:ext cx="3330178" cy="348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2"/>
          </p:nvPr>
        </p:nvSpPr>
        <p:spPr>
          <a:xfrm>
            <a:off x="207172" y="1283173"/>
            <a:ext cx="3689917" cy="238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body" idx="3"/>
          </p:nvPr>
        </p:nvSpPr>
        <p:spPr>
          <a:xfrm>
            <a:off x="5247085" y="1283168"/>
            <a:ext cx="3689604" cy="238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>
            <a:spLocks noGrp="1"/>
          </p:cNvSpPr>
          <p:nvPr>
            <p:ph type="pic" idx="4"/>
          </p:nvPr>
        </p:nvSpPr>
        <p:spPr>
          <a:xfrm>
            <a:off x="114301" y="4613674"/>
            <a:ext cx="3927475" cy="529828"/>
          </a:xfrm>
          <a:prstGeom prst="rect">
            <a:avLst/>
          </a:prstGeom>
          <a:noFill/>
          <a:ln>
            <a:noFill/>
          </a:ln>
        </p:spPr>
      </p:sp>
      <p:pic>
        <p:nvPicPr>
          <p:cNvPr id="151" name="Google Shape;15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3166" y="4153846"/>
            <a:ext cx="1860834" cy="1240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2" y="1732"/>
            <a:ext cx="9143999" cy="66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1"/>
          </p:nvPr>
        </p:nvSpPr>
        <p:spPr>
          <a:xfrm>
            <a:off x="283369" y="2644519"/>
            <a:ext cx="3092054" cy="104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2"/>
          </p:nvPr>
        </p:nvSpPr>
        <p:spPr>
          <a:xfrm>
            <a:off x="283369" y="1251488"/>
            <a:ext cx="3092054" cy="104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>
            <a:spLocks noGrp="1"/>
          </p:cNvSpPr>
          <p:nvPr>
            <p:ph type="pic" idx="3"/>
          </p:nvPr>
        </p:nvSpPr>
        <p:spPr>
          <a:xfrm>
            <a:off x="5801916" y="1251482"/>
            <a:ext cx="2677716" cy="1044689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30"/>
          <p:cNvSpPr>
            <a:spLocks noGrp="1"/>
          </p:cNvSpPr>
          <p:nvPr>
            <p:ph type="pic" idx="4"/>
          </p:nvPr>
        </p:nvSpPr>
        <p:spPr>
          <a:xfrm>
            <a:off x="5801916" y="2644513"/>
            <a:ext cx="2681478" cy="1042416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30"/>
          <p:cNvSpPr>
            <a:spLocks noGrp="1"/>
          </p:cNvSpPr>
          <p:nvPr>
            <p:ph type="pic" idx="5"/>
          </p:nvPr>
        </p:nvSpPr>
        <p:spPr>
          <a:xfrm>
            <a:off x="114301" y="4613674"/>
            <a:ext cx="3927475" cy="529828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83166" y="4153846"/>
            <a:ext cx="1860834" cy="1240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Full_Color">
  <p:cSld name="Title_Full_Color"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Google Shape;161;p31"/>
          <p:cNvCxnSpPr/>
          <p:nvPr/>
        </p:nvCxnSpPr>
        <p:spPr>
          <a:xfrm>
            <a:off x="628651" y="3693319"/>
            <a:ext cx="363930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31"/>
          <p:cNvSpPr txBox="1">
            <a:spLocks noGrp="1"/>
          </p:cNvSpPr>
          <p:nvPr>
            <p:ph type="ctrTitle"/>
          </p:nvPr>
        </p:nvSpPr>
        <p:spPr>
          <a:xfrm>
            <a:off x="621458" y="2649148"/>
            <a:ext cx="4590623" cy="69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68F"/>
              </a:buClr>
              <a:buSzPts val="3900"/>
              <a:buFont typeface="Arial"/>
              <a:buNone/>
              <a:defRPr>
                <a:solidFill>
                  <a:srgbClr val="19468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subTitle" idx="1"/>
          </p:nvPr>
        </p:nvSpPr>
        <p:spPr>
          <a:xfrm>
            <a:off x="621457" y="3793453"/>
            <a:ext cx="5617364" cy="41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9468F"/>
              </a:buClr>
              <a:buSzPts val="2500"/>
              <a:buNone/>
              <a:defRPr>
                <a:solidFill>
                  <a:srgbClr val="19468F"/>
                </a:solidFill>
              </a:defRPr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2">
            <a:alphaModFix amt="10000"/>
          </a:blip>
          <a:srcRect l="-2675" r="48957"/>
          <a:stretch/>
        </p:blipFill>
        <p:spPr>
          <a:xfrm>
            <a:off x="6400800" y="0"/>
            <a:ext cx="2743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/>
          <p:nvPr/>
        </p:nvSpPr>
        <p:spPr>
          <a:xfrm>
            <a:off x="293163" y="4783966"/>
            <a:ext cx="1552107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2020 American Psychiatric Association. All rights reserved. </a:t>
            </a:r>
            <a:endParaRPr sz="900"/>
          </a:p>
        </p:txBody>
      </p:sp>
      <p:sp>
        <p:nvSpPr>
          <p:cNvPr id="166" name="Google Shape;166;p31"/>
          <p:cNvSpPr/>
          <p:nvPr/>
        </p:nvSpPr>
        <p:spPr>
          <a:xfrm>
            <a:off x="-1561" y="4219575"/>
            <a:ext cx="9144000" cy="923925"/>
          </a:xfrm>
          <a:custGeom>
            <a:avLst/>
            <a:gdLst/>
            <a:ahLst/>
            <a:cxnLst/>
            <a:rect l="l" t="t" r="r" b="b"/>
            <a:pathLst>
              <a:path w="12192000" h="1231900" extrusionOk="0">
                <a:moveTo>
                  <a:pt x="0" y="1219200"/>
                </a:moveTo>
                <a:lnTo>
                  <a:pt x="12192000" y="0"/>
                </a:lnTo>
                <a:lnTo>
                  <a:pt x="12192000" y="1231900"/>
                </a:lnTo>
                <a:lnTo>
                  <a:pt x="0" y="1219200"/>
                </a:lnTo>
                <a:close/>
              </a:path>
            </a:pathLst>
          </a:custGeom>
          <a:solidFill>
            <a:srgbClr val="19468F"/>
          </a:solidFill>
          <a:ln>
            <a:noFill/>
          </a:ln>
        </p:spPr>
        <p:txBody>
          <a:bodyPr spcFirstLastPara="1" wrap="square" lIns="57150" tIns="28575" rIns="57150" bIns="2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p31"/>
          <p:cNvGrpSpPr/>
          <p:nvPr/>
        </p:nvGrpSpPr>
        <p:grpSpPr>
          <a:xfrm>
            <a:off x="5939865" y="4710338"/>
            <a:ext cx="2915408" cy="287909"/>
            <a:chOff x="7919819" y="6280448"/>
            <a:chExt cx="3887211" cy="383879"/>
          </a:xfrm>
        </p:grpSpPr>
        <p:pic>
          <p:nvPicPr>
            <p:cNvPr id="168" name="Google Shape;168;p31" descr="A close up of a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31517" y="6280448"/>
              <a:ext cx="1037236" cy="383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31" descr="A close up of a logo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04216" y="6372935"/>
              <a:ext cx="802814" cy="2707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1"/>
            <p:cNvSpPr txBox="1"/>
            <p:nvPr/>
          </p:nvSpPr>
          <p:spPr>
            <a:xfrm>
              <a:off x="7919819" y="6344683"/>
              <a:ext cx="1776235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28575" rIns="57150" bIns="285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0" i="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An APA and SAMHSA Initiative</a:t>
              </a:r>
              <a:endParaRPr sz="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1" name="Google Shape;17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" y="576110"/>
            <a:ext cx="3810717" cy="162237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/>
          <p:nvPr/>
        </p:nvSpPr>
        <p:spPr>
          <a:xfrm>
            <a:off x="781291" y="2069722"/>
            <a:ext cx="1432368" cy="51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68F"/>
              </a:buClr>
              <a:buSzPts val="1000"/>
              <a:buFont typeface="Calibri"/>
              <a:buNone/>
            </a:pPr>
            <a:r>
              <a:rPr lang="en" sz="1100">
                <a:solidFill>
                  <a:srgbClr val="19468F"/>
                </a:solidFill>
                <a:latin typeface="Calibri"/>
                <a:ea typeface="Calibri"/>
                <a:cs typeface="Calibri"/>
                <a:sym typeface="Calibri"/>
              </a:rPr>
              <a:t>www.SMIadviser.org</a:t>
            </a:r>
            <a:endParaRPr sz="900"/>
          </a:p>
        </p:txBody>
      </p:sp>
      <p:sp>
        <p:nvSpPr>
          <p:cNvPr id="173" name="Google Shape;173;p31"/>
          <p:cNvSpPr/>
          <p:nvPr/>
        </p:nvSpPr>
        <p:spPr>
          <a:xfrm>
            <a:off x="0" y="3593186"/>
            <a:ext cx="9144000" cy="99417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57150" tIns="28575" rIns="57150" bIns="2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>
            <a:lvl1pPr marL="457200" marR="0" lvl="0" indent="-3873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ttcintranet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tc-gpra.org/P?s=49742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mhsa.gov/data/sites/default/files/NSDUH-DetTabs-2015/NSDUH-DetTabs-2015/NSDUH-DetTabs-2015.pdf" TargetMode="External"/><Relationship Id="rId13" Type="http://schemas.openxmlformats.org/officeDocument/2006/relationships/hyperlink" Target="https://doi.org/10.1007/s10597-018-0341-x" TargetMode="External"/><Relationship Id="rId18" Type="http://schemas.openxmlformats.org/officeDocument/2006/relationships/hyperlink" Target="https://doi.org/10.1207/S15374424JCCP3102_02" TargetMode="External"/><Relationship Id="rId3" Type="http://schemas.openxmlformats.org/officeDocument/2006/relationships/hyperlink" Target="https://doi.org/10.1007/s10488-010-0327-7" TargetMode="External"/><Relationship Id="rId7" Type="http://schemas.openxmlformats.org/officeDocument/2006/relationships/hyperlink" Target="https://doi.org/10.1093/tbm/iby034" TargetMode="External"/><Relationship Id="rId12" Type="http://schemas.openxmlformats.org/officeDocument/2006/relationships/hyperlink" Target="https://doi.org/10.1186/1748-5908-4-50" TargetMode="External"/><Relationship Id="rId17" Type="http://schemas.openxmlformats.org/officeDocument/2006/relationships/hyperlink" Target="https://doi.org/10.3310/hta8060" TargetMode="External"/><Relationship Id="rId2" Type="http://schemas.openxmlformats.org/officeDocument/2006/relationships/notesSlide" Target="../notesSlides/notesSlide23.xml"/><Relationship Id="rId16" Type="http://schemas.openxmlformats.org/officeDocument/2006/relationships/hyperlink" Target="http://www.jstor.org/stable/376764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1007/s40615-014-0045-z" TargetMode="External"/><Relationship Id="rId11" Type="http://schemas.openxmlformats.org/officeDocument/2006/relationships/hyperlink" Target="https://doi.org/10.1186/s43058-020-00001-z" TargetMode="External"/><Relationship Id="rId5" Type="http://schemas.openxmlformats.org/officeDocument/2006/relationships/hyperlink" Target="https://www.nasmhpd.org/sites/default/files/Policy%20Research%20Brief%20on%20Implementation%20Opportunities%20and%20B_1.pdf" TargetMode="External"/><Relationship Id="rId15" Type="http://schemas.openxmlformats.org/officeDocument/2006/relationships/hyperlink" Target="https://doi.org/10.2105/ajph.89.9.1322" TargetMode="External"/><Relationship Id="rId10" Type="http://schemas.openxmlformats.org/officeDocument/2006/relationships/hyperlink" Target="https://doi.org/10.1016/j.jsat.2020.108157" TargetMode="External"/><Relationship Id="rId19" Type="http://schemas.openxmlformats.org/officeDocument/2006/relationships/hyperlink" Target="https://www.samhsa.gov/sites/default/files/programs_campaigns/ismicc_2017_report_to_congress.pdf" TargetMode="External"/><Relationship Id="rId4" Type="http://schemas.openxmlformats.org/officeDocument/2006/relationships/hyperlink" Target="https://doi.org/10.1016/j.jsat.2011.02.006" TargetMode="External"/><Relationship Id="rId9" Type="http://schemas.openxmlformats.org/officeDocument/2006/relationships/hyperlink" Target="https://www.samhsa.gov/data/report/2019-nsduh-annual-national-report" TargetMode="External"/><Relationship Id="rId14" Type="http://schemas.openxmlformats.org/officeDocument/2006/relationships/hyperlink" Target="https://nirn.fpg.unc.edu/sites/nirn.fpg.unc.edu/files/resources/NIRN-MonographFull-01-2005.pd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s10880-017-9510-2" TargetMode="External"/><Relationship Id="rId13" Type="http://schemas.openxmlformats.org/officeDocument/2006/relationships/hyperlink" Target="https://doi.org/10.1186/s13012-018-0787-9" TargetMode="External"/><Relationship Id="rId3" Type="http://schemas.openxmlformats.org/officeDocument/2006/relationships/hyperlink" Target="https://doi.org/10.1186/s13012-014-0163-3" TargetMode="External"/><Relationship Id="rId7" Type="http://schemas.openxmlformats.org/officeDocument/2006/relationships/hyperlink" Target="https://doi.org/10.1111/eip.12782" TargetMode="External"/><Relationship Id="rId12" Type="http://schemas.openxmlformats.org/officeDocument/2006/relationships/hyperlink" Target="https://doi.org/10.1186/s13012-018-0845-3" TargetMode="External"/><Relationship Id="rId2" Type="http://schemas.openxmlformats.org/officeDocument/2006/relationships/notesSlide" Target="../notesSlides/notesSlide24.xml"/><Relationship Id="rId16" Type="http://schemas.openxmlformats.org/officeDocument/2006/relationships/hyperlink" Target="https://doi.org/10.1186/s12913-018-3237-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1200/JOP.17.00083" TargetMode="External"/><Relationship Id="rId11" Type="http://schemas.openxmlformats.org/officeDocument/2006/relationships/hyperlink" Target="https://doi.org/10.1177/1077558711430690" TargetMode="External"/><Relationship Id="rId5" Type="http://schemas.openxmlformats.org/officeDocument/2006/relationships/hyperlink" Target="https://doi.org/10.4088/PCC.16m02004" TargetMode="External"/><Relationship Id="rId15" Type="http://schemas.openxmlformats.org/officeDocument/2006/relationships/hyperlink" Target="https://doi.org/10.1186/s13012-019-0892-4" TargetMode="External"/><Relationship Id="rId10" Type="http://schemas.openxmlformats.org/officeDocument/2006/relationships/hyperlink" Target="https://doi.org/10.1186/s13012-015-0242-0" TargetMode="External"/><Relationship Id="rId4" Type="http://schemas.openxmlformats.org/officeDocument/2006/relationships/hyperlink" Target="https://doi.org/10.1176/appi.ps.201300497" TargetMode="External"/><Relationship Id="rId9" Type="http://schemas.openxmlformats.org/officeDocument/2006/relationships/hyperlink" Target="https://doi.org/10.1176/ps.50.6.818" TargetMode="External"/><Relationship Id="rId14" Type="http://schemas.openxmlformats.org/officeDocument/2006/relationships/hyperlink" Target="https://doi.org/10.1186/s13012-014-0152-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35"/>
          <p:cNvSpPr txBox="1">
            <a:spLocks noGrp="1"/>
          </p:cNvSpPr>
          <p:nvPr>
            <p:ph type="title"/>
          </p:nvPr>
        </p:nvSpPr>
        <p:spPr>
          <a:xfrm>
            <a:off x="628650" y="199573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" sz="3600">
                <a:solidFill>
                  <a:schemeClr val="lt1"/>
                </a:solidFill>
              </a:rPr>
              <a:t>Part 3: Working Session: How do we put what we’ve learned into practice?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158" name="Google Shape;1158;p135"/>
          <p:cNvSpPr txBox="1"/>
          <p:nvPr/>
        </p:nvSpPr>
        <p:spPr>
          <a:xfrm>
            <a:off x="1041875" y="3554375"/>
            <a:ext cx="73059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Topics Covered: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Evaluation of implementation - RE-AIM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Putting it all together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4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10"/>
              <a:t>Follow-up assessments help us assess maintenance and sustainment over time</a:t>
            </a:r>
            <a:endParaRPr sz="3110"/>
          </a:p>
        </p:txBody>
      </p:sp>
      <p:pic>
        <p:nvPicPr>
          <p:cNvPr id="1227" name="Google Shape;1227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850" y="1532887"/>
            <a:ext cx="8065400" cy="207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45"/>
          <p:cNvSpPr txBox="1">
            <a:spLocks noGrp="1"/>
          </p:cNvSpPr>
          <p:nvPr>
            <p:ph type="title"/>
          </p:nvPr>
        </p:nvSpPr>
        <p:spPr>
          <a:xfrm>
            <a:off x="284775" y="-2"/>
            <a:ext cx="78867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Intensive TA Project Example</a:t>
            </a:r>
            <a:endParaRPr sz="3000"/>
          </a:p>
        </p:txBody>
      </p:sp>
      <p:sp>
        <p:nvSpPr>
          <p:cNvPr id="1234" name="Google Shape;1234;p145"/>
          <p:cNvSpPr txBox="1">
            <a:spLocks noGrp="1"/>
          </p:cNvSpPr>
          <p:nvPr>
            <p:ph type="body" idx="1"/>
          </p:nvPr>
        </p:nvSpPr>
        <p:spPr>
          <a:xfrm>
            <a:off x="370750" y="722020"/>
            <a:ext cx="73164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/>
          <a:p>
            <a:pPr marL="2032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Northeast &amp; Caribbean MHTTC’s Motivational Interviewing project</a:t>
            </a:r>
            <a:endParaRPr sz="2000" b="1"/>
          </a:p>
        </p:txBody>
      </p:sp>
      <p:graphicFrame>
        <p:nvGraphicFramePr>
          <p:cNvPr id="1235" name="Google Shape;1235;p145"/>
          <p:cNvGraphicFramePr/>
          <p:nvPr/>
        </p:nvGraphicFramePr>
        <p:xfrm>
          <a:off x="571316" y="1566659"/>
          <a:ext cx="7886700" cy="3190280"/>
        </p:xfrm>
        <a:graphic>
          <a:graphicData uri="http://schemas.openxmlformats.org/drawingml/2006/table">
            <a:tbl>
              <a:tblPr firstRow="1" firstCol="1" bandRow="1">
                <a:noFill/>
                <a:tableStyleId>{0CBE50B9-425C-488D-8DBA-1B087061AA2B}</a:tableStyleId>
              </a:tblPr>
              <a:tblGrid>
                <a:gridCol w="19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6700" marR="467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Measure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6700" marR="467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Results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6700" marR="467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Reach (#/% of consumers)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6700" marR="467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Did not measure</a:t>
                      </a:r>
                      <a:endParaRPr/>
                    </a:p>
                  </a:txBody>
                  <a:tcPr marL="46700" marR="467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N/A</a:t>
                      </a:r>
                      <a:endParaRPr/>
                    </a:p>
                  </a:txBody>
                  <a:tcPr marL="46700" marR="467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0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Effectiveness of Intervention/Program/Services (w/consumers)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6700" marR="467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GPRA evaluations for the initial trainings and learning collaboratives for Administrators, Direct Service Staff, and Supervisors.</a:t>
                      </a:r>
                      <a:endParaRPr/>
                    </a:p>
                  </a:txBody>
                  <a:tcPr marL="46700" marR="467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• Administrators evaluations: 100% would recommend to a colleague; 100% agree they will use information gained in their current practice.</a:t>
                      </a:r>
                      <a:endParaRPr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• Direct Service Providers: 100% would recommend to a colleague; 90% strongly agree or agree that they will use information gained in their current practice.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• Supervisors—100% would recommend to a colleague; 100% strongly agree or agree that they expect this to benefit their professional practice or development.</a:t>
                      </a:r>
                      <a:endParaRPr/>
                    </a:p>
                  </a:txBody>
                  <a:tcPr marL="46700" marR="467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0" name="Google Shape;1240;p146"/>
          <p:cNvGraphicFramePr/>
          <p:nvPr/>
        </p:nvGraphicFramePr>
        <p:xfrm>
          <a:off x="628641" y="535277"/>
          <a:ext cx="7944025" cy="4195685"/>
        </p:xfrm>
        <a:graphic>
          <a:graphicData uri="http://schemas.openxmlformats.org/drawingml/2006/table">
            <a:tbl>
              <a:tblPr firstRow="1" firstCol="1" bandRow="1">
                <a:noFill/>
                <a:tableStyleId>{0CBE50B9-425C-488D-8DBA-1B087061AA2B}</a:tableStyleId>
              </a:tblPr>
              <a:tblGrid>
                <a:gridCol w="192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6700" marR="467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Measure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6700" marR="467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Results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6700" marR="467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Adoption (#/% of providers)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6700" marR="467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Qualtrics Survey Evaluations (developed by NE&amp;C MHTTC) from participants of the entire MI TA initiative, including open ended questions.</a:t>
                      </a:r>
                      <a:endParaRPr/>
                    </a:p>
                  </a:txBody>
                  <a:tcPr marL="46700" marR="467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100% of respondents found the MI trainings extremely or somewhat helpful.</a:t>
                      </a:r>
                      <a:endParaRPr/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“Provided us with useful information, provided a safe place for each of us to share real information and allowed us to practice in the group to ensure the information was understood.”</a:t>
                      </a:r>
                      <a:endParaRPr/>
                    </a:p>
                  </a:txBody>
                  <a:tcPr marL="46700" marR="467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Implementation Fidelity/ Adherence/Quality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6700" marR="467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Focus Groups for Admins and Staff</a:t>
                      </a:r>
                      <a:endParaRPr/>
                    </a:p>
                  </a:txBody>
                  <a:tcPr marL="46700" marR="467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“Having a common framework has been very helpful. We have people from different backgrounds and so the common framework has been helpful. Conversations are more coherent.”</a:t>
                      </a:r>
                      <a:endParaRPr/>
                    </a:p>
                  </a:txBody>
                  <a:tcPr marL="46700" marR="467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Maintenance &amp; Sustainment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6700" marR="467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Assess changes to organization and sustained implementation of MI (evaluation developed by NE&amp;C MHTTC) </a:t>
                      </a:r>
                      <a:endParaRPr/>
                    </a:p>
                  </a:txBody>
                  <a:tcPr marL="46700" marR="467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data at this time</a:t>
                      </a:r>
                      <a:endParaRPr/>
                    </a:p>
                  </a:txBody>
                  <a:tcPr marL="46700" marR="467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47"/>
          <p:cNvSpPr txBox="1">
            <a:spLocks noGrp="1"/>
          </p:cNvSpPr>
          <p:nvPr>
            <p:ph type="title"/>
          </p:nvPr>
        </p:nvSpPr>
        <p:spPr>
          <a:xfrm>
            <a:off x="628650" y="13979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Reflection</a:t>
            </a:r>
            <a:r>
              <a:rPr lang="en"/>
              <a:t> - </a:t>
            </a:r>
            <a:r>
              <a:rPr lang="en" sz="3000"/>
              <a:t>Breakout Rooms</a:t>
            </a:r>
            <a:endParaRPr/>
          </a:p>
        </p:txBody>
      </p:sp>
      <p:sp>
        <p:nvSpPr>
          <p:cNvPr id="1246" name="Google Shape;1246;p147"/>
          <p:cNvSpPr txBox="1"/>
          <p:nvPr/>
        </p:nvSpPr>
        <p:spPr>
          <a:xfrm>
            <a:off x="819900" y="1339500"/>
            <a:ext cx="75042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RE-AIM Dimensions: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dk1"/>
                </a:solidFill>
              </a:rPr>
              <a:t>Reach, Effectiveness, Adoption, Implementation, Maintenance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1) What’s an ITA/TA project example where you were able to measure one or more of the RE-AIM dimensions? How did you achieve it?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2) Is there a particular dimension you’ve desired to measure but was difficult to achieve? Has anyone in the group dealt with this and would share what you learned?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48"/>
          <p:cNvSpPr txBox="1">
            <a:spLocks noGrp="1"/>
          </p:cNvSpPr>
          <p:nvPr>
            <p:ph type="title"/>
          </p:nvPr>
        </p:nvSpPr>
        <p:spPr>
          <a:xfrm>
            <a:off x="628650" y="19889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Pathway to Using D&amp;I Science in our Work </a:t>
            </a:r>
            <a:endParaRPr/>
          </a:p>
        </p:txBody>
      </p:sp>
      <p:sp>
        <p:nvSpPr>
          <p:cNvPr id="1253" name="Google Shape;1253;p14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7316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/>
          <a:p>
            <a:pPr marL="2032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Implementation Project Template </a:t>
            </a:r>
            <a:endParaRPr sz="2400"/>
          </a:p>
          <a:p>
            <a:pPr marL="609600" lvl="1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Developed, piloted, and refined by the MHTTC D&amp;I Working Group, with feedback from the ATTCs and PTTCs</a:t>
            </a:r>
            <a:endParaRPr sz="1800"/>
          </a:p>
          <a:p>
            <a:pPr marL="609600" lvl="1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Tool to assist in planning and tracking the progress of intensive TA projects that have the goal of implementing an intervention/program/practice (versus those focused on awareness raising or training only). </a:t>
            </a:r>
            <a:endParaRPr sz="1800"/>
          </a:p>
          <a:p>
            <a:pPr marL="609600" lvl="1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Based on the key D&amp;I frameworks</a:t>
            </a:r>
            <a:endParaRPr sz="1800"/>
          </a:p>
          <a:p>
            <a:pPr marL="609600" lvl="1" indent="-2413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" sz="1800"/>
              <a:t>Web-based version accessed through the MHTTC Intranet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49"/>
          <p:cNvSpPr txBox="1">
            <a:spLocks noGrp="1"/>
          </p:cNvSpPr>
          <p:nvPr>
            <p:ph type="title"/>
          </p:nvPr>
        </p:nvSpPr>
        <p:spPr>
          <a:xfrm>
            <a:off x="628650" y="19889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Using the Project Template to Plan and Track Intensive TA Projects </a:t>
            </a:r>
            <a:endParaRPr/>
          </a:p>
        </p:txBody>
      </p:sp>
      <p:sp>
        <p:nvSpPr>
          <p:cNvPr id="1260" name="Google Shape;1260;p149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7316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/>
          <a:p>
            <a:pPr marL="2032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/>
              <a:t>Classroom WISE TA Opportunity</a:t>
            </a:r>
            <a:endParaRPr sz="2400"/>
          </a:p>
          <a:p>
            <a:pPr marL="2032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" sz="2400"/>
              <a:t>Fall 2021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50"/>
          <p:cNvSpPr txBox="1">
            <a:spLocks noGrp="1"/>
          </p:cNvSpPr>
          <p:nvPr>
            <p:ph type="title"/>
          </p:nvPr>
        </p:nvSpPr>
        <p:spPr>
          <a:xfrm>
            <a:off x="628650" y="1379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Implementation Project Template on the MHTTC Intranet</a:t>
            </a:r>
            <a:endParaRPr/>
          </a:p>
        </p:txBody>
      </p:sp>
      <p:sp>
        <p:nvSpPr>
          <p:cNvPr id="1267" name="Google Shape;1267;p150"/>
          <p:cNvSpPr txBox="1">
            <a:spLocks noGrp="1"/>
          </p:cNvSpPr>
          <p:nvPr>
            <p:ph type="body" idx="1"/>
          </p:nvPr>
        </p:nvSpPr>
        <p:spPr>
          <a:xfrm>
            <a:off x="470200" y="1656225"/>
            <a:ext cx="31986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/>
          <a:p>
            <a:pPr marL="2032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www.mhttcintranet.org</a:t>
            </a:r>
            <a:endParaRPr sz="2200"/>
          </a:p>
          <a:p>
            <a:pPr marL="2032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Any TTC staff person can get a log-in</a:t>
            </a:r>
            <a:endParaRPr sz="2200"/>
          </a:p>
          <a:p>
            <a:pPr marL="2032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•"/>
            </a:pPr>
            <a:r>
              <a:rPr lang="en" sz="2200"/>
              <a:t>Contact Ricky Canelo, rcanelo@stanford.edu</a:t>
            </a:r>
            <a:endParaRPr sz="2200"/>
          </a:p>
        </p:txBody>
      </p:sp>
      <p:pic>
        <p:nvPicPr>
          <p:cNvPr id="1268" name="Google Shape;1268;p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250" y="1416750"/>
            <a:ext cx="5316849" cy="316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51"/>
          <p:cNvSpPr txBox="1">
            <a:spLocks noGrp="1"/>
          </p:cNvSpPr>
          <p:nvPr>
            <p:ph type="title"/>
          </p:nvPr>
        </p:nvSpPr>
        <p:spPr>
          <a:xfrm>
            <a:off x="628650" y="273849"/>
            <a:ext cx="78867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2800" b="1"/>
              <a:t>Practicing our Learnings</a:t>
            </a:r>
            <a:endParaRPr sz="3700">
              <a:solidFill>
                <a:srgbClr val="FF0000"/>
              </a:solidFill>
            </a:endParaRPr>
          </a:p>
        </p:txBody>
      </p:sp>
      <p:sp>
        <p:nvSpPr>
          <p:cNvPr id="1274" name="Google Shape;1274;p151"/>
          <p:cNvSpPr txBox="1">
            <a:spLocks noGrp="1"/>
          </p:cNvSpPr>
          <p:nvPr>
            <p:ph type="body" idx="4294967295"/>
          </p:nvPr>
        </p:nvSpPr>
        <p:spPr>
          <a:xfrm>
            <a:off x="628650" y="1084775"/>
            <a:ext cx="77553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 lnSpcReduction="20000"/>
          </a:bodyPr>
          <a:lstStyle/>
          <a:p>
            <a:pPr marL="2032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Think about an intensive TTA project that you/your team has worked on or are planning to work on. </a:t>
            </a:r>
            <a:endParaRPr sz="2200"/>
          </a:p>
          <a:p>
            <a:pPr marL="203200" lvl="0" indent="-177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Take 5 minutes to answer the following questions:</a:t>
            </a:r>
            <a:endParaRPr sz="2200"/>
          </a:p>
          <a:p>
            <a:pPr marL="609600" lvl="1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What is the need/rationale for this project? Why was the decision made to do this project?</a:t>
            </a:r>
            <a:endParaRPr sz="1900"/>
          </a:p>
          <a:p>
            <a:pPr marL="609600" lvl="1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Who is the target audience (including organizations, individuals, cultural considerations)?</a:t>
            </a:r>
            <a:endParaRPr sz="1900"/>
          </a:p>
          <a:p>
            <a:pPr marL="609600" lvl="1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How did/will you recruit/engage the audience?</a:t>
            </a:r>
            <a:endParaRPr sz="1900"/>
          </a:p>
          <a:p>
            <a:pPr marL="609600" lvl="1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What system, individual, or organizational factors will aid implementation? What may be barriers?</a:t>
            </a:r>
            <a:endParaRPr sz="1900"/>
          </a:p>
          <a:p>
            <a:pPr marL="609600" lvl="1" indent="-184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900"/>
              <a:buChar char="•"/>
            </a:pPr>
            <a:r>
              <a:rPr lang="en" sz="1900"/>
              <a:t>List several implementation strategies that will/were used in this intensive project.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5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 b="1"/>
              <a:t>Reflection</a:t>
            </a:r>
            <a:r>
              <a:rPr lang="en" b="1"/>
              <a:t> - </a:t>
            </a:r>
            <a:r>
              <a:rPr lang="en" sz="3000" b="1"/>
              <a:t>Breakout Rooms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80" name="Google Shape;1280;p152"/>
          <p:cNvSpPr txBox="1">
            <a:spLocks noGrp="1"/>
          </p:cNvSpPr>
          <p:nvPr>
            <p:ph type="body" idx="4294967295"/>
          </p:nvPr>
        </p:nvSpPr>
        <p:spPr>
          <a:xfrm>
            <a:off x="628650" y="1398676"/>
            <a:ext cx="77553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/>
          <a:p>
            <a:pPr marL="203200" lvl="0" indent="-158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•"/>
            </a:pPr>
            <a:r>
              <a:rPr lang="en" sz="2400"/>
              <a:t>What was your experience completing these template questions? Were some questions more challenging? Easier?</a:t>
            </a:r>
            <a:endParaRPr sz="2400"/>
          </a:p>
          <a:p>
            <a:pPr marL="203200" lvl="0" indent="-190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How would you see using this tool to plan for an intensive TTA project?</a:t>
            </a:r>
            <a:endParaRPr sz="2400"/>
          </a:p>
          <a:p>
            <a:pPr marL="203200" lvl="0" indent="-1905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How would you see using TTA summaries provided by other MHTTCs?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53"/>
          <p:cNvSpPr txBox="1">
            <a:spLocks noGrp="1"/>
          </p:cNvSpPr>
          <p:nvPr>
            <p:ph type="title"/>
          </p:nvPr>
        </p:nvSpPr>
        <p:spPr>
          <a:xfrm>
            <a:off x="628650" y="209897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Next Steps to Use D&amp;I Science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in Our Work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36"/>
          <p:cNvSpPr txBox="1">
            <a:spLocks noGrp="1"/>
          </p:cNvSpPr>
          <p:nvPr>
            <p:ph type="title"/>
          </p:nvPr>
        </p:nvSpPr>
        <p:spPr>
          <a:xfrm>
            <a:off x="628650" y="25510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Welcome and Introductions</a:t>
            </a:r>
            <a:endParaRPr/>
          </a:p>
        </p:txBody>
      </p:sp>
      <p:sp>
        <p:nvSpPr>
          <p:cNvPr id="1165" name="Google Shape;1165;p136"/>
          <p:cNvSpPr txBox="1">
            <a:spLocks noGrp="1"/>
          </p:cNvSpPr>
          <p:nvPr>
            <p:ph type="body" idx="1"/>
          </p:nvPr>
        </p:nvSpPr>
        <p:spPr>
          <a:xfrm>
            <a:off x="6255748" y="1116525"/>
            <a:ext cx="27159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800"/>
              <a:t>Please introduce yourself in the chat: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Name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Pronouns, if comfortable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Center and Network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Location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Favorite summer treat</a:t>
            </a:r>
            <a:endParaRPr sz="1800"/>
          </a:p>
        </p:txBody>
      </p:sp>
      <p:pic>
        <p:nvPicPr>
          <p:cNvPr id="1166" name="Google Shape;1166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25" y="1116526"/>
            <a:ext cx="5801600" cy="3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5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Using D&amp;I Science in Our Work</a:t>
            </a:r>
            <a:endParaRPr/>
          </a:p>
        </p:txBody>
      </p:sp>
      <p:sp>
        <p:nvSpPr>
          <p:cNvPr id="1292" name="Google Shape;1292;p154"/>
          <p:cNvSpPr txBox="1">
            <a:spLocks noGrp="1"/>
          </p:cNvSpPr>
          <p:nvPr>
            <p:ph type="body" idx="4294967295"/>
          </p:nvPr>
        </p:nvSpPr>
        <p:spPr>
          <a:xfrm>
            <a:off x="628650" y="1398671"/>
            <a:ext cx="7755334" cy="347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/>
          <a:p>
            <a:pPr marL="20320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 sz="2300"/>
              <a:t>Use the implementation template to plan and monitor technical assistance projects</a:t>
            </a:r>
            <a:endParaRPr/>
          </a:p>
          <a:p>
            <a:pPr marL="203200" lvl="0" indent="-209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 sz="2300"/>
              <a:t>Understand the context before planning implementation strategies/technical assistance</a:t>
            </a:r>
            <a:endParaRPr/>
          </a:p>
          <a:p>
            <a:pPr marL="609600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/>
              <a:t>Assess barriers/facilitators and readiness</a:t>
            </a:r>
            <a:endParaRPr/>
          </a:p>
          <a:p>
            <a:pPr marL="203200" lvl="0" indent="-209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 sz="2300"/>
              <a:t>Tailor implementation strategies/technical assistance based on need</a:t>
            </a:r>
            <a:endParaRPr/>
          </a:p>
          <a:p>
            <a:pPr marL="203200" lvl="0" indent="-209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 sz="2300"/>
              <a:t>Consider how to evaluate the impact of your work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15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spcFirstLastPara="1" wrap="square" lIns="81625" tIns="40825" rIns="81625" bIns="408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help you use D&amp;I in your work?</a:t>
            </a:r>
            <a:endParaRPr/>
          </a:p>
        </p:txBody>
      </p:sp>
      <p:sp>
        <p:nvSpPr>
          <p:cNvPr id="1298" name="Google Shape;1298;p155"/>
          <p:cNvSpPr txBox="1">
            <a:spLocks noGrp="1"/>
          </p:cNvSpPr>
          <p:nvPr>
            <p:ph type="body" idx="4294967295"/>
          </p:nvPr>
        </p:nvSpPr>
        <p:spPr>
          <a:xfrm>
            <a:off x="628650" y="1398671"/>
            <a:ext cx="7755300" cy="29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/>
          <a:p>
            <a:pPr marL="203200" lvl="0" indent="-196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500"/>
              <a:buChar char="•"/>
            </a:pPr>
            <a:r>
              <a:rPr lang="en" sz="2200"/>
              <a:t>Plans in progress:</a:t>
            </a:r>
            <a:endParaRPr sz="2200"/>
          </a:p>
          <a:p>
            <a:pPr marL="609600" lvl="1" indent="-209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300"/>
              <a:buChar char="•"/>
            </a:pPr>
            <a:r>
              <a:rPr lang="en" sz="2000"/>
              <a:t>Recordings &amp; slides from these sessions</a:t>
            </a:r>
            <a:endParaRPr sz="2000"/>
          </a:p>
          <a:p>
            <a:pPr marL="609600" lvl="1" indent="-190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D&amp;I handbook and implementation template manual</a:t>
            </a:r>
            <a:endParaRPr sz="2000"/>
          </a:p>
          <a:p>
            <a:pPr marL="609600" lvl="1" indent="-2095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300"/>
              <a:buChar char="•"/>
            </a:pPr>
            <a:r>
              <a:rPr lang="en" sz="2000"/>
              <a:t>Implementation template office hours</a:t>
            </a:r>
            <a:endParaRPr sz="2000"/>
          </a:p>
          <a:p>
            <a:pPr marL="203200" lvl="0" indent="-177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Poll Everywhere question</a:t>
            </a:r>
            <a:endParaRPr sz="2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56"/>
          <p:cNvSpPr txBox="1">
            <a:spLocks noGrp="1"/>
          </p:cNvSpPr>
          <p:nvPr>
            <p:ph type="ctrTitle"/>
          </p:nvPr>
        </p:nvSpPr>
        <p:spPr>
          <a:xfrm>
            <a:off x="614916" y="135564"/>
            <a:ext cx="7772400" cy="143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" sz="4500" b="1"/>
              <a:t>THANK YOU!</a:t>
            </a:r>
            <a:endParaRPr/>
          </a:p>
        </p:txBody>
      </p:sp>
      <p:sp>
        <p:nvSpPr>
          <p:cNvPr id="1305" name="Google Shape;1305;p156"/>
          <p:cNvSpPr txBox="1">
            <a:spLocks noGrp="1"/>
          </p:cNvSpPr>
          <p:nvPr>
            <p:ph type="subTitle" idx="1"/>
          </p:nvPr>
        </p:nvSpPr>
        <p:spPr>
          <a:xfrm>
            <a:off x="1143000" y="1950839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Please complete our short, 5-minute evaluation using the link or QR code below: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https://ttc-gpra.org/P?s=497426</a:t>
            </a:r>
            <a:r>
              <a:rPr lang="en"/>
              <a:t> </a:t>
            </a:r>
            <a:endParaRPr/>
          </a:p>
        </p:txBody>
      </p:sp>
      <p:pic>
        <p:nvPicPr>
          <p:cNvPr id="1306" name="Google Shape;1306;p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1149" y="3038100"/>
            <a:ext cx="1861700" cy="18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5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1312" name="Google Shape;1312;p157"/>
          <p:cNvSpPr txBox="1">
            <a:spLocks noGrp="1"/>
          </p:cNvSpPr>
          <p:nvPr>
            <p:ph type="body" idx="4294967295"/>
          </p:nvPr>
        </p:nvSpPr>
        <p:spPr>
          <a:xfrm>
            <a:off x="440531" y="1202535"/>
            <a:ext cx="78858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 fontScale="92500" lnSpcReduction="10000"/>
          </a:bodyPr>
          <a:lstStyle/>
          <a:p>
            <a:pPr marL="228600" lvl="0" indent="-2127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/>
              <a:t>Aarons, G. A., Hurlburt, M., &amp; Horwitz, S. M. (2011). Advancing a conceptual model of evidence-based practice implementation in public service sectors. </a:t>
            </a:r>
            <a:r>
              <a:rPr lang="en" sz="650" i="1" dirty="0"/>
              <a:t>Administration Policy and Mental Health, 38</a:t>
            </a:r>
            <a:r>
              <a:rPr lang="en" sz="650" dirty="0"/>
              <a:t>, 4-23. </a:t>
            </a:r>
            <a:r>
              <a:rPr lang="en" sz="650" u="sng" dirty="0">
                <a:solidFill>
                  <a:schemeClr val="hlink"/>
                </a:solidFill>
                <a:hlinkClick r:id="rId3"/>
              </a:rPr>
              <a:t>https://doi.org/10.1007/s10488-010-0327-7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/>
              <a:t>Addiction Technology Transfer Center (ATTC) Network Technology Transfer Workgroup. (2011). Research to practice in addition treatment: Key terms and a field-driven model of technology transfer. </a:t>
            </a:r>
            <a:r>
              <a:rPr lang="en" sz="650" i="1" dirty="0"/>
              <a:t>Journal of Substance Abuse Treatment, 41</a:t>
            </a:r>
            <a:r>
              <a:rPr lang="en" sz="650" dirty="0"/>
              <a:t>(2), 169-178. </a:t>
            </a:r>
            <a:r>
              <a:rPr lang="en" sz="650" u="sng" dirty="0">
                <a:solidFill>
                  <a:schemeClr val="hlink"/>
                </a:solidFill>
                <a:hlinkClick r:id="rId4"/>
              </a:rPr>
              <a:t>https://doi.org/10.1016/j.jsat.2011.02.006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/>
              <a:t>Bertram, R., </a:t>
            </a:r>
            <a:r>
              <a:rPr lang="en" sz="650" dirty="0" err="1"/>
              <a:t>Blase</a:t>
            </a:r>
            <a:r>
              <a:rPr lang="en" sz="650" dirty="0"/>
              <a:t>, K., </a:t>
            </a:r>
            <a:r>
              <a:rPr lang="en" sz="650" dirty="0" err="1"/>
              <a:t>Shern</a:t>
            </a:r>
            <a:r>
              <a:rPr lang="en" sz="650" dirty="0"/>
              <a:t>, D., Shea, P., &amp; </a:t>
            </a:r>
            <a:r>
              <a:rPr lang="en" sz="650" dirty="0" err="1"/>
              <a:t>Fixsen</a:t>
            </a:r>
            <a:r>
              <a:rPr lang="en" sz="650" dirty="0"/>
              <a:t>, D. (2011). </a:t>
            </a:r>
            <a:r>
              <a:rPr lang="en" sz="650" i="1" dirty="0"/>
              <a:t>Policy research brief: Implementation opportunities and challenges for prevention and promotion initiatives</a:t>
            </a:r>
            <a:r>
              <a:rPr lang="en" sz="650" dirty="0"/>
              <a:t>. National Association of State Mental Health Program Directors (NASMHPD). </a:t>
            </a:r>
            <a:r>
              <a:rPr lang="en" sz="650" u="sng" dirty="0">
                <a:solidFill>
                  <a:schemeClr val="hlink"/>
                </a:solidFill>
                <a:hlinkClick r:id="rId5"/>
              </a:rPr>
              <a:t>https://www.nasmhpd.org/sites/default/files/Policy%20Research%20Brief%20on%20Implementation%20Opportunities%20and%20B_1.pdf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 err="1"/>
              <a:t>Budhwani</a:t>
            </a:r>
            <a:r>
              <a:rPr lang="en" sz="650" dirty="0"/>
              <a:t>, H., </a:t>
            </a:r>
            <a:r>
              <a:rPr lang="en" sz="650" dirty="0" err="1"/>
              <a:t>Hearld</a:t>
            </a:r>
            <a:r>
              <a:rPr lang="en" sz="650" dirty="0"/>
              <a:t>, K. R., &amp; Chavez-Yenter, D. (2015). Depression in racial and ethnic minorities: The impact of nativity and discrimination. </a:t>
            </a:r>
            <a:r>
              <a:rPr lang="en" sz="650" i="1" dirty="0"/>
              <a:t>Journal of Racial and Ethnic Health Disparities, 2</a:t>
            </a:r>
            <a:r>
              <a:rPr lang="en" sz="650" dirty="0"/>
              <a:t>(1), 34-42. </a:t>
            </a:r>
            <a:r>
              <a:rPr lang="en" sz="650" u="sng" dirty="0">
                <a:solidFill>
                  <a:schemeClr val="hlink"/>
                </a:solidFill>
                <a:hlinkClick r:id="rId6"/>
              </a:rPr>
              <a:t>https://doi.org/10.1007/s40615-014-0045-z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 err="1"/>
              <a:t>Cabassa</a:t>
            </a:r>
            <a:r>
              <a:rPr lang="en" sz="650" dirty="0"/>
              <a:t>, L. J., &amp; </a:t>
            </a:r>
            <a:r>
              <a:rPr lang="en" sz="650" dirty="0" err="1"/>
              <a:t>Stefancic</a:t>
            </a:r>
            <a:r>
              <a:rPr lang="en" sz="650" dirty="0"/>
              <a:t>, A. (2019). Context before implementation: a qualitative study of decision makers' views of a peer-led healthy lifestyle intervention for people with serious mental illness in supportive housing. </a:t>
            </a:r>
            <a:r>
              <a:rPr lang="en" sz="650" i="1" dirty="0"/>
              <a:t>Translational Behavioral Medicine, 9</a:t>
            </a:r>
            <a:r>
              <a:rPr lang="en" sz="650" dirty="0"/>
              <a:t>(2), 217–226. </a:t>
            </a:r>
            <a:r>
              <a:rPr lang="en" sz="650" u="sng" dirty="0">
                <a:solidFill>
                  <a:schemeClr val="hlink"/>
                </a:solidFill>
                <a:hlinkClick r:id="rId7"/>
              </a:rPr>
              <a:t>https://doi.org/10.1093/tbm/iby034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/>
              <a:t>Center for Behavioral Health Statistics and Quality, Substance Abuse and Mental Health Services Administration. (2016).</a:t>
            </a:r>
            <a:r>
              <a:rPr lang="en" sz="650" i="1" dirty="0"/>
              <a:t> 2015 National Survey on Drug Use and Health: Detailed tables</a:t>
            </a:r>
            <a:r>
              <a:rPr lang="en" sz="650" dirty="0"/>
              <a:t>. </a:t>
            </a:r>
            <a:r>
              <a:rPr lang="en" sz="650" u="sng" dirty="0">
                <a:solidFill>
                  <a:schemeClr val="hlink"/>
                </a:solidFill>
                <a:hlinkClick r:id="rId8"/>
              </a:rPr>
              <a:t>https://www.samhsa.gov/data/sites/default/files/NSDUH-DetTabs-2015/NSDUH-DetTabs-2015/NSDUH-DetTabs-2015.pdf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/>
              <a:t>Center for Behavioral Health Statistics and Quality, Substance Abuse and Mental Health Services Administration. (2020, June). </a:t>
            </a:r>
            <a:r>
              <a:rPr lang="en" sz="650" i="1" dirty="0"/>
              <a:t>Results from the 2019 National Survey on Drug Use and Health: Graphics from the key findings report</a:t>
            </a:r>
            <a:r>
              <a:rPr lang="en" sz="650" dirty="0"/>
              <a:t>. </a:t>
            </a:r>
            <a:r>
              <a:rPr lang="en" sz="650" u="sng" dirty="0">
                <a:solidFill>
                  <a:schemeClr val="hlink"/>
                </a:solidFill>
                <a:hlinkClick r:id="rId9"/>
              </a:rPr>
              <a:t>https://www.samhsa.gov/data/report/2019-nsduh-annual-national-report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/>
              <a:t>Cross-Technology Transfer Center (TTC) Workgroup on Virtual Learning. (2021). Virtual reality for behavioral health workforce development in the era of COVID-19. </a:t>
            </a:r>
            <a:r>
              <a:rPr lang="en" sz="650" i="1" dirty="0"/>
              <a:t>Journal of Substance Abuse Treatment, 121</a:t>
            </a:r>
            <a:r>
              <a:rPr lang="en" sz="650" dirty="0"/>
              <a:t>, 108157. </a:t>
            </a:r>
            <a:r>
              <a:rPr lang="en" sz="650" u="sng" dirty="0">
                <a:solidFill>
                  <a:schemeClr val="hlink"/>
                </a:solidFill>
                <a:hlinkClick r:id="rId10"/>
              </a:rPr>
              <a:t>https://doi.org/10.1016/j.jsat.2020.108157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/>
              <a:t>Curran, G. M. (2020). Implementation science made too simple: a teaching tool. </a:t>
            </a:r>
            <a:r>
              <a:rPr lang="en" sz="650" i="1" dirty="0"/>
              <a:t>Implementation Science Communications, 1</a:t>
            </a:r>
            <a:r>
              <a:rPr lang="en" sz="650" dirty="0"/>
              <a:t>, 27. </a:t>
            </a:r>
            <a:r>
              <a:rPr lang="en" sz="650" u="sng" dirty="0">
                <a:solidFill>
                  <a:schemeClr val="hlink"/>
                </a:solidFill>
                <a:hlinkClick r:id="rId11"/>
              </a:rPr>
              <a:t>https://doi.org/10.1186/s43058-020-00001-z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/>
              <a:t>Damschroder, L. J., Aron, D. C., Keith, R. E., </a:t>
            </a:r>
            <a:r>
              <a:rPr lang="en" sz="650" dirty="0" err="1"/>
              <a:t>Kirsh</a:t>
            </a:r>
            <a:r>
              <a:rPr lang="en" sz="650" dirty="0"/>
              <a:t>, S. R., Alexander, J. A., &amp; Lowery, J. C. (2009). Fostering implementation of health services research findings into practice: a consolidated framework for advancing implementation science. </a:t>
            </a:r>
            <a:r>
              <a:rPr lang="en" sz="650" i="1" dirty="0"/>
              <a:t>Implementation Science, 4</a:t>
            </a:r>
            <a:r>
              <a:rPr lang="en" sz="650" dirty="0"/>
              <a:t>, 50. </a:t>
            </a:r>
            <a:r>
              <a:rPr lang="en" sz="650" u="sng" dirty="0">
                <a:solidFill>
                  <a:schemeClr val="hlink"/>
                </a:solidFill>
                <a:hlinkClick r:id="rId12"/>
              </a:rPr>
              <a:t>https://doi.org/10.1186/1748-5908-4-50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/>
              <a:t>Finnerty, M., Austin, E., Chen, Q., Layman, D., Kealey, E., Ng-</a:t>
            </a:r>
            <a:r>
              <a:rPr lang="en" sz="650" dirty="0" err="1"/>
              <a:t>Mak</a:t>
            </a:r>
            <a:r>
              <a:rPr lang="en" sz="650" dirty="0"/>
              <a:t>, D., Rajagopalan, K., &amp; </a:t>
            </a:r>
            <a:r>
              <a:rPr lang="en" sz="650" dirty="0" err="1"/>
              <a:t>Hoagwood</a:t>
            </a:r>
            <a:r>
              <a:rPr lang="en" sz="650" dirty="0"/>
              <a:t>, K. (2019). Implementation and use of a client-facing web-based shared decision-making system (</a:t>
            </a:r>
            <a:r>
              <a:rPr lang="en" sz="650" dirty="0" err="1"/>
              <a:t>MyCHOIS-CommonGround</a:t>
            </a:r>
            <a:r>
              <a:rPr lang="en" sz="650" dirty="0"/>
              <a:t>) in two specialty mental health clinics. </a:t>
            </a:r>
            <a:r>
              <a:rPr lang="en" sz="650" i="1" dirty="0"/>
              <a:t>Community Mental Health Journal, 55</a:t>
            </a:r>
            <a:r>
              <a:rPr lang="en" sz="650" dirty="0"/>
              <a:t>(4), 641–650. </a:t>
            </a:r>
            <a:r>
              <a:rPr lang="en" sz="650" u="sng" dirty="0">
                <a:solidFill>
                  <a:schemeClr val="hlink"/>
                </a:solidFill>
                <a:hlinkClick r:id="rId13"/>
              </a:rPr>
              <a:t>https://doi.org/10.1007/s10597-018-0341-x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 err="1"/>
              <a:t>Fixsen</a:t>
            </a:r>
            <a:r>
              <a:rPr lang="en" sz="650" dirty="0"/>
              <a:t>, D., </a:t>
            </a:r>
            <a:r>
              <a:rPr lang="en" sz="650" dirty="0" err="1"/>
              <a:t>Naoom</a:t>
            </a:r>
            <a:r>
              <a:rPr lang="en" sz="650" dirty="0"/>
              <a:t>, S., </a:t>
            </a:r>
            <a:r>
              <a:rPr lang="en" sz="650" dirty="0" err="1"/>
              <a:t>Blase</a:t>
            </a:r>
            <a:r>
              <a:rPr lang="en" sz="650" dirty="0"/>
              <a:t>, K., Friedman, R., Wallace, F. (2005). </a:t>
            </a:r>
            <a:r>
              <a:rPr lang="en" sz="650" i="1" dirty="0"/>
              <a:t>Implementation research: A synthesis of the literature</a:t>
            </a:r>
            <a:r>
              <a:rPr lang="en" sz="650" dirty="0"/>
              <a:t>. National Implementation Research Network. </a:t>
            </a:r>
            <a:r>
              <a:rPr lang="en" sz="650" u="sng" dirty="0">
                <a:solidFill>
                  <a:schemeClr val="hlink"/>
                </a:solidFill>
                <a:hlinkClick r:id="rId14"/>
              </a:rPr>
              <a:t>https://nirn.fpg.unc.edu/sites/nirn.fpg.unc.edu/files/resources/NIRN-MonographFull-01-2005.pdf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/>
              <a:t>Glasgow, R. E., Vogt, T. M., &amp; Boles, S. M. (1999). Evaluating the public health impact of health promotion interventions: the RE-AIM framework. </a:t>
            </a:r>
            <a:r>
              <a:rPr lang="en" sz="650" i="1" dirty="0"/>
              <a:t>American Journal of Public Health, 89</a:t>
            </a:r>
            <a:r>
              <a:rPr lang="en" sz="650" dirty="0"/>
              <a:t>(9), 1322–1327. </a:t>
            </a:r>
            <a:r>
              <a:rPr lang="en" sz="650" u="sng" dirty="0">
                <a:solidFill>
                  <a:schemeClr val="hlink"/>
                </a:solidFill>
                <a:hlinkClick r:id="rId15"/>
              </a:rPr>
              <a:t>https://doi.org/10.2105/ajph.89.9.1322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/>
              <a:t>Grimshaw, J. M., </a:t>
            </a:r>
            <a:r>
              <a:rPr lang="en" sz="650" dirty="0" err="1"/>
              <a:t>Shirran</a:t>
            </a:r>
            <a:r>
              <a:rPr lang="en" sz="650" dirty="0"/>
              <a:t>, L., Thomas, R., </a:t>
            </a:r>
            <a:r>
              <a:rPr lang="en" sz="650" dirty="0" err="1"/>
              <a:t>Mowatt</a:t>
            </a:r>
            <a:r>
              <a:rPr lang="en" sz="650" dirty="0"/>
              <a:t>, G., Fraser, C., </a:t>
            </a:r>
            <a:r>
              <a:rPr lang="en" sz="650" dirty="0" err="1"/>
              <a:t>Bero</a:t>
            </a:r>
            <a:r>
              <a:rPr lang="en" sz="650" dirty="0"/>
              <a:t>, L., </a:t>
            </a:r>
            <a:r>
              <a:rPr lang="en" sz="650" dirty="0" err="1"/>
              <a:t>Grilli</a:t>
            </a:r>
            <a:r>
              <a:rPr lang="en" sz="650" dirty="0"/>
              <a:t>, R., Harvey, E., </a:t>
            </a:r>
            <a:r>
              <a:rPr lang="en" sz="650" dirty="0" err="1"/>
              <a:t>Oxman</a:t>
            </a:r>
            <a:r>
              <a:rPr lang="en" sz="650" dirty="0"/>
              <a:t>, A., &amp; O’Brien, M. A. (2001). Changing provider behavior: An overview of systematic reviews of interventions. </a:t>
            </a:r>
            <a:r>
              <a:rPr lang="en" sz="650" i="1" dirty="0"/>
              <a:t>Medical Care, 39</a:t>
            </a:r>
            <a:r>
              <a:rPr lang="en" sz="650" dirty="0"/>
              <a:t>(8 Suppl 2), II2-II45. </a:t>
            </a:r>
            <a:r>
              <a:rPr lang="en" sz="650" u="sng" dirty="0">
                <a:solidFill>
                  <a:schemeClr val="hlink"/>
                </a:solidFill>
                <a:hlinkClick r:id="rId16"/>
              </a:rPr>
              <a:t>http://www.jstor.org/stable/3767642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/>
              <a:t>Grimshaw, J. M., Thomas, R. E., MacLennan, G., Fraser, C., Ramsay, C. R., Vale, L., Whitty, P., Eccles, M. P., </a:t>
            </a:r>
            <a:r>
              <a:rPr lang="en" sz="650" dirty="0" err="1"/>
              <a:t>Matowe</a:t>
            </a:r>
            <a:r>
              <a:rPr lang="en" sz="650" dirty="0"/>
              <a:t>, L., </a:t>
            </a:r>
            <a:r>
              <a:rPr lang="en" sz="650" dirty="0" err="1"/>
              <a:t>Shirran</a:t>
            </a:r>
            <a:r>
              <a:rPr lang="en" sz="650" dirty="0"/>
              <a:t>, L., </a:t>
            </a:r>
            <a:r>
              <a:rPr lang="en" sz="650" dirty="0" err="1"/>
              <a:t>Wensing</a:t>
            </a:r>
            <a:r>
              <a:rPr lang="en" sz="650" dirty="0"/>
              <a:t>, M., Dijkstra, R., &amp; Donaldson, C. (2004). Effectiveness and efficiency of guideline dissemination and implementation strategies. </a:t>
            </a:r>
            <a:r>
              <a:rPr lang="en" sz="650" i="1" dirty="0"/>
              <a:t>Health Technology Assessment, 8</a:t>
            </a:r>
            <a:r>
              <a:rPr lang="en" sz="650" dirty="0"/>
              <a:t>(6), iii–72. </a:t>
            </a:r>
            <a:r>
              <a:rPr lang="en" sz="650" u="sng" dirty="0">
                <a:solidFill>
                  <a:schemeClr val="hlink"/>
                </a:solidFill>
                <a:hlinkClick r:id="rId17"/>
              </a:rPr>
              <a:t>https://doi.org/10.3310/hta8060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 err="1"/>
              <a:t>Henggeler</a:t>
            </a:r>
            <a:r>
              <a:rPr lang="en" sz="650" dirty="0"/>
              <a:t>, S. W., </a:t>
            </a:r>
            <a:r>
              <a:rPr lang="en" sz="650" dirty="0" err="1"/>
              <a:t>Schoenwald</a:t>
            </a:r>
            <a:r>
              <a:rPr lang="en" sz="650" dirty="0"/>
              <a:t>, S. K., Liao, J. G., Letourneau, E. J., &amp; Edwards, D. L. (2002). Transporting efficacious treatments to field settings: the link between supervisory practices and therapist fidelity in MST programs. </a:t>
            </a:r>
            <a:r>
              <a:rPr lang="en" sz="650" i="1" dirty="0"/>
              <a:t>Journal of Clinical Child and Adolescent Psychology, 31</a:t>
            </a:r>
            <a:r>
              <a:rPr lang="en" sz="650" dirty="0"/>
              <a:t>(2), 155–167. </a:t>
            </a:r>
            <a:r>
              <a:rPr lang="en" sz="650" u="sng" dirty="0">
                <a:solidFill>
                  <a:schemeClr val="hlink"/>
                </a:solidFill>
                <a:hlinkClick r:id="rId18"/>
              </a:rPr>
              <a:t>https://doi.org/10.1207/S15374424JCCP3102_02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/>
              <a:t>Interdepartmental Serious Mental Illness Coordinating Committee. (2017). </a:t>
            </a:r>
            <a:r>
              <a:rPr lang="en" sz="650" i="1" dirty="0"/>
              <a:t>The way forward: Federal action for a system that works for all people living with SMI and SED and their families and caregivers</a:t>
            </a:r>
            <a:r>
              <a:rPr lang="en" sz="650" dirty="0"/>
              <a:t>. </a:t>
            </a:r>
            <a:r>
              <a:rPr lang="en" sz="650" u="sng" dirty="0">
                <a:solidFill>
                  <a:schemeClr val="hlink"/>
                </a:solidFill>
                <a:hlinkClick r:id="rId19"/>
              </a:rPr>
              <a:t>https://www.samhsa.gov/sites/default/files/programs_campaigns/ismicc_2017_report_to_congress.pdf</a:t>
            </a:r>
            <a:r>
              <a:rPr lang="en" sz="650" dirty="0"/>
              <a:t> </a:t>
            </a:r>
            <a:endParaRPr sz="650" dirty="0"/>
          </a:p>
          <a:p>
            <a:pPr marL="228600" lvl="0" indent="-2127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/>
              <a:t>Joyce, B., &amp; Showers, B. (2002). Designing training and peer coaching: Our need for learning. In B. Joyce &amp; B. Showers (Eds.), Student achievement through staff development (pp. 69–94). ASCD.</a:t>
            </a:r>
            <a:endParaRPr sz="6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5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1318" name="Google Shape;1318;p158"/>
          <p:cNvSpPr txBox="1">
            <a:spLocks noGrp="1"/>
          </p:cNvSpPr>
          <p:nvPr>
            <p:ph type="body" idx="4294967295"/>
          </p:nvPr>
        </p:nvSpPr>
        <p:spPr>
          <a:xfrm>
            <a:off x="440531" y="1202535"/>
            <a:ext cx="7885906" cy="340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 fontScale="92500" lnSpcReduction="20000"/>
          </a:bodyPr>
          <a:lstStyle/>
          <a:p>
            <a:pPr marL="228600" lvl="0" indent="-215503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/>
              <a:t>Kilbourne, A. M., </a:t>
            </a:r>
            <a:r>
              <a:rPr lang="en" sz="750" dirty="0" err="1"/>
              <a:t>Almirall</a:t>
            </a:r>
            <a:r>
              <a:rPr lang="en" sz="750" dirty="0"/>
              <a:t>, D., Goodrich, D. E., Lai, Z., Abraham, K. M., Nord, K. M., &amp; Bowersox, N. W. (2014). Enhancing outreach for persons with serious mental illness: 12-month results from a cluster randomized trial of an adaptive implementation strategy. </a:t>
            </a:r>
            <a:r>
              <a:rPr lang="en" sz="750" i="1" dirty="0"/>
              <a:t>Implementation Science, 9</a:t>
            </a:r>
            <a:r>
              <a:rPr lang="en" sz="750" dirty="0"/>
              <a:t>, 163. </a:t>
            </a:r>
            <a:r>
              <a:rPr lang="en" sz="750" u="sng" dirty="0">
                <a:solidFill>
                  <a:schemeClr val="hlink"/>
                </a:solidFill>
                <a:hlinkClick r:id="rId3"/>
              </a:rPr>
              <a:t>https://doi.org/10.1186/s13012-014-0163-3</a:t>
            </a:r>
            <a:r>
              <a:rPr lang="en" sz="750" dirty="0"/>
              <a:t> 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/>
              <a:t>Kilbourne, A. M., Goodrich, D. E., Lai, Z., </a:t>
            </a:r>
            <a:r>
              <a:rPr lang="en" sz="750" dirty="0" err="1"/>
              <a:t>Almirall</a:t>
            </a:r>
            <a:r>
              <a:rPr lang="en" sz="750" dirty="0"/>
              <a:t>, D., Nord, K. M., Bowersox, N. W., &amp; Abraham, K. M. (2015). Reengaging veterans with serious mental illness into care: preliminary results from a national randomized trial. </a:t>
            </a:r>
            <a:r>
              <a:rPr lang="en" sz="750" i="1" dirty="0"/>
              <a:t>Psychiatric Services, 66</a:t>
            </a:r>
            <a:r>
              <a:rPr lang="en" sz="750" dirty="0"/>
              <a:t>(1), 90–93. </a:t>
            </a:r>
            <a:r>
              <a:rPr lang="en" sz="750" u="sng" dirty="0">
                <a:solidFill>
                  <a:schemeClr val="hlink"/>
                </a:solidFill>
                <a:hlinkClick r:id="rId4"/>
              </a:rPr>
              <a:t>https://doi.org/10.1176/appi.ps.201300497</a:t>
            </a:r>
            <a:r>
              <a:rPr lang="en" sz="750" dirty="0"/>
              <a:t> 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/>
              <a:t>Kirchner, J. E., Woodward, E. N., Smith, J. L., Curran, G. M., Kilbourne, A. M., Owen, R. R., &amp; Bauer, M. S. (2016). Implementation science supports core clinical competencies: An overview and clinical example. </a:t>
            </a:r>
            <a:r>
              <a:rPr lang="en" sz="750" i="1" dirty="0"/>
              <a:t>The Primary Care Companion for CNS Disorders, 18</a:t>
            </a:r>
            <a:r>
              <a:rPr lang="en" sz="750" dirty="0"/>
              <a:t>(6), e1-e7. </a:t>
            </a:r>
            <a:r>
              <a:rPr lang="en" sz="750" u="sng" dirty="0">
                <a:solidFill>
                  <a:schemeClr val="hlink"/>
                </a:solidFill>
                <a:hlinkClick r:id="rId5"/>
              </a:rPr>
              <a:t>https://doi.org/10.4088/PCC.16m02004</a:t>
            </a:r>
            <a:r>
              <a:rPr lang="en" sz="750" dirty="0"/>
              <a:t> 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 err="1"/>
              <a:t>Koczwara</a:t>
            </a:r>
            <a:r>
              <a:rPr lang="en" sz="750" dirty="0"/>
              <a:t>, B., Stover, A. M., Davies, L., Davis, M. M., Fleisher, L., </a:t>
            </a:r>
            <a:r>
              <a:rPr lang="en" sz="750" dirty="0" err="1"/>
              <a:t>Ramanadhan</a:t>
            </a:r>
            <a:r>
              <a:rPr lang="en" sz="750" dirty="0"/>
              <a:t>, S., </a:t>
            </a:r>
            <a:r>
              <a:rPr lang="en" sz="750" dirty="0" err="1"/>
              <a:t>Schroeck</a:t>
            </a:r>
            <a:r>
              <a:rPr lang="en" sz="750" dirty="0"/>
              <a:t>, F. R., </a:t>
            </a:r>
            <a:r>
              <a:rPr lang="en" sz="750" dirty="0" err="1"/>
              <a:t>Zullig</a:t>
            </a:r>
            <a:r>
              <a:rPr lang="en" sz="750" dirty="0"/>
              <a:t>, L. L., Chambers, D. A., &amp; Proctor, E. (2018). Harnessing the synergy between improvement science and implementation science in cancer: A call to action. </a:t>
            </a:r>
            <a:r>
              <a:rPr lang="en" sz="750" i="1" dirty="0"/>
              <a:t>Journal of Oncology Practice, 14</a:t>
            </a:r>
            <a:r>
              <a:rPr lang="en" sz="750" dirty="0"/>
              <a:t>(6), 335-340. </a:t>
            </a:r>
            <a:r>
              <a:rPr lang="en" sz="750" u="sng" dirty="0">
                <a:solidFill>
                  <a:schemeClr val="hlink"/>
                </a:solidFill>
                <a:hlinkClick r:id="rId6"/>
              </a:rPr>
              <a:t>https://doi.org/10.1200/JOP.17.00083</a:t>
            </a:r>
            <a:r>
              <a:rPr lang="en" sz="750" dirty="0"/>
              <a:t> 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 err="1"/>
              <a:t>Mascayano</a:t>
            </a:r>
            <a:r>
              <a:rPr lang="en" sz="750" dirty="0"/>
              <a:t>, F., </a:t>
            </a:r>
            <a:r>
              <a:rPr lang="en" sz="750" dirty="0" err="1"/>
              <a:t>Nossel</a:t>
            </a:r>
            <a:r>
              <a:rPr lang="en" sz="750" dirty="0"/>
              <a:t>, I., Bello, I., Smith, T., Ngo, H., </a:t>
            </a:r>
            <a:r>
              <a:rPr lang="en" sz="750" dirty="0" err="1"/>
              <a:t>Piscitelli</a:t>
            </a:r>
            <a:r>
              <a:rPr lang="en" sz="750" dirty="0"/>
              <a:t>, S., Malinovsky, I., </a:t>
            </a:r>
            <a:r>
              <a:rPr lang="en" sz="750" dirty="0" err="1"/>
              <a:t>Susser</a:t>
            </a:r>
            <a:r>
              <a:rPr lang="en" sz="750" dirty="0"/>
              <a:t>, E., &amp; Dixon, L. (2019). Understanding the implementation of coordinated specialty care for early psychosis in New York state: A guide using the RE-AIM framework. </a:t>
            </a:r>
            <a:r>
              <a:rPr lang="en" sz="750" i="1" dirty="0"/>
              <a:t>Early Intervention in Psychiatry, 13</a:t>
            </a:r>
            <a:r>
              <a:rPr lang="en" sz="750" dirty="0"/>
              <a:t>(3), 715–719. </a:t>
            </a:r>
            <a:r>
              <a:rPr lang="en" sz="750" u="sng" dirty="0">
                <a:solidFill>
                  <a:schemeClr val="hlink"/>
                </a:solidFill>
                <a:hlinkClick r:id="rId7"/>
              </a:rPr>
              <a:t>https://doi.org/10.1111/eip.12782</a:t>
            </a:r>
            <a:r>
              <a:rPr lang="en" sz="750" dirty="0"/>
              <a:t> 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/>
              <a:t>Maura, J., &amp; Weisman de Mamani, A. (2017). Mental health disparities, treatment engagement, and attrition among racial/ethnic minorities with severe mental illness: A review. </a:t>
            </a:r>
            <a:r>
              <a:rPr lang="en" sz="750" i="1" dirty="0"/>
              <a:t>Journal of Clinical Psychology in Medical Settings, 24</a:t>
            </a:r>
            <a:r>
              <a:rPr lang="en" sz="750" dirty="0"/>
              <a:t>(3-4), 187–210. </a:t>
            </a:r>
            <a:r>
              <a:rPr lang="en" sz="750" u="sng" dirty="0">
                <a:solidFill>
                  <a:schemeClr val="hlink"/>
                </a:solidFill>
                <a:hlinkClick r:id="rId8"/>
              </a:rPr>
              <a:t>https://doi.org/10.1007/s10880-017-9510-2</a:t>
            </a:r>
            <a:r>
              <a:rPr lang="en" sz="750" dirty="0"/>
              <a:t> 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 err="1"/>
              <a:t>McHugo</a:t>
            </a:r>
            <a:r>
              <a:rPr lang="en" sz="750" dirty="0"/>
              <a:t>, G. J., Drake, R. E., Teague, G. B., &amp; </a:t>
            </a:r>
            <a:r>
              <a:rPr lang="en" sz="750" dirty="0" err="1"/>
              <a:t>Xie</a:t>
            </a:r>
            <a:r>
              <a:rPr lang="en" sz="750" dirty="0"/>
              <a:t>, H. (1999). Fidelity to assertive community treatment and client outcomes in the New Hampshire dual disorders study. </a:t>
            </a:r>
            <a:r>
              <a:rPr lang="en" sz="750" i="1" dirty="0"/>
              <a:t>Psychiatric Services, 50</a:t>
            </a:r>
            <a:r>
              <a:rPr lang="en" sz="750" dirty="0"/>
              <a:t>(6), 818–824. </a:t>
            </a:r>
            <a:r>
              <a:rPr lang="en" sz="750" u="sng" dirty="0">
                <a:solidFill>
                  <a:schemeClr val="hlink"/>
                </a:solidFill>
                <a:hlinkClick r:id="rId9"/>
              </a:rPr>
              <a:t>https://doi.org/10.1176/ps.50.6.818</a:t>
            </a:r>
            <a:r>
              <a:rPr lang="en" sz="750" dirty="0"/>
              <a:t> 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/>
              <a:t>Nilsen, P. (2015). Making sense of implementation theories, models and frameworks. </a:t>
            </a:r>
            <a:r>
              <a:rPr lang="en" sz="750" i="1" dirty="0"/>
              <a:t>Implementation Science, 10</a:t>
            </a:r>
            <a:r>
              <a:rPr lang="en" sz="750" dirty="0"/>
              <a:t>, 53. </a:t>
            </a:r>
            <a:r>
              <a:rPr lang="en" sz="750" u="sng" dirty="0">
                <a:solidFill>
                  <a:schemeClr val="hlink"/>
                </a:solidFill>
                <a:hlinkClick r:id="rId10"/>
              </a:rPr>
              <a:t>https://doi.org/10.1186/s13012-015-0242-0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/>
              <a:t>Powell, B. J., McMillen, J. C., Proctor, E. K., Carpenter, C. R., Griffey, R. T., Bunger, A. C., Glass, J. E., &amp; York, J. L. (2012). A compilation of strategies for implementing clinical innovations in health and mental health. </a:t>
            </a:r>
            <a:r>
              <a:rPr lang="en" sz="750" i="1" dirty="0"/>
              <a:t>Medical Care Research and Review, 69</a:t>
            </a:r>
            <a:r>
              <a:rPr lang="en" sz="750" dirty="0"/>
              <a:t>(2), 123–57. </a:t>
            </a:r>
            <a:r>
              <a:rPr lang="en" sz="750" u="sng" dirty="0">
                <a:solidFill>
                  <a:schemeClr val="hlink"/>
                </a:solidFill>
                <a:hlinkClick r:id="rId11"/>
              </a:rPr>
              <a:t>https://doi.org/10.1177/1077558711430690</a:t>
            </a:r>
            <a:r>
              <a:rPr lang="en" sz="750" dirty="0"/>
              <a:t> 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/>
              <a:t>Proctor, E., Hooley, C., Morse, A., McCrary, S., Kim, H., &amp; Kohl, P. L. (2019). Intermediary/purveyor organizations for evidence-based interventions in the US child mental health: Characteristics and implementation strategies. </a:t>
            </a:r>
            <a:r>
              <a:rPr lang="en" sz="750" i="1" dirty="0"/>
              <a:t>Implementation Science, 14</a:t>
            </a:r>
            <a:r>
              <a:rPr lang="en" sz="750" dirty="0"/>
              <a:t>, 3. </a:t>
            </a:r>
            <a:r>
              <a:rPr lang="en" sz="750" u="sng" dirty="0">
                <a:solidFill>
                  <a:schemeClr val="hlink"/>
                </a:solidFill>
                <a:hlinkClick r:id="rId12"/>
              </a:rPr>
              <a:t>https://doi.org/10.1186/s13012-018-0845-3</a:t>
            </a:r>
            <a:r>
              <a:rPr lang="en" sz="750" dirty="0"/>
              <a:t> 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/>
              <a:t>Rabin, B. A., &amp; Brownson, R. C. (2018). Terminology for dissemination and implementation research. In R. C. Brownson, G. A. Colditz, &amp; E. K. Proctor (Eds.) </a:t>
            </a:r>
            <a:r>
              <a:rPr lang="en" sz="750" i="1" dirty="0"/>
              <a:t>Dissemination and implementation research in health: Translating science to practice </a:t>
            </a:r>
            <a:r>
              <a:rPr lang="en" sz="750" dirty="0"/>
              <a:t>(2nd ed.). Oxford University Press. 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/>
              <a:t>Rojas Smith, L., Ashok, M., </a:t>
            </a:r>
            <a:r>
              <a:rPr lang="en" sz="750" dirty="0" err="1"/>
              <a:t>Morss</a:t>
            </a:r>
            <a:r>
              <a:rPr lang="en" sz="750" dirty="0"/>
              <a:t> Dy, S., Wines, R. C., &amp; Teixeira-</a:t>
            </a:r>
            <a:r>
              <a:rPr lang="en" sz="750" dirty="0" err="1"/>
              <a:t>Poit</a:t>
            </a:r>
            <a:r>
              <a:rPr lang="en" sz="750" dirty="0"/>
              <a:t>, S. (2014). </a:t>
            </a:r>
            <a:r>
              <a:rPr lang="en" sz="750" i="1" dirty="0"/>
              <a:t>Contextual frameworks for research on the implementation of complex system interventions</a:t>
            </a:r>
            <a:r>
              <a:rPr lang="en" sz="750" dirty="0"/>
              <a:t>. Agency for Healthcare Research and Quality (US).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/>
              <a:t>Smith, S. N., </a:t>
            </a:r>
            <a:r>
              <a:rPr lang="en" sz="750" dirty="0" err="1"/>
              <a:t>Almirall</a:t>
            </a:r>
            <a:r>
              <a:rPr lang="en" sz="750" dirty="0"/>
              <a:t>, D., </a:t>
            </a:r>
            <a:r>
              <a:rPr lang="en" sz="750" dirty="0" err="1"/>
              <a:t>Prenovost</a:t>
            </a:r>
            <a:r>
              <a:rPr lang="en" sz="750" dirty="0"/>
              <a:t>, K., Goodrich, D. E., Abraham, K. M., </a:t>
            </a:r>
            <a:r>
              <a:rPr lang="en" sz="750" dirty="0" err="1"/>
              <a:t>Liebrecht</a:t>
            </a:r>
            <a:r>
              <a:rPr lang="en" sz="750" dirty="0"/>
              <a:t>, C., &amp; Kilbourne, A. M. (2018). Organizational culture and climate as moderators of enhanced outreach for persons with serious mental illness: results from a cluster-randomized trial of adaptive implementation strategies. </a:t>
            </a:r>
            <a:r>
              <a:rPr lang="en" sz="750" i="1" dirty="0"/>
              <a:t>Implementation Science, 13</a:t>
            </a:r>
            <a:r>
              <a:rPr lang="en" sz="750" dirty="0"/>
              <a:t>, 93. </a:t>
            </a:r>
            <a:r>
              <a:rPr lang="en" sz="750" u="sng" dirty="0">
                <a:solidFill>
                  <a:schemeClr val="hlink"/>
                </a:solidFill>
                <a:hlinkClick r:id="rId13"/>
              </a:rPr>
              <a:t>https://doi.org/10.1186/s13012-018-0787-9</a:t>
            </a:r>
            <a:r>
              <a:rPr lang="en" sz="750" dirty="0"/>
              <a:t> 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/>
              <a:t>Squires, J. E., Sullivan, K., Eccles, M. P., </a:t>
            </a:r>
            <a:r>
              <a:rPr lang="en" sz="750" dirty="0" err="1"/>
              <a:t>Worswick</a:t>
            </a:r>
            <a:r>
              <a:rPr lang="en" sz="750" dirty="0"/>
              <a:t>, J., &amp; Grimshaw, J. M. (2014). Are multifaceted interventions more effective than single-component interventions in changing health-care professionals' </a:t>
            </a:r>
            <a:r>
              <a:rPr lang="en" sz="750" dirty="0" err="1"/>
              <a:t>behaviours</a:t>
            </a:r>
            <a:r>
              <a:rPr lang="en" sz="750" dirty="0"/>
              <a:t>? An overview of systematic reviews. </a:t>
            </a:r>
            <a:r>
              <a:rPr lang="en" sz="750" i="1" dirty="0"/>
              <a:t>Implementation Science, 9</a:t>
            </a:r>
            <a:r>
              <a:rPr lang="en" sz="750" dirty="0"/>
              <a:t>, 152. </a:t>
            </a:r>
            <a:r>
              <a:rPr lang="en" sz="750" u="sng" dirty="0">
                <a:solidFill>
                  <a:schemeClr val="hlink"/>
                </a:solidFill>
                <a:hlinkClick r:id="rId14"/>
              </a:rPr>
              <a:t>https://doi.org/10.1186/s13012-014-0152-6</a:t>
            </a:r>
            <a:r>
              <a:rPr lang="en" sz="750" dirty="0"/>
              <a:t> 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 err="1"/>
              <a:t>Stilen</a:t>
            </a:r>
            <a:r>
              <a:rPr lang="en" sz="750" dirty="0"/>
              <a:t>, P. (2013). Personal communication.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/>
              <a:t>Waltz, T. J., Powell, B. J., Fernández, M. E., Abadie, B., &amp; Damschroder, L. J. (2019). Choosing implementation strategies to address contextual barriers: Diversity in recommendations and future directions. </a:t>
            </a:r>
            <a:r>
              <a:rPr lang="en" sz="750" i="1" dirty="0"/>
              <a:t>Implementation Science, 14</a:t>
            </a:r>
            <a:r>
              <a:rPr lang="en" sz="750" dirty="0"/>
              <a:t>, 42. </a:t>
            </a:r>
            <a:r>
              <a:rPr lang="en" sz="750" u="sng" dirty="0">
                <a:solidFill>
                  <a:schemeClr val="hlink"/>
                </a:solidFill>
                <a:hlinkClick r:id="rId15"/>
              </a:rPr>
              <a:t>https://doi.org/10.1186/s13012-019-0892-4</a:t>
            </a:r>
            <a:r>
              <a:rPr lang="en" sz="750" dirty="0"/>
              <a:t> </a:t>
            </a:r>
            <a:endParaRPr sz="750" dirty="0"/>
          </a:p>
          <a:p>
            <a:pPr marL="228600" lvl="0" indent="-21550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750" dirty="0"/>
              <a:t>Young, A. S., Cohen, A. N., Chang, E. T., Flynn, A., Hamilton, A. B., </a:t>
            </a:r>
            <a:r>
              <a:rPr lang="en" sz="750" dirty="0" err="1"/>
              <a:t>Oberman</a:t>
            </a:r>
            <a:r>
              <a:rPr lang="en" sz="750" dirty="0"/>
              <a:t>, R., &amp; </a:t>
            </a:r>
            <a:r>
              <a:rPr lang="en" sz="750" dirty="0" err="1"/>
              <a:t>Vinzon</a:t>
            </a:r>
            <a:r>
              <a:rPr lang="en" sz="750" dirty="0"/>
              <a:t>, M. (2018). A clustered controlled trial of the implementation and effectiveness of a medical home to improve health care of people with serious mental illness: Study protocol. </a:t>
            </a:r>
            <a:r>
              <a:rPr lang="en" sz="750" i="1" dirty="0"/>
              <a:t>BMC Health Services Research, 18</a:t>
            </a:r>
            <a:r>
              <a:rPr lang="en" sz="750" dirty="0"/>
              <a:t>(1), 428. </a:t>
            </a:r>
            <a:r>
              <a:rPr lang="en" sz="750" u="sng" dirty="0">
                <a:solidFill>
                  <a:schemeClr val="hlink"/>
                </a:solidFill>
                <a:hlinkClick r:id="rId16"/>
              </a:rPr>
              <a:t>https://doi.org/10.1186/s12913-018-3237-0</a:t>
            </a:r>
            <a:r>
              <a:rPr lang="en" sz="750" dirty="0"/>
              <a:t> </a:t>
            </a:r>
            <a:endParaRPr sz="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137"/>
          <p:cNvSpPr txBox="1">
            <a:spLocks noGrp="1"/>
          </p:cNvSpPr>
          <p:nvPr>
            <p:ph type="title"/>
          </p:nvPr>
        </p:nvSpPr>
        <p:spPr>
          <a:xfrm>
            <a:off x="461400" y="106375"/>
            <a:ext cx="8221200" cy="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Recap of Part 2: How do we decide what to do?</a:t>
            </a:r>
            <a:endParaRPr/>
          </a:p>
        </p:txBody>
      </p:sp>
      <p:sp>
        <p:nvSpPr>
          <p:cNvPr id="1172" name="Google Shape;1172;p137"/>
          <p:cNvSpPr txBox="1">
            <a:spLocks noGrp="1"/>
          </p:cNvSpPr>
          <p:nvPr>
            <p:ph type="body" idx="1"/>
          </p:nvPr>
        </p:nvSpPr>
        <p:spPr>
          <a:xfrm>
            <a:off x="579801" y="1035025"/>
            <a:ext cx="6155100" cy="3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/>
          <a:p>
            <a:pPr marL="203200" lvl="0" indent="-2540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/>
              <a:t>Engaging our audience</a:t>
            </a:r>
            <a:endParaRPr sz="2000"/>
          </a:p>
          <a:p>
            <a:pPr marL="609600" lvl="1" indent="-234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/>
              <a:t>Readiness assessment, application processes</a:t>
            </a:r>
            <a:endParaRPr sz="1700"/>
          </a:p>
          <a:p>
            <a:pPr marL="203200" lvl="0" indent="-2540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/>
              <a:t>Context for implementation</a:t>
            </a:r>
            <a:endParaRPr sz="2000"/>
          </a:p>
          <a:p>
            <a:pPr marL="609600" lvl="1" indent="-234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System, organization, and individual levels</a:t>
            </a:r>
            <a:endParaRPr sz="1700"/>
          </a:p>
          <a:p>
            <a:pPr marL="203200" lvl="0" indent="-2540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/>
              <a:t>Evidence-based implementation strategies</a:t>
            </a:r>
            <a:endParaRPr sz="2000"/>
          </a:p>
          <a:p>
            <a:pPr marL="609600" lvl="1" indent="-234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Tailor strategies to stage or context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173" name="Google Shape;1173;p137"/>
          <p:cNvSpPr/>
          <p:nvPr/>
        </p:nvSpPr>
        <p:spPr>
          <a:xfrm>
            <a:off x="6031501" y="1035026"/>
            <a:ext cx="2651100" cy="2417700"/>
          </a:xfrm>
          <a:prstGeom prst="ellipse">
            <a:avLst/>
          </a:prstGeom>
          <a:solidFill>
            <a:srgbClr val="6A4A6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137"/>
          <p:cNvSpPr/>
          <p:nvPr/>
        </p:nvSpPr>
        <p:spPr>
          <a:xfrm>
            <a:off x="6276496" y="1482780"/>
            <a:ext cx="2160000" cy="1970100"/>
          </a:xfrm>
          <a:prstGeom prst="ellipse">
            <a:avLst/>
          </a:prstGeom>
          <a:solidFill>
            <a:srgbClr val="666666"/>
          </a:solidFill>
          <a:ln w="1270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137"/>
          <p:cNvSpPr/>
          <p:nvPr/>
        </p:nvSpPr>
        <p:spPr>
          <a:xfrm>
            <a:off x="6521982" y="1934062"/>
            <a:ext cx="1669200" cy="1522200"/>
          </a:xfrm>
          <a:prstGeom prst="ellipse">
            <a:avLst/>
          </a:prstGeom>
          <a:solidFill>
            <a:srgbClr val="F1E1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137"/>
          <p:cNvSpPr txBox="1"/>
          <p:nvPr/>
        </p:nvSpPr>
        <p:spPr>
          <a:xfrm>
            <a:off x="6783345" y="2604819"/>
            <a:ext cx="14892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Individuals (workforce)</a:t>
            </a:r>
            <a:endParaRPr sz="700"/>
          </a:p>
        </p:txBody>
      </p:sp>
      <p:sp>
        <p:nvSpPr>
          <p:cNvPr id="1177" name="Google Shape;1177;p137"/>
          <p:cNvSpPr txBox="1"/>
          <p:nvPr/>
        </p:nvSpPr>
        <p:spPr>
          <a:xfrm>
            <a:off x="6676850" y="1239850"/>
            <a:ext cx="1436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Systems (outer settings)</a:t>
            </a:r>
            <a:endParaRPr sz="700"/>
          </a:p>
        </p:txBody>
      </p:sp>
      <p:sp>
        <p:nvSpPr>
          <p:cNvPr id="1178" name="Google Shape;1178;p137"/>
          <p:cNvSpPr txBox="1"/>
          <p:nvPr/>
        </p:nvSpPr>
        <p:spPr>
          <a:xfrm>
            <a:off x="6603329" y="1742629"/>
            <a:ext cx="16692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Organizations (inner settings)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3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20"/>
              <a:buFont typeface="Arial"/>
              <a:buNone/>
            </a:pPr>
            <a:r>
              <a:rPr lang="en" sz="3020"/>
              <a:t>Evaluation: How can we evaluate the impact of our work on implementation outcomes?</a:t>
            </a:r>
            <a:endParaRPr sz="3110"/>
          </a:p>
        </p:txBody>
      </p:sp>
      <p:sp>
        <p:nvSpPr>
          <p:cNvPr id="1185" name="Google Shape;1185;p1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37235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/>
          <a:p>
            <a:pPr marL="20320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/>
              <a:t>Outcomes are measured at two levels:</a:t>
            </a:r>
            <a:endParaRPr sz="2700"/>
          </a:p>
          <a:p>
            <a:pPr marL="609600" lvl="1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/>
              <a:t>Target audience/TA recipients/organization/setting – effects of the technical assistance on the staff/providers or organization</a:t>
            </a:r>
            <a:endParaRPr sz="2300"/>
          </a:p>
          <a:p>
            <a:pPr marL="1016000" lvl="2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/>
              <a:t>Proximal/short-term:  Short-term outcomes such as knowledge, skills, confidence, attitudes, training/TA satisfaction (GPRA)</a:t>
            </a:r>
            <a:endParaRPr sz="2000"/>
          </a:p>
          <a:p>
            <a:pPr marL="1016000" lvl="2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/>
              <a:t>Longer-term: is the EBP being used, was it implemented with fidelity? </a:t>
            </a:r>
            <a:endParaRPr sz="1600"/>
          </a:p>
          <a:p>
            <a:pPr marL="609600" lvl="1" indent="-241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Patients/consumers/participants – effects of the intervention/program/practice on patients/consumers/participants</a:t>
            </a:r>
            <a:endParaRPr sz="1800"/>
          </a:p>
          <a:p>
            <a:pPr marL="60960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1186" name="Google Shape;1186;p138"/>
          <p:cNvSpPr txBox="1"/>
          <p:nvPr/>
        </p:nvSpPr>
        <p:spPr>
          <a:xfrm>
            <a:off x="501668" y="4632625"/>
            <a:ext cx="20427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Glasgow et al., 1999</a:t>
            </a:r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39"/>
          <p:cNvSpPr txBox="1">
            <a:spLocks noGrp="1"/>
          </p:cNvSpPr>
          <p:nvPr>
            <p:ph type="title"/>
          </p:nvPr>
        </p:nvSpPr>
        <p:spPr>
          <a:xfrm>
            <a:off x="315175" y="588925"/>
            <a:ext cx="8720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Arial Black"/>
              <a:buNone/>
            </a:pPr>
            <a:r>
              <a:rPr lang="en" sz="3020"/>
              <a:t>The RE-AIM Framework can help us assess the impact of our work on implementation outcomes</a:t>
            </a:r>
            <a:endParaRPr sz="3020"/>
          </a:p>
        </p:txBody>
      </p:sp>
      <p:sp>
        <p:nvSpPr>
          <p:cNvPr id="1193" name="Google Shape;1193;p139"/>
          <p:cNvSpPr txBox="1">
            <a:spLocks noGrp="1"/>
          </p:cNvSpPr>
          <p:nvPr>
            <p:ph type="body" idx="1"/>
          </p:nvPr>
        </p:nvSpPr>
        <p:spPr>
          <a:xfrm>
            <a:off x="315150" y="1686675"/>
            <a:ext cx="8720100" cy="24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/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300"/>
          </a:p>
          <a:p>
            <a:pPr marL="520700" lvl="1" indent="-190500" algn="l" rtl="0">
              <a:spcBef>
                <a:spcPts val="400"/>
              </a:spcBef>
              <a:spcAft>
                <a:spcPts val="0"/>
              </a:spcAft>
              <a:buClr>
                <a:srgbClr val="CC4927"/>
              </a:buClr>
              <a:buSzPts val="2000"/>
              <a:buChar char="•"/>
            </a:pPr>
            <a:r>
              <a:rPr lang="en" sz="2000">
                <a:solidFill>
                  <a:srgbClr val="CC4927"/>
                </a:solidFill>
              </a:rPr>
              <a:t>R</a:t>
            </a:r>
            <a:r>
              <a:rPr lang="en" sz="2000"/>
              <a:t>each				People who need (&amp; want) it, get it</a:t>
            </a:r>
            <a:endParaRPr sz="2000"/>
          </a:p>
          <a:p>
            <a:pPr marL="520700" lvl="1" indent="-190500" algn="l" rtl="0">
              <a:spcBef>
                <a:spcPts val="400"/>
              </a:spcBef>
              <a:spcAft>
                <a:spcPts val="0"/>
              </a:spcAft>
              <a:buClr>
                <a:srgbClr val="CC4927"/>
              </a:buClr>
              <a:buSzPts val="2000"/>
              <a:buChar char="•"/>
            </a:pPr>
            <a:r>
              <a:rPr lang="en" sz="2000">
                <a:solidFill>
                  <a:srgbClr val="CC4927"/>
                </a:solidFill>
              </a:rPr>
              <a:t>E</a:t>
            </a:r>
            <a:r>
              <a:rPr lang="en" sz="2000"/>
              <a:t>ffectiveness		It works </a:t>
            </a:r>
            <a:endParaRPr sz="2000"/>
          </a:p>
          <a:p>
            <a:pPr marL="520700" lvl="1" indent="-190500" algn="l" rtl="0">
              <a:spcBef>
                <a:spcPts val="400"/>
              </a:spcBef>
              <a:spcAft>
                <a:spcPts val="0"/>
              </a:spcAft>
              <a:buClr>
                <a:srgbClr val="CC4927"/>
              </a:buClr>
              <a:buSzPts val="2000"/>
              <a:buChar char="•"/>
            </a:pPr>
            <a:r>
              <a:rPr lang="en" sz="2000">
                <a:solidFill>
                  <a:srgbClr val="CC4927"/>
                </a:solidFill>
              </a:rPr>
              <a:t>A</a:t>
            </a:r>
            <a:r>
              <a:rPr lang="en" sz="2000"/>
              <a:t>doption 			Providers/programs deliver it</a:t>
            </a:r>
            <a:endParaRPr sz="2000"/>
          </a:p>
          <a:p>
            <a:pPr marL="520700" lvl="1" indent="-190500" algn="l" rtl="0">
              <a:spcBef>
                <a:spcPts val="400"/>
              </a:spcBef>
              <a:spcAft>
                <a:spcPts val="0"/>
              </a:spcAft>
              <a:buClr>
                <a:srgbClr val="CC4927"/>
              </a:buClr>
              <a:buSzPts val="2000"/>
              <a:buChar char="•"/>
            </a:pPr>
            <a:r>
              <a:rPr lang="en" sz="2000">
                <a:solidFill>
                  <a:srgbClr val="CC4927"/>
                </a:solidFill>
              </a:rPr>
              <a:t>I</a:t>
            </a:r>
            <a:r>
              <a:rPr lang="en" sz="2000"/>
              <a:t>mplementation		It is delivered properly, with quality</a:t>
            </a:r>
            <a:endParaRPr sz="2000"/>
          </a:p>
          <a:p>
            <a:pPr marL="520700" lvl="1" indent="-190500" algn="l" rtl="0">
              <a:spcBef>
                <a:spcPts val="400"/>
              </a:spcBef>
              <a:spcAft>
                <a:spcPts val="0"/>
              </a:spcAft>
              <a:buClr>
                <a:srgbClr val="CC4927"/>
              </a:buClr>
              <a:buSzPts val="2000"/>
              <a:buChar char="•"/>
            </a:pPr>
            <a:r>
              <a:rPr lang="en" sz="2000">
                <a:solidFill>
                  <a:srgbClr val="CC4927"/>
                </a:solidFill>
              </a:rPr>
              <a:t>M</a:t>
            </a:r>
            <a:r>
              <a:rPr lang="en" sz="2000"/>
              <a:t>aintenance 		It continues to be delivered and continues to work</a:t>
            </a:r>
            <a:endParaRPr sz="2200"/>
          </a:p>
        </p:txBody>
      </p:sp>
      <p:sp>
        <p:nvSpPr>
          <p:cNvPr id="1194" name="Google Shape;1194;p139"/>
          <p:cNvSpPr txBox="1"/>
          <p:nvPr/>
        </p:nvSpPr>
        <p:spPr>
          <a:xfrm>
            <a:off x="501668" y="4632625"/>
            <a:ext cx="20427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Glasgow et al., 1999</a:t>
            </a:r>
            <a:endParaRPr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40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842"/>
              <a:buFont typeface="Arial Black"/>
              <a:buNone/>
            </a:pPr>
            <a:r>
              <a:rPr lang="en" sz="3800"/>
              <a:t>RE-AIM Framework can help guide TTC evaluations</a:t>
            </a:r>
            <a:endParaRPr sz="3800"/>
          </a:p>
        </p:txBody>
      </p:sp>
      <p:sp>
        <p:nvSpPr>
          <p:cNvPr id="1201" name="Google Shape;1201;p1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372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25" rIns="81625" bIns="40825" anchor="t" anchorCtr="0">
            <a:normAutofit/>
          </a:bodyPr>
          <a:lstStyle/>
          <a:p>
            <a:pPr marL="1778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TTC funding and scope do not necessarily allow for evaluation of intervention/program/practice outcomes</a:t>
            </a:r>
            <a:endParaRPr sz="2100"/>
          </a:p>
          <a:p>
            <a:pPr marL="177800" lvl="0" indent="-2222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But, the framework keeps our focus on the full range of evaluation targets</a:t>
            </a:r>
            <a:endParaRPr sz="2100"/>
          </a:p>
          <a:p>
            <a:pPr marL="520700" lvl="1" indent="-203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What is most important to measure?</a:t>
            </a:r>
            <a:endParaRPr sz="1800"/>
          </a:p>
          <a:p>
            <a:pPr marL="520700" lvl="1" indent="-203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How can we creatively assess each part of the RE-AIM framework within TTCs?</a:t>
            </a:r>
            <a:endParaRPr sz="2100"/>
          </a:p>
        </p:txBody>
      </p:sp>
      <p:sp>
        <p:nvSpPr>
          <p:cNvPr id="1202" name="Google Shape;1202;p140"/>
          <p:cNvSpPr txBox="1"/>
          <p:nvPr/>
        </p:nvSpPr>
        <p:spPr>
          <a:xfrm>
            <a:off x="501668" y="4632625"/>
            <a:ext cx="2042700" cy="2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28575" rIns="57150" bIns="28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Glasgow et al., 1999</a:t>
            </a:r>
            <a:endParaRPr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4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spcFirstLastPara="1" wrap="square" lIns="81625" tIns="40825" rIns="81625" bIns="408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RE-AIM framework can help guide data collection related to reach:</a:t>
            </a:r>
            <a:endParaRPr/>
          </a:p>
        </p:txBody>
      </p:sp>
      <p:sp>
        <p:nvSpPr>
          <p:cNvPr id="1208" name="Google Shape;1208;p141"/>
          <p:cNvSpPr txBox="1">
            <a:spLocks noGrp="1"/>
          </p:cNvSpPr>
          <p:nvPr>
            <p:ph type="body" idx="1"/>
          </p:nvPr>
        </p:nvSpPr>
        <p:spPr>
          <a:xfrm>
            <a:off x="628650" y="1548050"/>
            <a:ext cx="7623300" cy="3263400"/>
          </a:xfrm>
          <a:prstGeom prst="rect">
            <a:avLst/>
          </a:prstGeom>
        </p:spPr>
        <p:txBody>
          <a:bodyPr spcFirstLastPara="1" wrap="square" lIns="81625" tIns="40825" rIns="81625" bIns="40825" anchor="t" anchorCtr="0">
            <a:norm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600" b="1"/>
              <a:t>Reach:</a:t>
            </a:r>
            <a:endParaRPr sz="2600" b="1"/>
          </a:p>
          <a:p>
            <a:pPr marL="457200" lvl="0" indent="-298450" algn="l" rtl="0">
              <a:spcBef>
                <a:spcPts val="90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Training/TA participants: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Registration lists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Attendance records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GPRA data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Patients/Clients/Students/etc.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Administrative records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Interviews</a:t>
            </a:r>
            <a:endParaRPr/>
          </a:p>
        </p:txBody>
      </p:sp>
      <p:pic>
        <p:nvPicPr>
          <p:cNvPr id="1209" name="Google Shape;1209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57974">
            <a:off x="5490053" y="1996745"/>
            <a:ext cx="3041171" cy="236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42"/>
          <p:cNvSpPr txBox="1">
            <a:spLocks noGrp="1"/>
          </p:cNvSpPr>
          <p:nvPr>
            <p:ph type="title"/>
          </p:nvPr>
        </p:nvSpPr>
        <p:spPr>
          <a:xfrm>
            <a:off x="547750" y="366299"/>
            <a:ext cx="7809300" cy="801900"/>
          </a:xfrm>
          <a:prstGeom prst="rect">
            <a:avLst/>
          </a:prstGeom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10"/>
              <a:t>Implementation science models can help us assess effectiveness, adoption, and implementation fidelity</a:t>
            </a:r>
            <a:endParaRPr sz="2610"/>
          </a:p>
        </p:txBody>
      </p:sp>
      <p:pic>
        <p:nvPicPr>
          <p:cNvPr id="1215" name="Google Shape;1215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574" y="1313999"/>
            <a:ext cx="6191499" cy="29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2"/>
          <p:cNvSpPr txBox="1">
            <a:spLocks noGrp="1"/>
          </p:cNvSpPr>
          <p:nvPr>
            <p:ph type="title"/>
          </p:nvPr>
        </p:nvSpPr>
        <p:spPr>
          <a:xfrm>
            <a:off x="357775" y="4188950"/>
            <a:ext cx="8865000" cy="801900"/>
          </a:xfrm>
          <a:prstGeom prst="rect">
            <a:avLst/>
          </a:prstGeom>
        </p:spPr>
        <p:txBody>
          <a:bodyPr spcFirstLastPara="1" wrap="square" lIns="81625" tIns="40825" rIns="81625" bIns="40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10"/>
              <a:t>We can also use such models to track barriers and facilitators to implementation</a:t>
            </a:r>
            <a:endParaRPr sz="191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1" name="Google Shape;1221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63" y="234025"/>
            <a:ext cx="8272874" cy="46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3470</Words>
  <Application>Microsoft Macintosh PowerPoint</Application>
  <PresentationFormat>On-screen Show (16:9)</PresentationFormat>
  <Paragraphs>175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Arial Black</vt:lpstr>
      <vt:lpstr>Arial</vt:lpstr>
      <vt:lpstr>Simple Light</vt:lpstr>
      <vt:lpstr>Office Theme</vt:lpstr>
      <vt:lpstr>Part 3: Working Session: How do we put what we’ve learned into practice?</vt:lpstr>
      <vt:lpstr>Welcome and Introductions</vt:lpstr>
      <vt:lpstr>Recap of Part 2: How do we decide what to do?</vt:lpstr>
      <vt:lpstr>Evaluation: How can we evaluate the impact of our work on implementation outcomes?</vt:lpstr>
      <vt:lpstr>The RE-AIM Framework can help us assess the impact of our work on implementation outcomes</vt:lpstr>
      <vt:lpstr>RE-AIM Framework can help guide TTC evaluations</vt:lpstr>
      <vt:lpstr>The RE-AIM framework can help guide data collection related to reach:</vt:lpstr>
      <vt:lpstr>Implementation science models can help us assess effectiveness, adoption, and implementation fidelity</vt:lpstr>
      <vt:lpstr>PowerPoint Presentation</vt:lpstr>
      <vt:lpstr>Follow-up assessments help us assess maintenance and sustainment over time</vt:lpstr>
      <vt:lpstr>Intensive TA Project Example</vt:lpstr>
      <vt:lpstr>PowerPoint Presentation</vt:lpstr>
      <vt:lpstr>Reflection - Breakout Rooms</vt:lpstr>
      <vt:lpstr>Pathway to Using D&amp;I Science in our Work </vt:lpstr>
      <vt:lpstr>Using the Project Template to Plan and Track Intensive TA Projects </vt:lpstr>
      <vt:lpstr>Implementation Project Template on the MHTTC Intranet</vt:lpstr>
      <vt:lpstr>Practicing our Learnings</vt:lpstr>
      <vt:lpstr>Reflection - Breakout Rooms</vt:lpstr>
      <vt:lpstr>Next Steps to Use D&amp;I Science in Our Work</vt:lpstr>
      <vt:lpstr>Using D&amp;I Science in Our Work</vt:lpstr>
      <vt:lpstr>How can we help you use D&amp;I in your work?</vt:lpstr>
      <vt:lpstr>THANK YOU!</vt:lpstr>
      <vt:lpstr>Bibliography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3: Working Session: How do we put what we’ve learned into practice?</dc:title>
  <cp:lastModifiedBy>Canelo, Ricardo</cp:lastModifiedBy>
  <cp:revision>2</cp:revision>
  <dcterms:modified xsi:type="dcterms:W3CDTF">2022-06-23T17:53:52Z</dcterms:modified>
</cp:coreProperties>
</file>