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charts/chart1.xml" ContentType="application/vnd.openxmlformats-officedocument.drawingml.chart+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charts/chart2.xml" ContentType="application/vnd.openxmlformats-officedocument.drawingml.chart+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charts/chart3.xml" ContentType="application/vnd.openxmlformats-officedocument.drawingml.chart+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charts/chart4.xml" ContentType="application/vnd.openxmlformats-officedocument.drawingml.chart+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charts/chart5.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1"/>
  </p:sldMasterIdLst>
  <p:notesMasterIdLst>
    <p:notesMasterId r:id="rId10"/>
  </p:notesMasterIdLst>
  <p:handoutMasterIdLst>
    <p:handoutMasterId r:id="rId11"/>
  </p:handoutMasterIdLst>
  <p:sldIdLst>
    <p:sldId id="2147474479" r:id="rId2"/>
    <p:sldId id="2147474480" r:id="rId3"/>
    <p:sldId id="3902" r:id="rId4"/>
    <p:sldId id="2147474719" r:id="rId5"/>
    <p:sldId id="2147474714" r:id="rId6"/>
    <p:sldId id="2147474715" r:id="rId7"/>
    <p:sldId id="2147474717" r:id="rId8"/>
    <p:sldId id="2147474718" r:id="rId9"/>
  </p:sldIdLst>
  <p:sldSz cx="12192000" cy="6858000"/>
  <p:notesSz cx="7102475" cy="9388475"/>
  <p:embeddedFontLst>
    <p:embeddedFont>
      <p:font typeface="Calibri" panose="020F0502020204030204" pitchFamily="34" charset="0"/>
      <p:regular r:id="rId12"/>
      <p:bold r:id="rId13"/>
      <p:italic r:id="rId14"/>
      <p:boldItalic r:id="rId15"/>
    </p:embeddedFont>
    <p:embeddedFont>
      <p:font typeface="Georgia" panose="02040502050405020303" pitchFamily="18" charset="0"/>
      <p:regular r:id="rId16"/>
      <p:bold r:id="rId17"/>
      <p:italic r:id="rId18"/>
      <p:boldItalic r:id="rId19"/>
    </p:embeddedFont>
    <p:embeddedFont>
      <p:font typeface="Segoe UI" panose="020B0502040204020203" pitchFamily="34" charset="0"/>
      <p:regular r:id="rId20"/>
      <p:bold r:id="rId21"/>
      <p:italic r:id="rId22"/>
      <p:boldItalic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BC8"/>
    <a:srgbClr val="48AFD7"/>
    <a:srgbClr val="A82D2B"/>
    <a:srgbClr val="FFFFB5"/>
    <a:srgbClr val="48B0D8"/>
    <a:srgbClr val="E6E6E6"/>
    <a:srgbClr val="1C6987"/>
    <a:srgbClr val="E5E5E5"/>
    <a:srgbClr val="EAF6FB"/>
    <a:srgbClr val="1E3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CE100-F195-4581-9E6D-6AB19B0264B3}" v="249" dt="2023-01-04T03:09:38.441"/>
    <p1510:client id="{73CC8A70-23E9-47E0-9B6F-7675CD62C98E}" v="1527" dt="2023-01-04T09:17:44.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6727" autoAdjust="0"/>
  </p:normalViewPr>
  <p:slideViewPr>
    <p:cSldViewPr snapToGrid="0" snapToObjects="1">
      <p:cViewPr varScale="1">
        <p:scale>
          <a:sx n="67" d="100"/>
          <a:sy n="67" d="100"/>
        </p:scale>
        <p:origin x="788"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21712"/>
    </p:cViewPr>
  </p:sorterViewPr>
  <p:notesViewPr>
    <p:cSldViewPr snapToGrid="0" snapToObjects="1">
      <p:cViewPr>
        <p:scale>
          <a:sx n="75" d="100"/>
          <a:sy n="75" d="100"/>
        </p:scale>
        <p:origin x="320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805890227576977E-2"/>
          <c:y val="1.9117647058823531E-2"/>
          <c:w val="0.79451137884872824"/>
          <c:h val="0.96176470588235297"/>
        </c:manualLayout>
      </c:layout>
      <c:barChart>
        <c:barDir val="bar"/>
        <c:grouping val="stacked"/>
        <c:varyColors val="0"/>
        <c:ser>
          <c:idx val="0"/>
          <c:order val="0"/>
          <c:spPr>
            <a:solidFill>
              <a:schemeClr val="accent1"/>
            </a:solidFill>
            <a:ln w="9525" algn="ctr">
              <a:solidFill>
                <a:schemeClr val="bg1"/>
              </a:solidFill>
              <a:prstDash val="solid"/>
            </a:ln>
          </c:spPr>
          <c:invertIfNegative val="0"/>
          <c:dLbls>
            <c:dLbl>
              <c:idx val="0"/>
              <c:layout>
                <c:manualLayout>
                  <c:x val="0.48326639892904955"/>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F89-4A12-86BC-9ADC198E2077}"/>
                </c:ext>
              </c:extLst>
            </c:dLbl>
            <c:dLbl>
              <c:idx val="1"/>
              <c:layout>
                <c:manualLayout>
                  <c:x val="0.33333333333333331"/>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F89-4A12-86BC-9ADC198E2077}"/>
                </c:ext>
              </c:extLst>
            </c:dLbl>
            <c:dLbl>
              <c:idx val="2"/>
              <c:layout>
                <c:manualLayout>
                  <c:x val="0.2576974564926372"/>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F89-4A12-86BC-9ADC198E2077}"/>
                </c:ext>
              </c:extLst>
            </c:dLbl>
            <c:dLbl>
              <c:idx val="3"/>
              <c:layout>
                <c:manualLayout>
                  <c:x val="0.14257028112449799"/>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F89-4A12-86BC-9ADC198E2077}"/>
                </c:ext>
              </c:extLst>
            </c:dLbl>
            <c:dLbl>
              <c:idx val="4"/>
              <c:layout>
                <c:manualLayout>
                  <c:x val="0.26840696117804552"/>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F89-4A12-86BC-9ADC198E207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37</c:v>
                </c:pt>
                <c:pt idx="1">
                  <c:v>23</c:v>
                </c:pt>
                <c:pt idx="2">
                  <c:v>16</c:v>
                </c:pt>
                <c:pt idx="3">
                  <c:v>7</c:v>
                </c:pt>
                <c:pt idx="4">
                  <c:v>17</c:v>
                </c:pt>
              </c:numCache>
            </c:numRef>
          </c:val>
          <c:extLst>
            <c:ext xmlns:c16="http://schemas.microsoft.com/office/drawing/2014/chart" uri="{C3380CC4-5D6E-409C-BE32-E72D297353CC}">
              <c16:uniqueId val="{00000005-FF89-4A12-86BC-9ADC198E2077}"/>
            </c:ext>
          </c:extLst>
        </c:ser>
        <c:dLbls>
          <c:showLegendKey val="0"/>
          <c:showVal val="0"/>
          <c:showCatName val="0"/>
          <c:showSerName val="0"/>
          <c:showPercent val="0"/>
          <c:showBubbleSize val="0"/>
        </c:dLbls>
        <c:gapWidth val="100"/>
        <c:overlap val="100"/>
        <c:axId val="1985147520"/>
        <c:axId val="1"/>
      </c:barChart>
      <c:catAx>
        <c:axId val="198514752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7"/>
          <c:min val="0"/>
        </c:scaling>
        <c:delete val="1"/>
        <c:axPos val="t"/>
        <c:numFmt formatCode="General" sourceLinked="1"/>
        <c:majorTickMark val="out"/>
        <c:minorTickMark val="none"/>
        <c:tickLblPos val="nextTo"/>
        <c:crossAx val="198514752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182630906768844E-2"/>
          <c:y val="1.8433179723502304E-2"/>
          <c:w val="0.75798212005108556"/>
          <c:h val="0.96313364055299544"/>
        </c:manualLayout>
      </c:layout>
      <c:barChart>
        <c:barDir val="bar"/>
        <c:grouping val="stacked"/>
        <c:varyColors val="0"/>
        <c:ser>
          <c:idx val="0"/>
          <c:order val="0"/>
          <c:spPr>
            <a:solidFill>
              <a:schemeClr val="accent1"/>
            </a:solidFill>
            <a:ln w="9525" algn="ctr">
              <a:solidFill>
                <a:schemeClr val="bg1"/>
              </a:solidFill>
              <a:prstDash val="solid"/>
            </a:ln>
          </c:spPr>
          <c:invertIfNegative val="0"/>
          <c:dLbls>
            <c:dLbl>
              <c:idx val="0"/>
              <c:layout>
                <c:manualLayout>
                  <c:x val="0.21647509578544061"/>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3E2-494C-9B7C-D00137722261}"/>
                </c:ext>
              </c:extLst>
            </c:dLbl>
            <c:dLbl>
              <c:idx val="1"/>
              <c:layout>
                <c:manualLayout>
                  <c:x val="0.18454661558109833"/>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E2-494C-9B7C-D00137722261}"/>
                </c:ext>
              </c:extLst>
            </c:dLbl>
            <c:dLbl>
              <c:idx val="2"/>
              <c:layout>
                <c:manualLayout>
                  <c:x val="0.17752234993614305"/>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3E2-494C-9B7C-D00137722261}"/>
                </c:ext>
              </c:extLst>
            </c:dLbl>
            <c:dLbl>
              <c:idx val="3"/>
              <c:layout>
                <c:manualLayout>
                  <c:x val="0.16091954022988506"/>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3E2-494C-9B7C-D00137722261}"/>
                </c:ext>
              </c:extLst>
            </c:dLbl>
            <c:dLbl>
              <c:idx val="4"/>
              <c:layout>
                <c:manualLayout>
                  <c:x val="0.46104725415070241"/>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3E2-494C-9B7C-D0013772226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17</c:v>
                </c:pt>
                <c:pt idx="1">
                  <c:v>13</c:v>
                </c:pt>
                <c:pt idx="2">
                  <c:v>12</c:v>
                </c:pt>
                <c:pt idx="3">
                  <c:v>10</c:v>
                </c:pt>
                <c:pt idx="4">
                  <c:v>48</c:v>
                </c:pt>
              </c:numCache>
            </c:numRef>
          </c:val>
          <c:extLst>
            <c:ext xmlns:c16="http://schemas.microsoft.com/office/drawing/2014/chart" uri="{C3380CC4-5D6E-409C-BE32-E72D297353CC}">
              <c16:uniqueId val="{00000005-F3E2-494C-9B7C-D00137722261}"/>
            </c:ext>
          </c:extLst>
        </c:ser>
        <c:dLbls>
          <c:showLegendKey val="0"/>
          <c:showVal val="0"/>
          <c:showCatName val="0"/>
          <c:showSerName val="0"/>
          <c:showPercent val="0"/>
          <c:showBubbleSize val="0"/>
        </c:dLbls>
        <c:gapWidth val="100"/>
        <c:overlap val="100"/>
        <c:axId val="1766498864"/>
        <c:axId val="1"/>
      </c:barChart>
      <c:catAx>
        <c:axId val="176649886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8"/>
          <c:min val="0"/>
        </c:scaling>
        <c:delete val="1"/>
        <c:axPos val="t"/>
        <c:numFmt formatCode="General" sourceLinked="1"/>
        <c:majorTickMark val="out"/>
        <c:minorTickMark val="none"/>
        <c:tickLblPos val="nextTo"/>
        <c:crossAx val="176649886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805890227576977E-2"/>
          <c:y val="2.0038535645472061E-2"/>
          <c:w val="0.79451137884872824"/>
          <c:h val="0.95992292870905582"/>
        </c:manualLayout>
      </c:layout>
      <c:barChart>
        <c:barDir val="bar"/>
        <c:grouping val="stacked"/>
        <c:varyColors val="0"/>
        <c:ser>
          <c:idx val="0"/>
          <c:order val="0"/>
          <c:spPr>
            <a:solidFill>
              <a:schemeClr val="accent1"/>
            </a:solidFill>
            <a:ln w="9525" algn="ctr">
              <a:solidFill>
                <a:schemeClr val="bg1"/>
              </a:solidFill>
              <a:prstDash val="solid"/>
            </a:ln>
          </c:spPr>
          <c:invertIfNegative val="0"/>
          <c:dLbls>
            <c:dLbl>
              <c:idx val="0"/>
              <c:layout>
                <c:manualLayout>
                  <c:x val="0.48326639892904955"/>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F9-41B0-AF7C-EF9193791E00}"/>
                </c:ext>
              </c:extLst>
            </c:dLbl>
            <c:dLbl>
              <c:idx val="1"/>
              <c:layout>
                <c:manualLayout>
                  <c:x val="0.46720214190093706"/>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F9-41B0-AF7C-EF9193791E00}"/>
                </c:ext>
              </c:extLst>
            </c:dLbl>
            <c:dLbl>
              <c:idx val="2"/>
              <c:layout>
                <c:manualLayout>
                  <c:x val="0.45046854082998661"/>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F9-41B0-AF7C-EF9193791E00}"/>
                </c:ext>
              </c:extLst>
            </c:dLbl>
            <c:dLbl>
              <c:idx val="3"/>
              <c:layout>
                <c:manualLayout>
                  <c:x val="0.36813922356091033"/>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6F9-41B0-AF7C-EF9193791E00}"/>
                </c:ext>
              </c:extLst>
            </c:dLbl>
            <c:dLbl>
              <c:idx val="4"/>
              <c:layout>
                <c:manualLayout>
                  <c:x val="0.31793842034805891"/>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F9-41B0-AF7C-EF9193791E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24</c:v>
                </c:pt>
                <c:pt idx="1">
                  <c:v>23</c:v>
                </c:pt>
                <c:pt idx="2">
                  <c:v>22</c:v>
                </c:pt>
                <c:pt idx="3">
                  <c:v>17</c:v>
                </c:pt>
                <c:pt idx="4">
                  <c:v>14</c:v>
                </c:pt>
              </c:numCache>
            </c:numRef>
          </c:val>
          <c:extLst>
            <c:ext xmlns:c16="http://schemas.microsoft.com/office/drawing/2014/chart" uri="{C3380CC4-5D6E-409C-BE32-E72D297353CC}">
              <c16:uniqueId val="{00000005-16F9-41B0-AF7C-EF9193791E00}"/>
            </c:ext>
          </c:extLst>
        </c:ser>
        <c:dLbls>
          <c:showLegendKey val="0"/>
          <c:showVal val="0"/>
          <c:showCatName val="0"/>
          <c:showSerName val="0"/>
          <c:showPercent val="0"/>
          <c:showBubbleSize val="0"/>
        </c:dLbls>
        <c:gapWidth val="100"/>
        <c:overlap val="100"/>
        <c:axId val="1766274640"/>
        <c:axId val="1"/>
      </c:barChart>
      <c:catAx>
        <c:axId val="176627464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4"/>
          <c:min val="0"/>
        </c:scaling>
        <c:delete val="1"/>
        <c:axPos val="t"/>
        <c:numFmt formatCode="General" sourceLinked="1"/>
        <c:majorTickMark val="out"/>
        <c:minorTickMark val="none"/>
        <c:tickLblPos val="nextTo"/>
        <c:crossAx val="176627464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182630906768844E-2"/>
          <c:y val="1.9984627209838585E-2"/>
          <c:w val="0.75798212005108556"/>
          <c:h val="0.96003074558032286"/>
        </c:manualLayout>
      </c:layout>
      <c:barChart>
        <c:barDir val="bar"/>
        <c:grouping val="stacked"/>
        <c:varyColors val="0"/>
        <c:ser>
          <c:idx val="0"/>
          <c:order val="0"/>
          <c:spPr>
            <a:solidFill>
              <a:schemeClr val="accent1"/>
            </a:solidFill>
            <a:ln w="9525" algn="ctr">
              <a:solidFill>
                <a:schemeClr val="bg1"/>
              </a:solidFill>
              <a:prstDash val="solid"/>
            </a:ln>
          </c:spPr>
          <c:invertIfNegative val="0"/>
          <c:dLbls>
            <c:dLbl>
              <c:idx val="0"/>
              <c:layout>
                <c:manualLayout>
                  <c:x val="0.20881226053639848"/>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B6-4625-8A43-EA536B344C11}"/>
                </c:ext>
              </c:extLst>
            </c:dLbl>
            <c:dLbl>
              <c:idx val="1"/>
              <c:layout>
                <c:manualLayout>
                  <c:x val="0.19987228607918264"/>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9B6-4625-8A43-EA536B344C11}"/>
                </c:ext>
              </c:extLst>
            </c:dLbl>
            <c:dLbl>
              <c:idx val="2"/>
              <c:layout>
                <c:manualLayout>
                  <c:x val="0.19220945083014049"/>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9B6-4625-8A43-EA536B344C11}"/>
                </c:ext>
              </c:extLst>
            </c:dLbl>
            <c:dLbl>
              <c:idx val="3"/>
              <c:layout>
                <c:manualLayout>
                  <c:x val="0.19220945083014049"/>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9B6-4625-8A43-EA536B344C11}"/>
                </c:ext>
              </c:extLst>
            </c:dLbl>
            <c:dLbl>
              <c:idx val="4"/>
              <c:layout>
                <c:manualLayout>
                  <c:x val="0.46104725415070241"/>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9B6-4625-8A43-EA536B344C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15</c:v>
                </c:pt>
                <c:pt idx="1">
                  <c:v>14</c:v>
                </c:pt>
                <c:pt idx="2">
                  <c:v>13</c:v>
                </c:pt>
                <c:pt idx="3">
                  <c:v>13</c:v>
                </c:pt>
                <c:pt idx="4">
                  <c:v>45</c:v>
                </c:pt>
              </c:numCache>
            </c:numRef>
          </c:val>
          <c:extLst>
            <c:ext xmlns:c16="http://schemas.microsoft.com/office/drawing/2014/chart" uri="{C3380CC4-5D6E-409C-BE32-E72D297353CC}">
              <c16:uniqueId val="{00000005-49B6-4625-8A43-EA536B344C11}"/>
            </c:ext>
          </c:extLst>
        </c:ser>
        <c:dLbls>
          <c:showLegendKey val="0"/>
          <c:showVal val="0"/>
          <c:showCatName val="0"/>
          <c:showSerName val="0"/>
          <c:showPercent val="0"/>
          <c:showBubbleSize val="0"/>
        </c:dLbls>
        <c:gapWidth val="100"/>
        <c:overlap val="100"/>
        <c:axId val="1974425696"/>
        <c:axId val="1"/>
      </c:barChart>
      <c:catAx>
        <c:axId val="197442569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5"/>
          <c:min val="0"/>
        </c:scaling>
        <c:delete val="1"/>
        <c:axPos val="t"/>
        <c:numFmt formatCode="General" sourceLinked="1"/>
        <c:majorTickMark val="out"/>
        <c:minorTickMark val="none"/>
        <c:tickLblPos val="nextTo"/>
        <c:crossAx val="1974425696"/>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805890227576977E-2"/>
          <c:y val="2.0162853819309809E-2"/>
          <c:w val="0.79451137884872824"/>
          <c:h val="0.95967429236138035"/>
        </c:manualLayout>
      </c:layout>
      <c:barChart>
        <c:barDir val="bar"/>
        <c:grouping val="stacked"/>
        <c:varyColors val="0"/>
        <c:ser>
          <c:idx val="0"/>
          <c:order val="0"/>
          <c:spPr>
            <a:solidFill>
              <a:schemeClr val="accent1"/>
            </a:solidFill>
            <a:ln w="9525" algn="ctr">
              <a:solidFill>
                <a:schemeClr val="bg1"/>
              </a:solidFill>
              <a:prstDash val="solid"/>
            </a:ln>
          </c:spPr>
          <c:invertIfNegative val="0"/>
          <c:dLbls>
            <c:dLbl>
              <c:idx val="0"/>
              <c:layout>
                <c:manualLayout>
                  <c:x val="0.48326639892904955"/>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CAE-4942-A69E-66E68BD71655}"/>
                </c:ext>
              </c:extLst>
            </c:dLbl>
            <c:dLbl>
              <c:idx val="1"/>
              <c:layout>
                <c:manualLayout>
                  <c:x val="0.46787148594377509"/>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CAE-4942-A69E-66E68BD71655}"/>
                </c:ext>
              </c:extLst>
            </c:dLbl>
            <c:dLbl>
              <c:idx val="2"/>
              <c:layout>
                <c:manualLayout>
                  <c:x val="0.41967871485943775"/>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CAE-4942-A69E-66E68BD71655}"/>
                </c:ext>
              </c:extLst>
            </c:dLbl>
            <c:dLbl>
              <c:idx val="3"/>
              <c:layout>
                <c:manualLayout>
                  <c:x val="0.37282463186077641"/>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CAE-4942-A69E-66E68BD71655}"/>
                </c:ext>
              </c:extLst>
            </c:dLbl>
            <c:dLbl>
              <c:idx val="4"/>
              <c:layout>
                <c:manualLayout>
                  <c:x val="0.27710843373493976"/>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AE-4942-A69E-66E68BD7165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25</c:v>
                </c:pt>
                <c:pt idx="1">
                  <c:v>24</c:v>
                </c:pt>
                <c:pt idx="2">
                  <c:v>21</c:v>
                </c:pt>
                <c:pt idx="3">
                  <c:v>18</c:v>
                </c:pt>
                <c:pt idx="4">
                  <c:v>12</c:v>
                </c:pt>
              </c:numCache>
            </c:numRef>
          </c:val>
          <c:extLst>
            <c:ext xmlns:c16="http://schemas.microsoft.com/office/drawing/2014/chart" uri="{C3380CC4-5D6E-409C-BE32-E72D297353CC}">
              <c16:uniqueId val="{00000005-4CAE-4942-A69E-66E68BD71655}"/>
            </c:ext>
          </c:extLst>
        </c:ser>
        <c:dLbls>
          <c:showLegendKey val="0"/>
          <c:showVal val="0"/>
          <c:showCatName val="0"/>
          <c:showSerName val="0"/>
          <c:showPercent val="0"/>
          <c:showBubbleSize val="0"/>
        </c:dLbls>
        <c:gapWidth val="100"/>
        <c:overlap val="100"/>
        <c:axId val="1766496784"/>
        <c:axId val="1"/>
      </c:barChart>
      <c:catAx>
        <c:axId val="176649678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5"/>
          <c:min val="0"/>
        </c:scaling>
        <c:delete val="1"/>
        <c:axPos val="t"/>
        <c:numFmt formatCode="General" sourceLinked="1"/>
        <c:majorTickMark val="out"/>
        <c:minorTickMark val="none"/>
        <c:tickLblPos val="nextTo"/>
        <c:crossAx val="1766496784"/>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CE0F3EDC-BFB1-4B00-84E8-65D8375A951E}" type="datetime3">
              <a:rPr lang="en-US" smtClean="0"/>
              <a:t>11 January 2023</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8ED19E91-DA64-4D29-B59E-12D30F56E939}" type="datetime3">
              <a:rPr lang="en-US" smtClean="0"/>
              <a:t>11 January 2023</a:t>
            </a:fld>
            <a:endParaRPr lang="en-US" dirty="0"/>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dirty="0"/>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11 January 2023</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a:t>
            </a:fld>
            <a:endParaRPr lang="en-US"/>
          </a:p>
        </p:txBody>
      </p:sp>
    </p:spTree>
    <p:extLst>
      <p:ext uri="{BB962C8B-B14F-4D97-AF65-F5344CB8AC3E}">
        <p14:creationId xmlns:p14="http://schemas.microsoft.com/office/powerpoint/2010/main" val="21887830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4.png"/><Relationship Id="rId5" Type="http://schemas.openxmlformats.org/officeDocument/2006/relationships/tags" Target="../tags/tag25.xml"/><Relationship Id="rId10" Type="http://schemas.openxmlformats.org/officeDocument/2006/relationships/image" Target="../media/image2.png"/><Relationship Id="rId4" Type="http://schemas.openxmlformats.org/officeDocument/2006/relationships/tags" Target="../tags/tag24.xml"/><Relationship Id="rId9"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82.xml"/><Relationship Id="rId7" Type="http://schemas.openxmlformats.org/officeDocument/2006/relationships/oleObject" Target="../embeddings/oleObject11.bin"/><Relationship Id="rId2" Type="http://schemas.openxmlformats.org/officeDocument/2006/relationships/tags" Target="../tags/tag81.xml"/><Relationship Id="rId1" Type="http://schemas.openxmlformats.org/officeDocument/2006/relationships/vmlDrawing" Target="../drawings/vmlDrawing11.v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vmlDrawing" Target="../drawings/vmlDrawing13.v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image" Target="../media/image1.emf"/><Relationship Id="rId4" Type="http://schemas.openxmlformats.org/officeDocument/2006/relationships/tags" Target="../tags/tag89.xml"/><Relationship Id="rId9"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vmlDrawing" Target="../drawings/vmlDrawing4.v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3.emf"/><Relationship Id="rId4" Type="http://schemas.openxmlformats.org/officeDocument/2006/relationships/tags" Target="../tags/tag34.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vmlDrawing" Target="../drawings/vmlDrawing5.v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image" Target="../media/image3.emf"/><Relationship Id="rId4" Type="http://schemas.openxmlformats.org/officeDocument/2006/relationships/tags" Target="../tags/tag40.xml"/><Relationship Id="rId9"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vmlDrawing" Target="../drawings/vmlDrawing6.vml"/><Relationship Id="rId6" Type="http://schemas.openxmlformats.org/officeDocument/2006/relationships/tags" Target="../tags/tag48.xml"/><Relationship Id="rId5" Type="http://schemas.openxmlformats.org/officeDocument/2006/relationships/tags" Target="../tags/tag47.xml"/><Relationship Id="rId10" Type="http://schemas.openxmlformats.org/officeDocument/2006/relationships/image" Target="../media/image3.emf"/><Relationship Id="rId4" Type="http://schemas.openxmlformats.org/officeDocument/2006/relationships/tags" Target="../tags/tag46.xml"/><Relationship Id="rId9"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vmlDrawing" Target="../drawings/vmlDrawing7.vml"/><Relationship Id="rId6" Type="http://schemas.openxmlformats.org/officeDocument/2006/relationships/tags" Target="../tags/tag54.xml"/><Relationship Id="rId11" Type="http://schemas.openxmlformats.org/officeDocument/2006/relationships/image" Target="../media/image3.emf"/><Relationship Id="rId5" Type="http://schemas.openxmlformats.org/officeDocument/2006/relationships/tags" Target="../tags/tag53.xml"/><Relationship Id="rId10" Type="http://schemas.openxmlformats.org/officeDocument/2006/relationships/oleObject" Target="../embeddings/oleObject7.bin"/><Relationship Id="rId4" Type="http://schemas.openxmlformats.org/officeDocument/2006/relationships/tags" Target="../tags/tag52.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2.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tags" Target="../tags/tag61.xml"/><Relationship Id="rId11" Type="http://schemas.openxmlformats.org/officeDocument/2006/relationships/oleObject" Target="../embeddings/oleObject8.bin"/><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2.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5.emf"/><Relationship Id="rId2" Type="http://schemas.openxmlformats.org/officeDocument/2006/relationships/tags" Target="../tags/tag65.xml"/><Relationship Id="rId1" Type="http://schemas.openxmlformats.org/officeDocument/2006/relationships/vmlDrawing" Target="../drawings/vmlDrawing9.vml"/><Relationship Id="rId6" Type="http://schemas.openxmlformats.org/officeDocument/2006/relationships/tags" Target="../tags/tag69.xml"/><Relationship Id="rId11" Type="http://schemas.openxmlformats.org/officeDocument/2006/relationships/oleObject" Target="../embeddings/oleObject9.bin"/><Relationship Id="rId5" Type="http://schemas.openxmlformats.org/officeDocument/2006/relationships/tags" Target="../tags/tag68.xml"/><Relationship Id="rId10" Type="http://schemas.openxmlformats.org/officeDocument/2006/relationships/slideMaster" Target="../slideMasters/slideMaster1.xml"/><Relationship Id="rId4" Type="http://schemas.openxmlformats.org/officeDocument/2006/relationships/tags" Target="../tags/tag67.xml"/><Relationship Id="rId9" Type="http://schemas.openxmlformats.org/officeDocument/2006/relationships/tags" Target="../tags/tag7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image" Target="../media/image2.png"/><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10.vml"/><Relationship Id="rId6" Type="http://schemas.openxmlformats.org/officeDocument/2006/relationships/tags" Target="../tags/tag77.xml"/><Relationship Id="rId11" Type="http://schemas.openxmlformats.org/officeDocument/2006/relationships/oleObject" Target="../embeddings/oleObject10.bin"/><Relationship Id="rId5" Type="http://schemas.openxmlformats.org/officeDocument/2006/relationships/tags" Target="../tags/tag76.xml"/><Relationship Id="rId10" Type="http://schemas.openxmlformats.org/officeDocument/2006/relationships/slideMaster" Target="../slideMasters/slideMaster1.xml"/><Relationship Id="rId4" Type="http://schemas.openxmlformats.org/officeDocument/2006/relationships/tags" Target="../tags/tag75.xml"/><Relationship Id="rId9" Type="http://schemas.openxmlformats.org/officeDocument/2006/relationships/tags" Target="../tags/tag8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448759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2"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BE1CED01-D6D4-4FAE-80DB-88C5737B01BF}"/>
              </a:ext>
            </a:extLst>
          </p:cNvPr>
          <p:cNvSpPr/>
          <p:nvPr userDrawn="1"/>
        </p:nvSpPr>
        <p:spPr>
          <a:xfrm>
            <a:off x="414792" y="2"/>
            <a:ext cx="11777208" cy="5500679"/>
          </a:xfrm>
          <a:prstGeom prst="rect">
            <a:avLst/>
          </a:prstGeom>
          <a:solidFill>
            <a:srgbClr val="1E384C"/>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EF8D88B-FE1B-44C6-A129-D3B6248BB248}"/>
              </a:ext>
            </a:extLst>
          </p:cNvPr>
          <p:cNvSpPr/>
          <p:nvPr userDrawn="1"/>
        </p:nvSpPr>
        <p:spPr>
          <a:xfrm>
            <a:off x="0" y="2"/>
            <a:ext cx="414792" cy="5500679"/>
          </a:xfrm>
          <a:prstGeom prst="rect">
            <a:avLst/>
          </a:prstGeom>
          <a:solidFill>
            <a:srgbClr val="CF352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797F1A12-E99B-4ADF-95A0-3EF25A5EEB88}"/>
              </a:ext>
            </a:extLst>
          </p:cNvPr>
          <p:cNvSpPr/>
          <p:nvPr userDrawn="1"/>
        </p:nvSpPr>
        <p:spPr>
          <a:xfrm>
            <a:off x="2434894" y="2607565"/>
            <a:ext cx="9757105" cy="2600047"/>
          </a:xfrm>
          <a:prstGeom prst="rect">
            <a:avLst/>
          </a:prstGeom>
          <a:solidFill>
            <a:srgbClr val="1C6987"/>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EA9ABBC-E71C-4E8C-8B49-9CCE574F7249}"/>
              </a:ext>
            </a:extLst>
          </p:cNvPr>
          <p:cNvSpPr/>
          <p:nvPr userDrawn="1"/>
        </p:nvSpPr>
        <p:spPr>
          <a:xfrm>
            <a:off x="0" y="5653963"/>
            <a:ext cx="12192000" cy="1071727"/>
          </a:xfrm>
          <a:prstGeom prst="rect">
            <a:avLst/>
          </a:prstGeom>
          <a:solidFill>
            <a:srgbClr val="A4A7AA">
              <a:alpha val="45000"/>
            </a:srgbClr>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5E2456F6-8297-4902-9F0D-1F1068FCBF4B}"/>
              </a:ext>
            </a:extLst>
          </p:cNvPr>
          <p:cNvGrpSpPr/>
          <p:nvPr userDrawn="1"/>
        </p:nvGrpSpPr>
        <p:grpSpPr>
          <a:xfrm>
            <a:off x="8940800" y="5726379"/>
            <a:ext cx="3005579" cy="927223"/>
            <a:chOff x="5991773" y="5731961"/>
            <a:chExt cx="2968012" cy="915633"/>
          </a:xfrm>
        </p:grpSpPr>
        <p:pic>
          <p:nvPicPr>
            <p:cNvPr id="12" name="Picture 11" descr="12652_SAMHSA_LogoRedesign_FINAL.png">
              <a:extLst>
                <a:ext uri="{FF2B5EF4-FFF2-40B4-BE49-F238E27FC236}">
                  <a16:creationId xmlns:a16="http://schemas.microsoft.com/office/drawing/2014/main" id="{EE60E332-D1BB-4159-932A-0BB56B239E2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3" name="Picture 12" descr="HHS-Logo-camera-ready.png">
              <a:extLst>
                <a:ext uri="{FF2B5EF4-FFF2-40B4-BE49-F238E27FC236}">
                  <a16:creationId xmlns:a16="http://schemas.microsoft.com/office/drawing/2014/main" id="{C57ACADC-D5B0-4268-B251-7164E6D4EE4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2680512" y="4166534"/>
            <a:ext cx="9265870"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r">
              <a:defRPr lang="en-US" sz="2400" dirty="0">
                <a:solidFill>
                  <a:schemeClr val="bg1"/>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2680512" y="3692145"/>
            <a:ext cx="9265870" cy="4308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lgn="r">
              <a:defRPr lang="en-US" sz="2800" b="0" dirty="0">
                <a:solidFill>
                  <a:schemeClr val="bg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1710939" y="227361"/>
            <a:ext cx="10235443" cy="73866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r">
              <a:defRPr lang="en-US" sz="4800" dirty="0"/>
            </a:lvl1pPr>
          </a:lstStyle>
          <a:p>
            <a:pPr lvl="0"/>
            <a:r>
              <a:rPr lang="en-US"/>
              <a:t>Click to edit Master title style</a:t>
            </a:r>
            <a:endParaRPr lang="en-US" dirty="0"/>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680190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8"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1" name="Text Placeholder 3">
            <a:extLst>
              <a:ext uri="{FF2B5EF4-FFF2-40B4-BE49-F238E27FC236}">
                <a16:creationId xmlns:a16="http://schemas.microsoft.com/office/drawing/2014/main" id="{FA893B93-1206-47F2-B41D-905DED50C9A5}"/>
              </a:ext>
            </a:extLst>
          </p:cNvPr>
          <p:cNvSpPr txBox="1">
            <a:spLocks/>
          </p:cNvSpPr>
          <p:nvPr/>
        </p:nvSpPr>
        <p:spPr>
          <a:xfrm>
            <a:off x="423341" y="1319567"/>
            <a:ext cx="11159059" cy="1219200"/>
          </a:xfrm>
          <a:prstGeom prst="rect">
            <a:avLst/>
          </a:prstGeom>
        </p:spPr>
        <p:txBody>
          <a:bodyPr vert="horz" lIns="91440" tIns="45720" rIns="91440" bIns="45720" rtlCol="0">
            <a:normAutofit/>
          </a:bodyPr>
          <a:lstStyle>
            <a:lvl1pPr marL="0" indent="0" algn="ctr" defTabSz="609585" rtl="0" eaLnBrk="1" latinLnBrk="0" hangingPunct="1">
              <a:spcBef>
                <a:spcPct val="20000"/>
              </a:spcBef>
              <a:buFont typeface="Arial"/>
              <a:buNone/>
              <a:defRPr sz="34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SAMHSA’s mission is to reduce the impact of substance abuse and mental illness on America’s communities.</a:t>
            </a:r>
            <a:r>
              <a:rPr lang="en-US" sz="2400" dirty="0"/>
              <a:t>                </a:t>
            </a:r>
          </a:p>
        </p:txBody>
      </p:sp>
      <p:sp>
        <p:nvSpPr>
          <p:cNvPr id="12" name="Text Placeholder 5">
            <a:extLst>
              <a:ext uri="{FF2B5EF4-FFF2-40B4-BE49-F238E27FC236}">
                <a16:creationId xmlns:a16="http://schemas.microsoft.com/office/drawing/2014/main" id="{4B304CC7-C92C-4D1E-A441-026447DA954F}"/>
              </a:ext>
            </a:extLst>
          </p:cNvPr>
          <p:cNvSpPr txBox="1">
            <a:spLocks/>
          </p:cNvSpPr>
          <p:nvPr/>
        </p:nvSpPr>
        <p:spPr>
          <a:xfrm>
            <a:off x="423341" y="3941645"/>
            <a:ext cx="11159059" cy="1219200"/>
          </a:xfrm>
          <a:prstGeom prst="rect">
            <a:avLst/>
          </a:prstGeom>
        </p:spPr>
        <p:txBody>
          <a:bodyPr vert="horz" lIns="91440" tIns="45720" rIns="91440" bIns="45720" rtlCol="0">
            <a:normAutofit/>
          </a:bodyPr>
          <a:lstStyle>
            <a:lvl1pPr marL="0" indent="0" algn="ctr" defTabSz="609585" rtl="0" eaLnBrk="1" latinLnBrk="0" hangingPunct="1">
              <a:spcBef>
                <a:spcPct val="20000"/>
              </a:spcBef>
              <a:buFont typeface="Arial"/>
              <a:buNone/>
              <a:defRPr sz="5333"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www.samhsa.gov</a:t>
            </a:r>
          </a:p>
          <a:p>
            <a:endParaRPr lang="en-US" dirty="0"/>
          </a:p>
        </p:txBody>
      </p:sp>
      <p:sp>
        <p:nvSpPr>
          <p:cNvPr id="13" name="Text Placeholder 6">
            <a:extLst>
              <a:ext uri="{FF2B5EF4-FFF2-40B4-BE49-F238E27FC236}">
                <a16:creationId xmlns:a16="http://schemas.microsoft.com/office/drawing/2014/main" id="{4B079AE3-7730-4FB8-8FF3-3762949BE6C0}"/>
              </a:ext>
            </a:extLst>
          </p:cNvPr>
          <p:cNvSpPr txBox="1">
            <a:spLocks/>
          </p:cNvSpPr>
          <p:nvPr/>
        </p:nvSpPr>
        <p:spPr>
          <a:xfrm>
            <a:off x="423341" y="5555690"/>
            <a:ext cx="11159059" cy="704092"/>
          </a:xfrm>
          <a:prstGeom prst="rect">
            <a:avLst/>
          </a:prstGeom>
        </p:spPr>
        <p:txBody>
          <a:bodyPr vert="horz" lIns="91440" tIns="45720" rIns="91440" bIns="45720" rtlCol="0">
            <a:normAutofit/>
          </a:bodyPr>
          <a:lstStyle>
            <a:lvl1pPr marL="0" indent="0" algn="ctr" defTabSz="609585" rtl="0" eaLnBrk="1" latinLnBrk="0" hangingPunct="1">
              <a:spcBef>
                <a:spcPct val="20000"/>
              </a:spcBef>
              <a:buFont typeface="Arial"/>
              <a:buNone/>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1-877-SAMHSA-7 (1-877-726-4727) ● 1-800-487-4889 (TDD)</a:t>
            </a:r>
          </a:p>
        </p:txBody>
      </p:sp>
      <p:sp>
        <p:nvSpPr>
          <p:cNvPr id="6" name="Slide Number">
            <a:extLst>
              <a:ext uri="{FF2B5EF4-FFF2-40B4-BE49-F238E27FC236}">
                <a16:creationId xmlns:a16="http://schemas.microsoft.com/office/drawing/2014/main" id="{DFD7B2D6-63BE-4C63-A06C-6549E5FED929}"/>
              </a:ext>
            </a:extLst>
          </p:cNvPr>
          <p:cNvSpPr>
            <a:spLocks noChangeArrowheads="1"/>
          </p:cNvSpPr>
          <p:nvPr userDrawn="1">
            <p:custDataLst>
              <p:tags r:id="rId3"/>
            </p:custDataLst>
          </p:nvPr>
        </p:nvSpPr>
        <p:spPr bwMode="black">
          <a:xfrm>
            <a:off x="554736" y="6616321"/>
            <a:ext cx="325501" cy="153888"/>
          </a:xfrm>
          <a:prstGeom prst="rect">
            <a:avLst/>
          </a:prstGeom>
          <a:noFill/>
          <a:ln w="9525" algn="ctr">
            <a:noFill/>
            <a:miter lim="800000"/>
            <a:headEnd/>
            <a:tailEnd/>
          </a:ln>
          <a:effectLst/>
        </p:spPr>
        <p:txBody>
          <a:bodyPr wrap="square" lIns="0" tIns="0" rIns="0" bIns="0" anchor="b">
            <a:spAutoFit/>
          </a:bodyPr>
          <a:lstStyle/>
          <a:p>
            <a:pPr algn="l" defTabSz="610744"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44"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AAFD9D6C-9F7C-49F6-A7F7-EEE2F4006E1E}"/>
              </a:ext>
            </a:extLst>
          </p:cNvPr>
          <p:cNvSpPr txBox="1"/>
          <p:nvPr userDrawn="1">
            <p:custDataLst>
              <p:tags r:id="rId4"/>
            </p:custDataLst>
          </p:nvPr>
        </p:nvSpPr>
        <p:spPr>
          <a:xfrm>
            <a:off x="1042797" y="663947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4" name="Rectangle 13">
            <a:extLst>
              <a:ext uri="{FF2B5EF4-FFF2-40B4-BE49-F238E27FC236}">
                <a16:creationId xmlns:a16="http://schemas.microsoft.com/office/drawing/2014/main" id="{8EF92B16-E11A-4552-9A56-3C7B1E3C21BF}"/>
              </a:ext>
            </a:extLst>
          </p:cNvPr>
          <p:cNvSpPr/>
          <p:nvPr userDrawn="1"/>
        </p:nvSpPr>
        <p:spPr>
          <a:xfrm>
            <a:off x="0" y="0"/>
            <a:ext cx="12192000" cy="1103180"/>
          </a:xfrm>
          <a:prstGeom prst="rect">
            <a:avLst/>
          </a:prstGeom>
          <a:solidFill>
            <a:srgbClr val="1E384C"/>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2. Slide Title">
            <a:extLst>
              <a:ext uri="{FF2B5EF4-FFF2-40B4-BE49-F238E27FC236}">
                <a16:creationId xmlns:a16="http://schemas.microsoft.com/office/drawing/2014/main" id="{20206750-8A22-4BF4-8649-9B31E9DB3DBC}"/>
              </a:ext>
            </a:extLst>
          </p:cNvPr>
          <p:cNvSpPr>
            <a:spLocks noGrp="1"/>
          </p:cNvSpPr>
          <p:nvPr userDrawn="1">
            <p:ph type="title" hasCustomPrompt="1"/>
            <p:custDataLst>
              <p:tags r:id="rId5"/>
            </p:custDataLst>
          </p:nvPr>
        </p:nvSpPr>
        <p:spPr>
          <a:xfrm>
            <a:off x="554736" y="259203"/>
            <a:ext cx="11082528" cy="584775"/>
          </a:xfrm>
          <a:prstGeom prst="rect">
            <a:avLst/>
          </a:prstGeom>
        </p:spPr>
        <p:txBody>
          <a:bodyPr vert="horz" wrap="square" lIns="0" tIns="0" rIns="0" bIns="0" rtlCol="0" anchor="ctr" anchorCtr="0">
            <a:spAutoFit/>
          </a:bodyPr>
          <a:lstStyle>
            <a:lvl1pPr>
              <a:defRPr sz="3800"/>
            </a:lvl1pPr>
          </a:lstStyle>
          <a:p>
            <a:pPr lvl="0"/>
            <a:r>
              <a:rPr lang="en-US" dirty="0"/>
              <a:t>Thank you</a:t>
            </a:r>
          </a:p>
        </p:txBody>
      </p:sp>
    </p:spTree>
    <p:extLst>
      <p:ext uri="{BB962C8B-B14F-4D97-AF65-F5344CB8AC3E}">
        <p14:creationId xmlns:p14="http://schemas.microsoft.com/office/powerpoint/2010/main" val="46647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3299987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32" name="think-cell Slide" r:id="rId5" imgW="344" imgH="344" progId="TCLayout.ActiveDocument.1">
                  <p:embed/>
                </p:oleObj>
              </mc:Choice>
              <mc:Fallback>
                <p:oleObj name="think-cell Slide" r:id="rId5"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Georgia" panose="02040502050405020303" pitchFamily="18" charset="0"/>
              <a:ea typeface="+mj-ea"/>
              <a:cs typeface="+mj-cs"/>
              <a:sym typeface="Georgia" panose="02040502050405020303" pitchFamily="18" charset="0"/>
            </a:endParaRPr>
          </a:p>
        </p:txBody>
      </p:sp>
    </p:spTree>
    <p:extLst>
      <p:ext uri="{BB962C8B-B14F-4D97-AF65-F5344CB8AC3E}">
        <p14:creationId xmlns:p14="http://schemas.microsoft.com/office/powerpoint/2010/main" val="253579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50179672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3356"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767179"/>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solidFill>
                  <a:schemeClr val="bg2"/>
                </a:solidFill>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756420" y="6616321"/>
            <a:ext cx="325501" cy="153888"/>
          </a:xfrm>
          <a:prstGeom prst="rect">
            <a:avLst/>
          </a:prstGeom>
          <a:noFill/>
          <a:ln w="9525" algn="ctr">
            <a:noFill/>
            <a:miter lim="800000"/>
            <a:headEnd/>
            <a:tailEnd/>
          </a:ln>
          <a:effectLst/>
        </p:spPr>
        <p:txBody>
          <a:bodyPr wrap="square" lIns="0" tIns="0" rIns="0" bIns="0" anchor="b">
            <a:spAutoFit/>
          </a:bodyPr>
          <a:lstStyle/>
          <a:p>
            <a:pPr algn="l" defTabSz="610729"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29"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359232"/>
            <a:ext cx="11082528" cy="384721"/>
          </a:xfrm>
          <a:prstGeom prst="rect">
            <a:avLst/>
          </a:prstGeom>
        </p:spPr>
        <p:txBody>
          <a:bodyPr vert="horz" wrap="square" lIns="0" tIns="0" rIns="0" bIns="0" rtlCol="0" anchor="ctr" anchorCtr="0">
            <a:spAutoFit/>
          </a:bodyPr>
          <a:lstStyle>
            <a:lvl1pPr>
              <a:defRPr lang="en-US" dirty="0">
                <a:solidFill>
                  <a:schemeClr val="bg1"/>
                </a:solidFill>
              </a:defRPr>
            </a:lvl1pPr>
          </a:lstStyle>
          <a:p>
            <a:pPr lvl="0"/>
            <a:r>
              <a:rPr lang="en-US"/>
              <a:t>Click to edit Master title style</a:t>
            </a:r>
            <a:endParaRPr lang="en-US" dirty="0"/>
          </a:p>
        </p:txBody>
      </p:sp>
      <p:sp>
        <p:nvSpPr>
          <p:cNvPr id="12" name="5. Source" hidden="1">
            <a:extLst>
              <a:ext uri="{FF2B5EF4-FFF2-40B4-BE49-F238E27FC236}">
                <a16:creationId xmlns:a16="http://schemas.microsoft.com/office/drawing/2014/main" id="{467DFF02-2B0B-4663-BD3F-7D806671503D}"/>
              </a:ext>
            </a:extLst>
          </p:cNvPr>
          <p:cNvSpPr txBox="1"/>
          <p:nvPr userDrawn="1">
            <p:custDataLst>
              <p:tags r:id="rId7"/>
            </p:custDataLst>
          </p:nvPr>
        </p:nvSpPr>
        <p:spPr>
          <a:xfrm>
            <a:off x="1042798" y="663947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Tree>
    <p:extLst>
      <p:ext uri="{BB962C8B-B14F-4D97-AF65-F5344CB8AC3E}">
        <p14:creationId xmlns:p14="http://schemas.microsoft.com/office/powerpoint/2010/main" val="6917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94639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6"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554736" y="6616321"/>
            <a:ext cx="325501" cy="153888"/>
          </a:xfrm>
          <a:prstGeom prst="rect">
            <a:avLst/>
          </a:prstGeom>
          <a:noFill/>
          <a:ln w="9525" algn="ctr">
            <a:noFill/>
            <a:miter lim="800000"/>
            <a:headEnd/>
            <a:tailEnd/>
          </a:ln>
          <a:effectLst/>
        </p:spPr>
        <p:txBody>
          <a:bodyPr wrap="square" lIns="0" tIns="0" rIns="0" bIns="0" anchor="b">
            <a:spAutoFit/>
          </a:bodyPr>
          <a:lstStyle/>
          <a:p>
            <a:pPr algn="l" defTabSz="610744"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44"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5"/>
            </p:custDataLst>
          </p:nvPr>
        </p:nvSpPr>
        <p:spPr>
          <a:xfrm>
            <a:off x="554736" y="359230"/>
            <a:ext cx="11082528" cy="384721"/>
          </a:xfrm>
          <a:prstGeom prst="rect">
            <a:avLst/>
          </a:prstGeom>
        </p:spPr>
        <p:txBody>
          <a:bodyPr vert="horz" wrap="square" lIns="0" tIns="0" rIns="0" bIns="0" rtlCol="0" anchor="ctr" anchorCtr="0">
            <a:spAutoFit/>
          </a:bodyPr>
          <a:lstStyle>
            <a:lvl1pPr>
              <a:defRPr lang="en-US" dirty="0">
                <a:solidFill>
                  <a:schemeClr val="bg1"/>
                </a:solidFill>
              </a:defRPr>
            </a:lvl1pPr>
          </a:lstStyle>
          <a:p>
            <a:pPr lvl="0"/>
            <a:r>
              <a:rPr lang="en-US"/>
              <a:t>Click to edit Master title style</a:t>
            </a:r>
            <a:endParaRPr lang="en-US" dirty="0"/>
          </a:p>
        </p:txBody>
      </p:sp>
      <p:sp>
        <p:nvSpPr>
          <p:cNvPr id="12" name="5. Source" hidden="1">
            <a:extLst>
              <a:ext uri="{FF2B5EF4-FFF2-40B4-BE49-F238E27FC236}">
                <a16:creationId xmlns:a16="http://schemas.microsoft.com/office/drawing/2014/main" id="{467DFF02-2B0B-4663-BD3F-7D806671503D}"/>
              </a:ext>
            </a:extLst>
          </p:cNvPr>
          <p:cNvSpPr txBox="1"/>
          <p:nvPr userDrawn="1">
            <p:custDataLst>
              <p:tags r:id="rId6"/>
            </p:custDataLst>
          </p:nvPr>
        </p:nvSpPr>
        <p:spPr>
          <a:xfrm>
            <a:off x="1042797" y="663947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160822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393503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0"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solidFill>
                  <a:schemeClr val="accent1"/>
                </a:solidFill>
              </a:defRPr>
            </a:lvl1pPr>
          </a:lstStyle>
          <a:p>
            <a:r>
              <a:rPr lang="en-US"/>
              <a:t>Click to edit Master title style</a:t>
            </a:r>
            <a:endParaRPr lang="en-US" dirty="0"/>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sp>
        <p:nvSpPr>
          <p:cNvPr id="8" name="Slide Number">
            <a:extLst>
              <a:ext uri="{FF2B5EF4-FFF2-40B4-BE49-F238E27FC236}">
                <a16:creationId xmlns:a16="http://schemas.microsoft.com/office/drawing/2014/main" id="{F01B4794-DA3D-4920-8721-E485D5C6B669}"/>
              </a:ext>
            </a:extLst>
          </p:cNvPr>
          <p:cNvSpPr>
            <a:spLocks noChangeArrowheads="1"/>
          </p:cNvSpPr>
          <p:nvPr userDrawn="1">
            <p:custDataLst>
              <p:tags r:id="rId6"/>
            </p:custDataLst>
          </p:nvPr>
        </p:nvSpPr>
        <p:spPr bwMode="black">
          <a:xfrm>
            <a:off x="554736" y="6616321"/>
            <a:ext cx="325501" cy="153888"/>
          </a:xfrm>
          <a:prstGeom prst="rect">
            <a:avLst/>
          </a:prstGeom>
          <a:noFill/>
          <a:ln w="9525" algn="ctr">
            <a:noFill/>
            <a:miter lim="800000"/>
            <a:headEnd/>
            <a:tailEnd/>
          </a:ln>
          <a:effectLst/>
        </p:spPr>
        <p:txBody>
          <a:bodyPr wrap="square" lIns="0" tIns="0" rIns="0" bIns="0" anchor="b">
            <a:spAutoFit/>
          </a:bodyPr>
          <a:lstStyle/>
          <a:p>
            <a:pPr algn="l" defTabSz="610744"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44"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5A81C2C4-5271-4565-AA8E-3D7BB34C724A}"/>
              </a:ext>
            </a:extLst>
          </p:cNvPr>
          <p:cNvSpPr txBox="1"/>
          <p:nvPr userDrawn="1">
            <p:custDataLst>
              <p:tags r:id="rId7"/>
            </p:custDataLst>
          </p:nvPr>
        </p:nvSpPr>
        <p:spPr>
          <a:xfrm>
            <a:off x="1042797" y="663947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385249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318676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4"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vert="horz" rIns="365760" anchor="ctr">
            <a:noAutofit/>
          </a:bodyPr>
          <a:lstStyle>
            <a:lvl1pPr rtl="0">
              <a:defRPr>
                <a:ln w="6350" cap="flat">
                  <a:noFill/>
                  <a:miter lim="800000"/>
                </a:ln>
                <a:solidFill>
                  <a:schemeClr val="accent1"/>
                </a:solidFill>
              </a:defRPr>
            </a:lvl1pPr>
          </a:lstStyle>
          <a:p>
            <a:r>
              <a:rPr lang="en-US"/>
              <a:t>Click to edit Master title style</a:t>
            </a:r>
            <a:endParaRPr lang="en-US" dirty="0"/>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C4FF4C69-431E-4F91-B901-5ACFD885EEAA}"/>
              </a:ext>
            </a:extLst>
          </p:cNvPr>
          <p:cNvSpPr>
            <a:spLocks noChangeArrowheads="1"/>
          </p:cNvSpPr>
          <p:nvPr userDrawn="1">
            <p:custDataLst>
              <p:tags r:id="rId6"/>
            </p:custDataLst>
          </p:nvPr>
        </p:nvSpPr>
        <p:spPr bwMode="black">
          <a:xfrm>
            <a:off x="554736" y="6616321"/>
            <a:ext cx="325501" cy="153888"/>
          </a:xfrm>
          <a:prstGeom prst="rect">
            <a:avLst/>
          </a:prstGeom>
          <a:noFill/>
          <a:ln w="9525" algn="ctr">
            <a:noFill/>
            <a:miter lim="800000"/>
            <a:headEnd/>
            <a:tailEnd/>
          </a:ln>
          <a:effectLst/>
        </p:spPr>
        <p:txBody>
          <a:bodyPr wrap="square" lIns="0" tIns="0" rIns="0" bIns="0" anchor="b">
            <a:spAutoFit/>
          </a:bodyPr>
          <a:lstStyle/>
          <a:p>
            <a:pPr algn="l" defTabSz="610744"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44"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C4E3016-FEDF-47F6-89AE-0B46F57D2B8E}"/>
              </a:ext>
            </a:extLst>
          </p:cNvPr>
          <p:cNvSpPr txBox="1"/>
          <p:nvPr userDrawn="1">
            <p:custDataLst>
              <p:tags r:id="rId7"/>
            </p:custDataLst>
          </p:nvPr>
        </p:nvSpPr>
        <p:spPr>
          <a:xfrm>
            <a:off x="1042797" y="663947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621556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8"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vert="horz" anchor="b">
            <a:noAutofit/>
          </a:bodyPr>
          <a:lstStyle>
            <a:lvl1pPr rtl="0">
              <a:lnSpc>
                <a:spcPct val="100000"/>
              </a:lnSpc>
              <a:defRPr sz="4400">
                <a:solidFill>
                  <a:schemeClr val="accent1"/>
                </a:solidFill>
              </a:defRPr>
            </a:lvl1pPr>
          </a:lstStyle>
          <a:p>
            <a:r>
              <a:rPr lang="en-US"/>
              <a:t>Click to edit Master title style</a:t>
            </a:r>
            <a:endParaRPr lang="en-US" dirty="0"/>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sp>
        <p:nvSpPr>
          <p:cNvPr id="10" name="Slide Number">
            <a:extLst>
              <a:ext uri="{FF2B5EF4-FFF2-40B4-BE49-F238E27FC236}">
                <a16:creationId xmlns:a16="http://schemas.microsoft.com/office/drawing/2014/main" id="{BF3DE880-D02D-4E52-9E27-03314BAC8ECD}"/>
              </a:ext>
            </a:extLst>
          </p:cNvPr>
          <p:cNvSpPr>
            <a:spLocks noChangeArrowheads="1"/>
          </p:cNvSpPr>
          <p:nvPr userDrawn="1">
            <p:custDataLst>
              <p:tags r:id="rId6"/>
            </p:custDataLst>
          </p:nvPr>
        </p:nvSpPr>
        <p:spPr bwMode="black">
          <a:xfrm>
            <a:off x="554736" y="6616321"/>
            <a:ext cx="325501" cy="153888"/>
          </a:xfrm>
          <a:prstGeom prst="rect">
            <a:avLst/>
          </a:prstGeom>
          <a:noFill/>
          <a:ln w="9525" algn="ctr">
            <a:noFill/>
            <a:miter lim="800000"/>
            <a:headEnd/>
            <a:tailEnd/>
          </a:ln>
          <a:effectLst/>
        </p:spPr>
        <p:txBody>
          <a:bodyPr wrap="square" lIns="0" tIns="0" rIns="0" bIns="0" anchor="b">
            <a:spAutoFit/>
          </a:bodyPr>
          <a:lstStyle/>
          <a:p>
            <a:pPr algn="l" defTabSz="610744"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44"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91FB1940-9839-4855-94E3-A26D006178A6}"/>
              </a:ext>
            </a:extLst>
          </p:cNvPr>
          <p:cNvSpPr txBox="1"/>
          <p:nvPr userDrawn="1">
            <p:custDataLst>
              <p:tags r:id="rId7"/>
            </p:custDataLst>
          </p:nvPr>
        </p:nvSpPr>
        <p:spPr>
          <a:xfrm>
            <a:off x="1042797" y="663947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3948431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1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vert="horz">
            <a:spAutoFit/>
          </a:bodyPr>
          <a:lstStyle>
            <a:lvl1pPr rtl="0">
              <a:lnSpc>
                <a:spcPct val="105000"/>
              </a:lnSpc>
              <a:defRPr sz="3400">
                <a:solidFill>
                  <a:schemeClr val="accent1"/>
                </a:solidFill>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92DD72B6-8112-4AFF-B30A-09A332BF92D3}"/>
              </a:ext>
            </a:extLst>
          </p:cNvPr>
          <p:cNvSpPr>
            <a:spLocks noChangeArrowheads="1"/>
          </p:cNvSpPr>
          <p:nvPr userDrawn="1">
            <p:custDataLst>
              <p:tags r:id="rId7"/>
            </p:custDataLst>
          </p:nvPr>
        </p:nvSpPr>
        <p:spPr bwMode="black">
          <a:xfrm>
            <a:off x="554736" y="6616321"/>
            <a:ext cx="325501" cy="153888"/>
          </a:xfrm>
          <a:prstGeom prst="rect">
            <a:avLst/>
          </a:prstGeom>
          <a:noFill/>
          <a:ln w="9525" algn="ctr">
            <a:noFill/>
            <a:miter lim="800000"/>
            <a:headEnd/>
            <a:tailEnd/>
          </a:ln>
          <a:effectLst/>
        </p:spPr>
        <p:txBody>
          <a:bodyPr wrap="square" lIns="0" tIns="0" rIns="0" bIns="0" anchor="b">
            <a:spAutoFit/>
          </a:bodyPr>
          <a:lstStyle/>
          <a:p>
            <a:pPr algn="l" defTabSz="610744"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44"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C404F2-F49D-43AB-BC99-82D35F6F2FA9}"/>
              </a:ext>
            </a:extLst>
          </p:cNvPr>
          <p:cNvSpPr txBox="1"/>
          <p:nvPr userDrawn="1">
            <p:custDataLst>
              <p:tags r:id="rId8"/>
            </p:custDataLst>
          </p:nvPr>
        </p:nvSpPr>
        <p:spPr>
          <a:xfrm>
            <a:off x="1042797" y="663947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91568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3ECF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345611"/>
            <a:ext cx="5065776" cy="384721"/>
          </a:xfrm>
        </p:spPr>
        <p:txBody>
          <a:bodyPr vert="horz">
            <a:spAutoFit/>
          </a:bodyPr>
          <a:lstStyle>
            <a:lvl1pPr rtl="0">
              <a:defRPr>
                <a:solidFill>
                  <a:schemeClr val="accent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767178"/>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descr="12652_SAMHSA_LogoRedesign_FINAL.png">
            <a:extLst>
              <a:ext uri="{FF2B5EF4-FFF2-40B4-BE49-F238E27FC236}">
                <a16:creationId xmlns:a16="http://schemas.microsoft.com/office/drawing/2014/main" id="{02B5525F-F1FE-4BD1-BCB2-AA4CD9CFF4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66383" y="6273457"/>
            <a:ext cx="1428756" cy="508344"/>
          </a:xfrm>
          <a:prstGeom prst="rect">
            <a:avLst/>
          </a:prstGeom>
        </p:spPr>
      </p:pic>
      <p:sp>
        <p:nvSpPr>
          <p:cNvPr id="12" name="Slide Number">
            <a:extLst>
              <a:ext uri="{FF2B5EF4-FFF2-40B4-BE49-F238E27FC236}">
                <a16:creationId xmlns:a16="http://schemas.microsoft.com/office/drawing/2014/main" id="{7AB56B4F-21BA-4EC6-9C11-A4C4E34E42F8}"/>
              </a:ext>
            </a:extLst>
          </p:cNvPr>
          <p:cNvSpPr>
            <a:spLocks noChangeArrowheads="1"/>
          </p:cNvSpPr>
          <p:nvPr userDrawn="1">
            <p:custDataLst>
              <p:tags r:id="rId8"/>
            </p:custDataLst>
          </p:nvPr>
        </p:nvSpPr>
        <p:spPr bwMode="black">
          <a:xfrm>
            <a:off x="554736" y="6616321"/>
            <a:ext cx="325501" cy="153888"/>
          </a:xfrm>
          <a:prstGeom prst="rect">
            <a:avLst/>
          </a:prstGeom>
          <a:noFill/>
          <a:ln w="9525" algn="ctr">
            <a:noFill/>
            <a:miter lim="800000"/>
            <a:headEnd/>
            <a:tailEnd/>
          </a:ln>
          <a:effectLst/>
        </p:spPr>
        <p:txBody>
          <a:bodyPr wrap="square" lIns="0" tIns="0" rIns="0" bIns="0" anchor="b">
            <a:spAutoFit/>
          </a:bodyPr>
          <a:lstStyle/>
          <a:p>
            <a:pPr algn="l" defTabSz="610744"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44"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F768B093-1644-4722-BE24-26A71053E432}"/>
              </a:ext>
            </a:extLst>
          </p:cNvPr>
          <p:cNvSpPr txBox="1"/>
          <p:nvPr userDrawn="1">
            <p:custDataLst>
              <p:tags r:id="rId9"/>
            </p:custDataLst>
          </p:nvPr>
        </p:nvSpPr>
        <p:spPr>
          <a:xfrm>
            <a:off x="1042797" y="663947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354096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4256539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60"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345611"/>
            <a:ext cx="6967728" cy="384721"/>
          </a:xfrm>
        </p:spPr>
        <p:txBody>
          <a:bodyPr vert="horz">
            <a:spAutoFit/>
          </a:bodyPr>
          <a:lstStyle>
            <a:lvl1pPr rtl="0">
              <a:defRPr>
                <a:solidFill>
                  <a:schemeClr val="accent1"/>
                </a:solidFill>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D3ECF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767178"/>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descr="12652_SAMHSA_LogoRedesign_FINAL.png">
            <a:extLst>
              <a:ext uri="{FF2B5EF4-FFF2-40B4-BE49-F238E27FC236}">
                <a16:creationId xmlns:a16="http://schemas.microsoft.com/office/drawing/2014/main" id="{9B554662-BE1E-403B-8F99-9FEBFC4D2BB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66383" y="6273457"/>
            <a:ext cx="1428756" cy="508344"/>
          </a:xfrm>
          <a:prstGeom prst="rect">
            <a:avLst/>
          </a:prstGeom>
        </p:spPr>
      </p:pic>
      <p:sp>
        <p:nvSpPr>
          <p:cNvPr id="12" name="Slide Number">
            <a:extLst>
              <a:ext uri="{FF2B5EF4-FFF2-40B4-BE49-F238E27FC236}">
                <a16:creationId xmlns:a16="http://schemas.microsoft.com/office/drawing/2014/main" id="{90DCDA58-B527-4A5A-BC9A-6D7DEF713857}"/>
              </a:ext>
            </a:extLst>
          </p:cNvPr>
          <p:cNvSpPr>
            <a:spLocks noChangeArrowheads="1"/>
          </p:cNvSpPr>
          <p:nvPr userDrawn="1">
            <p:custDataLst>
              <p:tags r:id="rId8"/>
            </p:custDataLst>
          </p:nvPr>
        </p:nvSpPr>
        <p:spPr bwMode="black">
          <a:xfrm>
            <a:off x="554736" y="6616321"/>
            <a:ext cx="325501" cy="153888"/>
          </a:xfrm>
          <a:prstGeom prst="rect">
            <a:avLst/>
          </a:prstGeom>
          <a:noFill/>
          <a:ln w="9525" algn="ctr">
            <a:noFill/>
            <a:miter lim="800000"/>
            <a:headEnd/>
            <a:tailEnd/>
          </a:ln>
          <a:effectLst/>
        </p:spPr>
        <p:txBody>
          <a:bodyPr wrap="square" lIns="0" tIns="0" rIns="0" bIns="0" anchor="b">
            <a:spAutoFit/>
          </a:bodyPr>
          <a:lstStyle/>
          <a:p>
            <a:pPr algn="l" defTabSz="610744"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44"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A80B6C74-80B2-4AD2-B1B7-06BD770275DB}"/>
              </a:ext>
            </a:extLst>
          </p:cNvPr>
          <p:cNvSpPr txBox="1"/>
          <p:nvPr userDrawn="1">
            <p:custDataLst>
              <p:tags r:id="rId9"/>
            </p:custDataLst>
          </p:nvPr>
        </p:nvSpPr>
        <p:spPr>
          <a:xfrm>
            <a:off x="1042797" y="663947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305518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534597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4"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3ECF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345611"/>
            <a:ext cx="7918704" cy="384721"/>
          </a:xfrm>
        </p:spPr>
        <p:txBody>
          <a:bodyPr vert="horz">
            <a:spAutoFit/>
          </a:bodyPr>
          <a:lstStyle>
            <a:lvl1pPr rtl="0">
              <a:defRPr>
                <a:solidFill>
                  <a:schemeClr val="accent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767178"/>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descr="12652_SAMHSA_LogoRedesign_FINAL.png">
            <a:extLst>
              <a:ext uri="{FF2B5EF4-FFF2-40B4-BE49-F238E27FC236}">
                <a16:creationId xmlns:a16="http://schemas.microsoft.com/office/drawing/2014/main" id="{C2C00B5A-67BD-4C3C-8746-CF3EDD76AD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66383" y="6273457"/>
            <a:ext cx="1428756" cy="508344"/>
          </a:xfrm>
          <a:prstGeom prst="rect">
            <a:avLst/>
          </a:prstGeom>
        </p:spPr>
      </p:pic>
      <p:sp>
        <p:nvSpPr>
          <p:cNvPr id="12" name="Slide Number">
            <a:extLst>
              <a:ext uri="{FF2B5EF4-FFF2-40B4-BE49-F238E27FC236}">
                <a16:creationId xmlns:a16="http://schemas.microsoft.com/office/drawing/2014/main" id="{4B939C6B-4D50-4E82-A325-3D39E15DC67B}"/>
              </a:ext>
            </a:extLst>
          </p:cNvPr>
          <p:cNvSpPr>
            <a:spLocks noChangeArrowheads="1"/>
          </p:cNvSpPr>
          <p:nvPr userDrawn="1">
            <p:custDataLst>
              <p:tags r:id="rId8"/>
            </p:custDataLst>
          </p:nvPr>
        </p:nvSpPr>
        <p:spPr bwMode="black">
          <a:xfrm>
            <a:off x="554736" y="6616321"/>
            <a:ext cx="325501" cy="153888"/>
          </a:xfrm>
          <a:prstGeom prst="rect">
            <a:avLst/>
          </a:prstGeom>
          <a:noFill/>
          <a:ln w="9525" algn="ctr">
            <a:noFill/>
            <a:miter lim="800000"/>
            <a:headEnd/>
            <a:tailEnd/>
          </a:ln>
          <a:effectLst/>
        </p:spPr>
        <p:txBody>
          <a:bodyPr wrap="square" lIns="0" tIns="0" rIns="0" bIns="0" anchor="b">
            <a:spAutoFit/>
          </a:bodyPr>
          <a:lstStyle/>
          <a:p>
            <a:pPr algn="l" defTabSz="610744" rtl="0" fontAlgn="auto">
              <a:spcBef>
                <a:spcPts val="0"/>
              </a:spcBef>
              <a:spcAft>
                <a:spcPts val="0"/>
              </a:spcAft>
              <a:defRPr/>
            </a:pPr>
            <a:fld id="{4ABDCABE-3F10-B64C-92F1-862014417034}" type="slidenum">
              <a:rPr lang="en-US" sz="1000" b="1" smtClean="0">
                <a:solidFill>
                  <a:srgbClr val="797979"/>
                </a:solidFill>
                <a:latin typeface="+mn-lt"/>
                <a:ea typeface="+mn-ea"/>
                <a:cs typeface="Arial" panose="020B0604020202020204" pitchFamily="34" charset="0"/>
              </a:rPr>
              <a:pPr algn="l" defTabSz="610744" rtl="0" fontAlgn="auto">
                <a:spcBef>
                  <a:spcPts val="0"/>
                </a:spcBef>
                <a:spcAft>
                  <a:spcPts val="0"/>
                </a:spcAft>
                <a:defRPr/>
              </a:pPr>
              <a:t>‹#›</a:t>
            </a:fld>
            <a:endParaRPr lang="en-US" sz="1000" b="1" dirty="0">
              <a:solidFill>
                <a:srgbClr val="797979"/>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9FB5AA8B-5461-4D7C-ACCF-91E1FF8055F8}"/>
              </a:ext>
            </a:extLst>
          </p:cNvPr>
          <p:cNvSpPr txBox="1"/>
          <p:nvPr userDrawn="1">
            <p:custDataLst>
              <p:tags r:id="rId9"/>
            </p:custDataLst>
          </p:nvPr>
        </p:nvSpPr>
        <p:spPr>
          <a:xfrm>
            <a:off x="1042797" y="663947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51036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26" Type="http://schemas.openxmlformats.org/officeDocument/2006/relationships/tags" Target="../tags/tag13.xml"/><Relationship Id="rId3" Type="http://schemas.openxmlformats.org/officeDocument/2006/relationships/slideLayout" Target="../slideLayouts/slideLayout3.xml"/><Relationship Id="rId21" Type="http://schemas.openxmlformats.org/officeDocument/2006/relationships/tags" Target="../tags/tag8.xml"/><Relationship Id="rId34" Type="http://schemas.openxmlformats.org/officeDocument/2006/relationships/tags" Target="../tags/tag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5" Type="http://schemas.openxmlformats.org/officeDocument/2006/relationships/tags" Target="../tags/tag12.xml"/><Relationship Id="rId33" Type="http://schemas.openxmlformats.org/officeDocument/2006/relationships/tags" Target="../tags/tag20.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29" Type="http://schemas.openxmlformats.org/officeDocument/2006/relationships/tags" Target="../tags/tag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1.xml"/><Relationship Id="rId32" Type="http://schemas.openxmlformats.org/officeDocument/2006/relationships/tags" Target="../tags/tag19.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6.xml"/><Relationship Id="rId31" Type="http://schemas.openxmlformats.org/officeDocument/2006/relationships/tags" Target="../tags/tag1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 Id="rId35"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5"/>
            </p:custDataLst>
            <p:extLst>
              <p:ext uri="{D42A27DB-BD31-4B8C-83A1-F6EECF244321}">
                <p14:modId xmlns:p14="http://schemas.microsoft.com/office/powerpoint/2010/main" val="3087880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8" name="think-cell Slide" r:id="rId35" imgW="413" imgH="416" progId="TCLayout.ActiveDocument.1">
                  <p:embed/>
                </p:oleObj>
              </mc:Choice>
              <mc:Fallback>
                <p:oleObj name="think-cell Slide" r:id="rId3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148" name="Rectangle 147888">
            <a:extLst>
              <a:ext uri="{FF2B5EF4-FFF2-40B4-BE49-F238E27FC236}">
                <a16:creationId xmlns:a16="http://schemas.microsoft.com/office/drawing/2014/main" id="{EA200985-E353-4457-A416-AA84F2110AC2}"/>
              </a:ext>
            </a:extLst>
          </p:cNvPr>
          <p:cNvSpPr/>
          <p:nvPr userDrawn="1"/>
        </p:nvSpPr>
        <p:spPr>
          <a:xfrm>
            <a:off x="0" y="0"/>
            <a:ext cx="12192000" cy="1103180"/>
          </a:xfrm>
          <a:prstGeom prst="rect">
            <a:avLst/>
          </a:prstGeom>
          <a:solidFill>
            <a:srgbClr val="1E384C"/>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1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7"/>
            </p:custDataLst>
          </p:nvPr>
        </p:nvSpPr>
        <p:spPr>
          <a:xfrm>
            <a:off x="554736" y="359230"/>
            <a:ext cx="11082528" cy="384721"/>
          </a:xfrm>
          <a:prstGeom prst="rect">
            <a:avLst/>
          </a:prstGeom>
        </p:spPr>
        <p:txBody>
          <a:bodyPr vert="horz" wrap="square" lIns="0" tIns="0" rIns="0" bIns="0" rtlCol="0" anchor="ctr" anchorCtr="0">
            <a:sp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146526"/>
            <a:ext cx="344646"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8"/>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63688"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B6878498-082F-447D-A201-1CAAFC8AA57B}"/>
              </a:ext>
            </a:extLst>
          </p:cNvPr>
          <p:cNvGrpSpPr/>
          <p:nvPr userDrawn="1"/>
        </p:nvGrpSpPr>
        <p:grpSpPr>
          <a:xfrm>
            <a:off x="10317304" y="3150223"/>
            <a:ext cx="1251160" cy="958286"/>
            <a:chOff x="10162879" y="3243772"/>
            <a:chExt cx="1251160" cy="958286"/>
          </a:xfrm>
        </p:grpSpPr>
        <p:sp>
          <p:nvSpPr>
            <p:cNvPr id="171" name="Legend1">
              <a:extLst>
                <a:ext uri="{FF2B5EF4-FFF2-40B4-BE49-F238E27FC236}">
                  <a16:creationId xmlns:a16="http://schemas.microsoft.com/office/drawing/2014/main" id="{59BA5D1B-876D-40BD-AA2C-9EFFCA4D6539}"/>
                </a:ext>
              </a:extLst>
            </p:cNvPr>
            <p:cNvSpPr txBox="1"/>
            <p:nvPr/>
          </p:nvSpPr>
          <p:spPr>
            <a:xfrm>
              <a:off x="10886522" y="324377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2" name="Legend2">
              <a:extLst>
                <a:ext uri="{FF2B5EF4-FFF2-40B4-BE49-F238E27FC236}">
                  <a16:creationId xmlns:a16="http://schemas.microsoft.com/office/drawing/2014/main" id="{133D8378-5886-48CD-925C-C766DA8BA3DC}"/>
                </a:ext>
              </a:extLst>
            </p:cNvPr>
            <p:cNvSpPr txBox="1"/>
            <p:nvPr/>
          </p:nvSpPr>
          <p:spPr>
            <a:xfrm>
              <a:off x="10886522" y="3615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3">
              <a:extLst>
                <a:ext uri="{FF2B5EF4-FFF2-40B4-BE49-F238E27FC236}">
                  <a16:creationId xmlns:a16="http://schemas.microsoft.com/office/drawing/2014/main" id="{CC9320DA-9D97-4C31-A175-ACCADA3F973A}"/>
                </a:ext>
              </a:extLst>
            </p:cNvPr>
            <p:cNvSpPr txBox="1"/>
            <p:nvPr/>
          </p:nvSpPr>
          <p:spPr>
            <a:xfrm>
              <a:off x="10886522" y="398661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ineLegend3">
              <a:extLst>
                <a:ext uri="{FF2B5EF4-FFF2-40B4-BE49-F238E27FC236}">
                  <a16:creationId xmlns:a16="http://schemas.microsoft.com/office/drawing/2014/main" id="{54CDB5E6-FD04-45E0-B512-6DA900889AA0}"/>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5" name="LineLegend2">
              <a:extLst>
                <a:ext uri="{FF2B5EF4-FFF2-40B4-BE49-F238E27FC236}">
                  <a16:creationId xmlns:a16="http://schemas.microsoft.com/office/drawing/2014/main" id="{93BECCA1-233A-4319-AB67-A8B1418A642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6" name="LineLegend1">
              <a:extLst>
                <a:ext uri="{FF2B5EF4-FFF2-40B4-BE49-F238E27FC236}">
                  <a16:creationId xmlns:a16="http://schemas.microsoft.com/office/drawing/2014/main" id="{DEE7C9F5-A4A8-43A6-ADDF-9DF7E4ACF0BD}"/>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2897077F-5DFE-4625-BB5F-3E7C01840870}"/>
              </a:ext>
            </a:extLst>
          </p:cNvPr>
          <p:cNvGrpSpPr/>
          <p:nvPr userDrawn="1"/>
        </p:nvGrpSpPr>
        <p:grpSpPr>
          <a:xfrm>
            <a:off x="10688315" y="1145373"/>
            <a:ext cx="880149" cy="1731859"/>
            <a:chOff x="7723680" y="1702457"/>
            <a:chExt cx="880149" cy="1731859"/>
          </a:xfrm>
        </p:grpSpPr>
        <p:sp>
          <p:nvSpPr>
            <p:cNvPr id="178" name="Legend1">
              <a:extLst>
                <a:ext uri="{FF2B5EF4-FFF2-40B4-BE49-F238E27FC236}">
                  <a16:creationId xmlns:a16="http://schemas.microsoft.com/office/drawing/2014/main" id="{C60CB200-6602-4968-93B7-4FA8D9FD6502}"/>
                </a:ext>
              </a:extLst>
            </p:cNvPr>
            <p:cNvSpPr txBox="1"/>
            <p:nvPr/>
          </p:nvSpPr>
          <p:spPr>
            <a:xfrm>
              <a:off x="8076312" y="1709816"/>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6" name="Legend2">
              <a:extLst>
                <a:ext uri="{FF2B5EF4-FFF2-40B4-BE49-F238E27FC236}">
                  <a16:creationId xmlns:a16="http://schemas.microsoft.com/office/drawing/2014/main" id="{B558845C-C6B7-48BC-80AC-290DFF745184}"/>
                </a:ext>
              </a:extLst>
            </p:cNvPr>
            <p:cNvSpPr txBox="1"/>
            <p:nvPr/>
          </p:nvSpPr>
          <p:spPr>
            <a:xfrm>
              <a:off x="8076312" y="2085275"/>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8" name="Legend3">
              <a:extLst>
                <a:ext uri="{FF2B5EF4-FFF2-40B4-BE49-F238E27FC236}">
                  <a16:creationId xmlns:a16="http://schemas.microsoft.com/office/drawing/2014/main" id="{69F431F8-D66C-4910-AFCB-A68BD3C32BB7}"/>
                </a:ext>
              </a:extLst>
            </p:cNvPr>
            <p:cNvSpPr txBox="1"/>
            <p:nvPr/>
          </p:nvSpPr>
          <p:spPr>
            <a:xfrm>
              <a:off x="8076312" y="246073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9" name="Legend4">
              <a:extLst>
                <a:ext uri="{FF2B5EF4-FFF2-40B4-BE49-F238E27FC236}">
                  <a16:creationId xmlns:a16="http://schemas.microsoft.com/office/drawing/2014/main" id="{8D9B0BE4-9979-4AF1-8C79-BFBA7068E808}"/>
                </a:ext>
              </a:extLst>
            </p:cNvPr>
            <p:cNvSpPr txBox="1"/>
            <p:nvPr/>
          </p:nvSpPr>
          <p:spPr>
            <a:xfrm>
              <a:off x="8076312" y="2836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0" name="Legend5">
              <a:extLst>
                <a:ext uri="{FF2B5EF4-FFF2-40B4-BE49-F238E27FC236}">
                  <a16:creationId xmlns:a16="http://schemas.microsoft.com/office/drawing/2014/main" id="{554ABC7A-DFBE-4574-8154-31D9F30320DD}"/>
                </a:ext>
              </a:extLst>
            </p:cNvPr>
            <p:cNvSpPr txBox="1"/>
            <p:nvPr/>
          </p:nvSpPr>
          <p:spPr>
            <a:xfrm>
              <a:off x="8076312" y="321165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1" name="MoonLegend1">
              <a:extLst>
                <a:ext uri="{FF2B5EF4-FFF2-40B4-BE49-F238E27FC236}">
                  <a16:creationId xmlns:a16="http://schemas.microsoft.com/office/drawing/2014/main" id="{8D767392-17D9-4145-9CF4-DC0AE4CC2289}"/>
                </a:ext>
              </a:extLst>
            </p:cNvPr>
            <p:cNvGrpSpPr>
              <a:grpSpLocks noChangeAspect="1"/>
            </p:cNvGrpSpPr>
            <p:nvPr>
              <p:custDataLst>
                <p:tags r:id="rId20"/>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108F7246-43EB-42B3-A755-C89EC4C24C52}"/>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5" name="Arc 214" hidden="1">
                <a:extLst>
                  <a:ext uri="{FF2B5EF4-FFF2-40B4-BE49-F238E27FC236}">
                    <a16:creationId xmlns:a16="http://schemas.microsoft.com/office/drawing/2014/main" id="{F949C0E4-B28C-45E7-9455-927710BEB690}"/>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2" name="MoonLegend2">
              <a:extLst>
                <a:ext uri="{FF2B5EF4-FFF2-40B4-BE49-F238E27FC236}">
                  <a16:creationId xmlns:a16="http://schemas.microsoft.com/office/drawing/2014/main" id="{0C9C1FCC-B9CB-44E8-A9CC-A2AA18022C91}"/>
                </a:ext>
              </a:extLst>
            </p:cNvPr>
            <p:cNvGrpSpPr>
              <a:grpSpLocks noChangeAspect="1"/>
            </p:cNvGrpSpPr>
            <p:nvPr>
              <p:custDataLst>
                <p:tags r:id="rId21"/>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14339C9-E440-42E0-9B44-62F9FAFCEE92}"/>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3" name="Arc 212">
                <a:extLst>
                  <a:ext uri="{FF2B5EF4-FFF2-40B4-BE49-F238E27FC236}">
                    <a16:creationId xmlns:a16="http://schemas.microsoft.com/office/drawing/2014/main" id="{7F716959-6596-4CB2-9AB1-BEAD44E3F5FF}"/>
                  </a:ext>
                </a:extLst>
              </p:cNvPr>
              <p:cNvSpPr/>
              <p:nvPr>
                <p:custDataLst>
                  <p:tags r:id="rId3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3" name="MoonLegend3">
              <a:extLst>
                <a:ext uri="{FF2B5EF4-FFF2-40B4-BE49-F238E27FC236}">
                  <a16:creationId xmlns:a16="http://schemas.microsoft.com/office/drawing/2014/main" id="{3A79EDAC-75A2-4AC6-ADAC-96D0D6C27F38}"/>
                </a:ext>
              </a:extLst>
            </p:cNvPr>
            <p:cNvGrpSpPr>
              <a:grpSpLocks noChangeAspect="1"/>
            </p:cNvGrpSpPr>
            <p:nvPr>
              <p:custDataLst>
                <p:tags r:id="rId22"/>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D2C0AA98-4835-4305-8AD6-164ACABF269E}"/>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1" name="Arc 210">
                <a:extLst>
                  <a:ext uri="{FF2B5EF4-FFF2-40B4-BE49-F238E27FC236}">
                    <a16:creationId xmlns:a16="http://schemas.microsoft.com/office/drawing/2014/main" id="{7625E960-A2A7-4CD8-8731-4AAC821B1C14}"/>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4" name="MoonLegend4">
              <a:extLst>
                <a:ext uri="{FF2B5EF4-FFF2-40B4-BE49-F238E27FC236}">
                  <a16:creationId xmlns:a16="http://schemas.microsoft.com/office/drawing/2014/main" id="{06698DE4-ED85-4C91-8617-9D3F7C0B896E}"/>
                </a:ext>
              </a:extLst>
            </p:cNvPr>
            <p:cNvGrpSpPr>
              <a:grpSpLocks noChangeAspect="1"/>
            </p:cNvGrpSpPr>
            <p:nvPr>
              <p:custDataLst>
                <p:tags r:id="rId23"/>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C58E829C-B1D6-403C-A643-8980EFDC3811}"/>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9" name="Arc 208">
                <a:extLst>
                  <a:ext uri="{FF2B5EF4-FFF2-40B4-BE49-F238E27FC236}">
                    <a16:creationId xmlns:a16="http://schemas.microsoft.com/office/drawing/2014/main" id="{E9940064-88D9-4FFB-A1DC-F50D0B99DB88}"/>
                  </a:ext>
                </a:extLst>
              </p:cNvPr>
              <p:cNvSpPr/>
              <p:nvPr>
                <p:custDataLst>
                  <p:tags r:id="rId2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5" name="MoonLegend5">
              <a:extLst>
                <a:ext uri="{FF2B5EF4-FFF2-40B4-BE49-F238E27FC236}">
                  <a16:creationId xmlns:a16="http://schemas.microsoft.com/office/drawing/2014/main" id="{72C34276-E901-4DA7-968C-2810591F1E2E}"/>
                </a:ext>
              </a:extLst>
            </p:cNvPr>
            <p:cNvGrpSpPr>
              <a:grpSpLocks noChangeAspect="1"/>
            </p:cNvGrpSpPr>
            <p:nvPr>
              <p:custDataLst>
                <p:tags r:id="rId24"/>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3A98FEFC-FF31-4992-A360-3FA802431539}"/>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7" name="Arc 206">
                <a:extLst>
                  <a:ext uri="{FF2B5EF4-FFF2-40B4-BE49-F238E27FC236}">
                    <a16:creationId xmlns:a16="http://schemas.microsoft.com/office/drawing/2014/main" id="{2B345646-F9E6-4685-9D90-2EFE6CE93420}"/>
                  </a:ext>
                </a:extLst>
              </p:cNvPr>
              <p:cNvSpPr/>
              <p:nvPr>
                <p:custDataLst>
                  <p:tags r:id="rId2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216" name="LegendBoxes" hidden="1">
            <a:extLst>
              <a:ext uri="{FF2B5EF4-FFF2-40B4-BE49-F238E27FC236}">
                <a16:creationId xmlns:a16="http://schemas.microsoft.com/office/drawing/2014/main" id="{C624F664-02F7-494E-B62C-7BF6C049D3AC}"/>
              </a:ext>
            </a:extLst>
          </p:cNvPr>
          <p:cNvGrpSpPr/>
          <p:nvPr userDrawn="1"/>
        </p:nvGrpSpPr>
        <p:grpSpPr>
          <a:xfrm>
            <a:off x="10714801" y="4381500"/>
            <a:ext cx="853663" cy="1717282"/>
            <a:chOff x="10652400" y="4322824"/>
            <a:chExt cx="853663" cy="1717282"/>
          </a:xfrm>
        </p:grpSpPr>
        <p:sp>
          <p:nvSpPr>
            <p:cNvPr id="217" name="RectangleLegend1">
              <a:extLst>
                <a:ext uri="{FF2B5EF4-FFF2-40B4-BE49-F238E27FC236}">
                  <a16:creationId xmlns:a16="http://schemas.microsoft.com/office/drawing/2014/main" id="{4694805E-8731-4872-BA41-38AA24A60B1B}"/>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8" name="RectangleLegend2">
              <a:extLst>
                <a:ext uri="{FF2B5EF4-FFF2-40B4-BE49-F238E27FC236}">
                  <a16:creationId xmlns:a16="http://schemas.microsoft.com/office/drawing/2014/main" id="{809DED29-9DB5-45F1-A5F3-47A7BAAD9188}"/>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9" name="RectangleLegend3">
              <a:extLst>
                <a:ext uri="{FF2B5EF4-FFF2-40B4-BE49-F238E27FC236}">
                  <a16:creationId xmlns:a16="http://schemas.microsoft.com/office/drawing/2014/main" id="{9418591E-5A7E-418D-9576-FF48C898476D}"/>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0" name="RectangleLegend4">
              <a:extLst>
                <a:ext uri="{FF2B5EF4-FFF2-40B4-BE49-F238E27FC236}">
                  <a16:creationId xmlns:a16="http://schemas.microsoft.com/office/drawing/2014/main" id="{781634FA-978B-4627-BB9E-6F1A2E33A2E6}"/>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1" name="RectangleLegend5">
              <a:extLst>
                <a:ext uri="{FF2B5EF4-FFF2-40B4-BE49-F238E27FC236}">
                  <a16:creationId xmlns:a16="http://schemas.microsoft.com/office/drawing/2014/main" id="{C0EA8DC0-1C25-4338-BF7D-2B7AD6B204C6}"/>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2" name="Legend1">
              <a:extLst>
                <a:ext uri="{FF2B5EF4-FFF2-40B4-BE49-F238E27FC236}">
                  <a16:creationId xmlns:a16="http://schemas.microsoft.com/office/drawing/2014/main" id="{6AE120C1-9ADC-47AA-ADDA-C4AC8E19ACDE}"/>
                </a:ext>
              </a:extLst>
            </p:cNvPr>
            <p:cNvSpPr txBox="1"/>
            <p:nvPr/>
          </p:nvSpPr>
          <p:spPr>
            <a:xfrm>
              <a:off x="10978546" y="432282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3" name="Legend2">
              <a:extLst>
                <a:ext uri="{FF2B5EF4-FFF2-40B4-BE49-F238E27FC236}">
                  <a16:creationId xmlns:a16="http://schemas.microsoft.com/office/drawing/2014/main" id="{76F6879D-849F-495B-A0C2-2B27240E25AC}"/>
                </a:ext>
              </a:extLst>
            </p:cNvPr>
            <p:cNvSpPr txBox="1"/>
            <p:nvPr/>
          </p:nvSpPr>
          <p:spPr>
            <a:xfrm>
              <a:off x="10978546" y="470232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4" name="Legend3">
              <a:extLst>
                <a:ext uri="{FF2B5EF4-FFF2-40B4-BE49-F238E27FC236}">
                  <a16:creationId xmlns:a16="http://schemas.microsoft.com/office/drawing/2014/main" id="{F9D33CD4-AC27-42B4-AED3-5F68F4312500}"/>
                </a:ext>
              </a:extLst>
            </p:cNvPr>
            <p:cNvSpPr txBox="1"/>
            <p:nvPr/>
          </p:nvSpPr>
          <p:spPr>
            <a:xfrm>
              <a:off x="10978546" y="5081820"/>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5" name="Legend4">
              <a:extLst>
                <a:ext uri="{FF2B5EF4-FFF2-40B4-BE49-F238E27FC236}">
                  <a16:creationId xmlns:a16="http://schemas.microsoft.com/office/drawing/2014/main" id="{35356829-7997-46D0-BA10-D77ACF41A3E8}"/>
                </a:ext>
              </a:extLst>
            </p:cNvPr>
            <p:cNvSpPr txBox="1"/>
            <p:nvPr/>
          </p:nvSpPr>
          <p:spPr>
            <a:xfrm>
              <a:off x="10978546" y="5453241"/>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6" name="Legend5">
              <a:extLst>
                <a:ext uri="{FF2B5EF4-FFF2-40B4-BE49-F238E27FC236}">
                  <a16:creationId xmlns:a16="http://schemas.microsoft.com/office/drawing/2014/main" id="{B2EDDF86-FEA4-40DF-B627-CADA86895E2C}"/>
                </a:ext>
              </a:extLst>
            </p:cNvPr>
            <p:cNvSpPr txBox="1"/>
            <p:nvPr/>
          </p:nvSpPr>
          <p:spPr>
            <a:xfrm>
              <a:off x="10978545" y="582466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sp>
        <p:nvSpPr>
          <p:cNvPr id="152" name="4. Footnote" hidden="1">
            <a:extLst>
              <a:ext uri="{FF2B5EF4-FFF2-40B4-BE49-F238E27FC236}">
                <a16:creationId xmlns:a16="http://schemas.microsoft.com/office/drawing/2014/main" id="{65FDA41C-0421-42E1-9102-16CD21340988}"/>
              </a:ext>
            </a:extLst>
          </p:cNvPr>
          <p:cNvSpPr txBox="1"/>
          <p:nvPr userDrawn="1">
            <p:custDataLst>
              <p:tags r:id="rId19"/>
            </p:custDataLst>
          </p:nvPr>
        </p:nvSpPr>
        <p:spPr>
          <a:xfrm>
            <a:off x="554736" y="646646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pic>
        <p:nvPicPr>
          <p:cNvPr id="149" name="Picture 148" descr="12652_SAMHSA_LogoRedesign_FINAL.png">
            <a:extLst>
              <a:ext uri="{FF2B5EF4-FFF2-40B4-BE49-F238E27FC236}">
                <a16:creationId xmlns:a16="http://schemas.microsoft.com/office/drawing/2014/main" id="{F966AFA6-2846-4AEA-88E8-4F2514BA98B1}"/>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0266383" y="6273457"/>
            <a:ext cx="1428756" cy="508344"/>
          </a:xfrm>
          <a:prstGeom prst="rect">
            <a:avLst/>
          </a:prstGeom>
        </p:spPr>
      </p:pic>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4" r:id="rId7"/>
    <p:sldLayoutId id="2147483885" r:id="rId8"/>
    <p:sldLayoutId id="2147483886" r:id="rId9"/>
    <p:sldLayoutId id="2147483718" r:id="rId10"/>
    <p:sldLayoutId id="2147484337" r:id="rId11"/>
    <p:sldLayoutId id="2147484341" r:id="rId12"/>
  </p:sldLayoutIdLst>
  <p:hf sldNum="0" hdr="0" ftr="0" dt="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bg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vmlDrawing" Target="../drawings/vmlDrawing14.vm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4.xml"/><Relationship Id="rId1" Type="http://schemas.openxmlformats.org/officeDocument/2006/relationships/vmlDrawing" Target="../drawings/vmlDrawing15.vml"/><Relationship Id="rId5" Type="http://schemas.openxmlformats.org/officeDocument/2006/relationships/image" Target="../media/image7.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1.svg"/><Relationship Id="rId3" Type="http://schemas.openxmlformats.org/officeDocument/2006/relationships/tags" Target="../tags/tag96.xml"/><Relationship Id="rId7" Type="http://schemas.openxmlformats.org/officeDocument/2006/relationships/notesSlide" Target="../notesSlides/notesSlide1.xml"/><Relationship Id="rId12" Type="http://schemas.openxmlformats.org/officeDocument/2006/relationships/image" Target="../media/image10.png"/><Relationship Id="rId2" Type="http://schemas.openxmlformats.org/officeDocument/2006/relationships/tags" Target="../tags/tag95.xml"/><Relationship Id="rId1" Type="http://schemas.openxmlformats.org/officeDocument/2006/relationships/vmlDrawing" Target="../drawings/vmlDrawing16.vml"/><Relationship Id="rId6" Type="http://schemas.openxmlformats.org/officeDocument/2006/relationships/slideLayout" Target="../slideLayouts/slideLayout2.xml"/><Relationship Id="rId11" Type="http://schemas.openxmlformats.org/officeDocument/2006/relationships/image" Target="../media/image9.svg"/><Relationship Id="rId5" Type="http://schemas.openxmlformats.org/officeDocument/2006/relationships/tags" Target="../tags/tag98.xml"/><Relationship Id="rId10" Type="http://schemas.openxmlformats.org/officeDocument/2006/relationships/image" Target="../media/image8.png"/><Relationship Id="rId4" Type="http://schemas.openxmlformats.org/officeDocument/2006/relationships/tags" Target="../tags/tag97.xml"/><Relationship Id="rId9"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oleObject" Target="../embeddings/oleObject17.bin"/><Relationship Id="rId26" Type="http://schemas.openxmlformats.org/officeDocument/2006/relationships/image" Target="../media/image17.svg"/><Relationship Id="rId3" Type="http://schemas.openxmlformats.org/officeDocument/2006/relationships/tags" Target="../tags/tag100.xml"/><Relationship Id="rId21" Type="http://schemas.openxmlformats.org/officeDocument/2006/relationships/image" Target="../media/image12.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slideLayout" Target="../slideLayouts/slideLayout7.xml"/><Relationship Id="rId25" Type="http://schemas.openxmlformats.org/officeDocument/2006/relationships/image" Target="../media/image16.png"/><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chart" Target="../charts/chart1.xml"/><Relationship Id="rId1" Type="http://schemas.openxmlformats.org/officeDocument/2006/relationships/vmlDrawing" Target="../drawings/vmlDrawing17.v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image" Target="../media/image15.svg"/><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image" Target="../media/image14.png"/><Relationship Id="rId10" Type="http://schemas.openxmlformats.org/officeDocument/2006/relationships/tags" Target="../tags/tag107.xml"/><Relationship Id="rId19" Type="http://schemas.openxmlformats.org/officeDocument/2006/relationships/image" Target="../media/image7.emf"/><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slideLayout" Target="../slideLayouts/slideLayout7.xml"/><Relationship Id="rId26" Type="http://schemas.openxmlformats.org/officeDocument/2006/relationships/image" Target="../media/image16.png"/><Relationship Id="rId3" Type="http://schemas.openxmlformats.org/officeDocument/2006/relationships/tags" Target="../tags/tag115.xml"/><Relationship Id="rId21" Type="http://schemas.openxmlformats.org/officeDocument/2006/relationships/chart" Target="../charts/chart2.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image" Target="../media/image15.svg"/><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image" Target="../media/image7.emf"/><Relationship Id="rId1" Type="http://schemas.openxmlformats.org/officeDocument/2006/relationships/vmlDrawing" Target="../drawings/vmlDrawing18.v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image" Target="../media/image14.png"/><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image" Target="../media/image13.svg"/><Relationship Id="rId10" Type="http://schemas.openxmlformats.org/officeDocument/2006/relationships/tags" Target="../tags/tag122.xml"/><Relationship Id="rId19" Type="http://schemas.openxmlformats.org/officeDocument/2006/relationships/oleObject" Target="../embeddings/oleObject18.bin"/><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image" Target="../media/image12.png"/><Relationship Id="rId27"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oleObject" Target="../embeddings/oleObject19.bin"/><Relationship Id="rId26" Type="http://schemas.openxmlformats.org/officeDocument/2006/relationships/image" Target="../media/image17.svg"/><Relationship Id="rId3" Type="http://schemas.openxmlformats.org/officeDocument/2006/relationships/tags" Target="../tags/tag131.xml"/><Relationship Id="rId21" Type="http://schemas.openxmlformats.org/officeDocument/2006/relationships/image" Target="../media/image12.png"/><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slideLayout" Target="../slideLayouts/slideLayout7.xml"/><Relationship Id="rId25" Type="http://schemas.openxmlformats.org/officeDocument/2006/relationships/image" Target="../media/image16.png"/><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chart" Target="../charts/chart3.xml"/><Relationship Id="rId1" Type="http://schemas.openxmlformats.org/officeDocument/2006/relationships/vmlDrawing" Target="../drawings/vmlDrawing19.vml"/><Relationship Id="rId6" Type="http://schemas.openxmlformats.org/officeDocument/2006/relationships/tags" Target="../tags/tag134.xml"/><Relationship Id="rId11" Type="http://schemas.openxmlformats.org/officeDocument/2006/relationships/tags" Target="../tags/tag139.xml"/><Relationship Id="rId24" Type="http://schemas.openxmlformats.org/officeDocument/2006/relationships/image" Target="../media/image15.svg"/><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image" Target="../media/image14.png"/><Relationship Id="rId10" Type="http://schemas.openxmlformats.org/officeDocument/2006/relationships/tags" Target="../tags/tag138.xml"/><Relationship Id="rId19" Type="http://schemas.openxmlformats.org/officeDocument/2006/relationships/image" Target="../media/image7.emf"/><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slideLayout" Target="../slideLayouts/slideLayout7.xml"/><Relationship Id="rId26" Type="http://schemas.openxmlformats.org/officeDocument/2006/relationships/image" Target="../media/image16.png"/><Relationship Id="rId3" Type="http://schemas.openxmlformats.org/officeDocument/2006/relationships/tags" Target="../tags/tag146.xml"/><Relationship Id="rId21" Type="http://schemas.openxmlformats.org/officeDocument/2006/relationships/chart" Target="../charts/chart4.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image" Target="../media/image15.svg"/><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image" Target="../media/image7.emf"/><Relationship Id="rId1" Type="http://schemas.openxmlformats.org/officeDocument/2006/relationships/vmlDrawing" Target="../drawings/vmlDrawing20.v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image" Target="../media/image14.png"/><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image" Target="../media/image13.svg"/><Relationship Id="rId10" Type="http://schemas.openxmlformats.org/officeDocument/2006/relationships/tags" Target="../tags/tag153.xml"/><Relationship Id="rId19" Type="http://schemas.openxmlformats.org/officeDocument/2006/relationships/oleObject" Target="../embeddings/oleObject20.bin"/><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image" Target="../media/image12.png"/><Relationship Id="rId27"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oleObject" Target="../embeddings/oleObject21.bin"/><Relationship Id="rId26" Type="http://schemas.openxmlformats.org/officeDocument/2006/relationships/image" Target="../media/image17.svg"/><Relationship Id="rId3" Type="http://schemas.openxmlformats.org/officeDocument/2006/relationships/tags" Target="../tags/tag162.xml"/><Relationship Id="rId21" Type="http://schemas.openxmlformats.org/officeDocument/2006/relationships/image" Target="../media/image12.png"/><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slideLayout" Target="../slideLayouts/slideLayout7.xml"/><Relationship Id="rId25" Type="http://schemas.openxmlformats.org/officeDocument/2006/relationships/image" Target="../media/image16.png"/><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chart" Target="../charts/chart5.xml"/><Relationship Id="rId1" Type="http://schemas.openxmlformats.org/officeDocument/2006/relationships/vmlDrawing" Target="../drawings/vmlDrawing21.v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image" Target="../media/image15.svg"/><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image" Target="../media/image14.png"/><Relationship Id="rId10" Type="http://schemas.openxmlformats.org/officeDocument/2006/relationships/tags" Target="../tags/tag169.xml"/><Relationship Id="rId19" Type="http://schemas.openxmlformats.org/officeDocument/2006/relationships/image" Target="../media/image7.emf"/><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4D2EBE-D32E-4C07-AEFC-DF96411C400A}"/>
              </a:ext>
            </a:extLst>
          </p:cNvPr>
          <p:cNvGraphicFramePr>
            <a:graphicFrameLocks noChangeAspect="1"/>
          </p:cNvGraphicFramePr>
          <p:nvPr>
            <p:custDataLst>
              <p:tags r:id="rId2"/>
            </p:custDataLst>
            <p:extLst>
              <p:ext uri="{D42A27DB-BD31-4B8C-83A1-F6EECF244321}">
                <p14:modId xmlns:p14="http://schemas.microsoft.com/office/powerpoint/2010/main" val="240308888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438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34D2EBE-D32E-4C07-AEFC-DF96411C400A}"/>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8C4FC7CC-5449-441D-8545-7E7E36F806DE}"/>
              </a:ext>
            </a:extLst>
          </p:cNvPr>
          <p:cNvSpPr>
            <a:spLocks noGrp="1"/>
          </p:cNvSpPr>
          <p:nvPr>
            <p:ph type="body" sz="quarter" idx="13"/>
          </p:nvPr>
        </p:nvSpPr>
        <p:spPr>
          <a:xfrm>
            <a:off x="2680512" y="4166534"/>
            <a:ext cx="9265870" cy="815608"/>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t>January 2023</a:t>
            </a:r>
          </a:p>
          <a:p>
            <a:endParaRPr lang="en-US" dirty="0"/>
          </a:p>
        </p:txBody>
      </p:sp>
      <p:sp>
        <p:nvSpPr>
          <p:cNvPr id="2" name="Title 1">
            <a:extLst>
              <a:ext uri="{FF2B5EF4-FFF2-40B4-BE49-F238E27FC236}">
                <a16:creationId xmlns:a16="http://schemas.microsoft.com/office/drawing/2014/main" id="{B3F124DE-A327-47FF-A33A-74884EA51276}"/>
              </a:ext>
            </a:extLst>
          </p:cNvPr>
          <p:cNvSpPr>
            <a:spLocks noGrp="1"/>
          </p:cNvSpPr>
          <p:nvPr>
            <p:ph type="title"/>
          </p:nvPr>
        </p:nvSpPr>
        <p:spPr>
          <a:xfrm>
            <a:off x="1710939" y="227361"/>
            <a:ext cx="10235443" cy="73866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US" dirty="0"/>
              <a:t>National Convening 3 Synthesis</a:t>
            </a:r>
          </a:p>
        </p:txBody>
      </p:sp>
    </p:spTree>
    <p:extLst>
      <p:ext uri="{BB962C8B-B14F-4D97-AF65-F5344CB8AC3E}">
        <p14:creationId xmlns:p14="http://schemas.microsoft.com/office/powerpoint/2010/main" val="76605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259BC-DC63-488A-B9D8-3042E32D6DB4}"/>
              </a:ext>
            </a:extLst>
          </p:cNvPr>
          <p:cNvGraphicFramePr>
            <a:graphicFrameLocks noChangeAspect="1"/>
          </p:cNvGraphicFramePr>
          <p:nvPr>
            <p:custDataLst>
              <p:tags r:id="rId2"/>
            </p:custDataLst>
            <p:extLst>
              <p:ext uri="{D42A27DB-BD31-4B8C-83A1-F6EECF244321}">
                <p14:modId xmlns:p14="http://schemas.microsoft.com/office/powerpoint/2010/main" val="18021420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5404"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E21259BC-DC63-488A-B9D8-3042E32D6DB4}"/>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ED30EEE-4E0C-4144-BDA3-799677CACD57}"/>
              </a:ext>
            </a:extLst>
          </p:cNvPr>
          <p:cNvSpPr txBox="1"/>
          <p:nvPr/>
        </p:nvSpPr>
        <p:spPr>
          <a:xfrm>
            <a:off x="850790" y="782122"/>
            <a:ext cx="10490421" cy="5293757"/>
          </a:xfrm>
          <a:prstGeom prst="rect">
            <a:avLst/>
          </a:prstGeom>
        </p:spPr>
        <p:txBody>
          <a:bodyPr vert="horz" wrap="square" lIns="121920" tIns="60960" rIns="121920" bIns="60960" rtlCol="0" anchor="ctr">
            <a:spAutoFit/>
          </a:bodyPr>
          <a:lstStyle>
            <a:lvl1pPr marL="342900" lvl="0" indent="-342900">
              <a:spcBef>
                <a:spcPct val="20000"/>
              </a:spcBef>
              <a:buFont typeface="Arial"/>
              <a:buChar char="•"/>
              <a:defRPr sz="3200"/>
            </a:lvl1pPr>
            <a:lvl2pPr marL="742950" lvl="1" indent="-285750">
              <a:spcBef>
                <a:spcPct val="20000"/>
              </a:spcBef>
              <a:buFont typeface="Arial"/>
              <a:buChar char="–"/>
              <a:defRPr sz="2800"/>
            </a:lvl2pPr>
            <a:lvl3pPr marL="1143000" lvl="2" indent="-228600">
              <a:spcBef>
                <a:spcPct val="20000"/>
              </a:spcBef>
              <a:buFont typeface="Arial"/>
              <a:buChar char="•"/>
              <a:defRPr sz="2400"/>
            </a:lvl3pPr>
            <a:lvl4pPr marL="1600200" lvl="3" indent="-228600">
              <a:spcBef>
                <a:spcPct val="20000"/>
              </a:spcBef>
              <a:buFont typeface="Arial"/>
              <a:buChar char="–"/>
              <a:defRPr sz="2000"/>
            </a:lvl4pPr>
            <a:lvl5pPr marL="2057400" lvl="4"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defTabSz="1193770" fontAlgn="base">
              <a:spcBef>
                <a:spcPct val="0"/>
              </a:spcBef>
              <a:spcAft>
                <a:spcPct val="0"/>
              </a:spcAft>
              <a:buClr>
                <a:srgbClr val="1B3753"/>
              </a:buClr>
              <a:buSzPct val="100000"/>
              <a:buNone/>
              <a:defRPr/>
            </a:pPr>
            <a:r>
              <a:rPr lang="en-US" sz="2400" dirty="0">
                <a:solidFill>
                  <a:srgbClr val="000000"/>
                </a:solidFill>
              </a:rPr>
              <a:t>CONFIDENTIAL. This is intended for use by SAMHSA and NASMHPD co-sponsors for 988 readiness only unless otherwise authorized by the appropriate parties. The information included in this report will not contain, nor are they for the purpose of constituting, policy advice.  We emphasize that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 We make no representation or warranty of any kind, express or implied, regarding the accuracy, adequacy, validity, reliability, availability or completeness of any information in these materials. Under no circumstance shall we have any liability to you for any loss or damage of any kind incurred as a result of the use of these materials or reliance on any information provided in these materials. </a:t>
            </a:r>
          </a:p>
        </p:txBody>
      </p:sp>
    </p:spTree>
    <p:extLst>
      <p:ext uri="{BB962C8B-B14F-4D97-AF65-F5344CB8AC3E}">
        <p14:creationId xmlns:p14="http://schemas.microsoft.com/office/powerpoint/2010/main" val="132424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933C704-A587-42BF-9179-A205EB15B8C8}"/>
              </a:ext>
            </a:extLst>
          </p:cNvPr>
          <p:cNvGraphicFramePr>
            <a:graphicFrameLocks noChangeAspect="1"/>
          </p:cNvGraphicFramePr>
          <p:nvPr>
            <p:custDataLst>
              <p:tags r:id="rId2"/>
            </p:custDataLst>
            <p:extLst>
              <p:ext uri="{D42A27DB-BD31-4B8C-83A1-F6EECF244321}">
                <p14:modId xmlns:p14="http://schemas.microsoft.com/office/powerpoint/2010/main" val="2259917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28"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B933C704-A587-42BF-9179-A205EB15B8C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5" name="Freeform: Shape 24">
            <a:extLst>
              <a:ext uri="{FF2B5EF4-FFF2-40B4-BE49-F238E27FC236}">
                <a16:creationId xmlns:a16="http://schemas.microsoft.com/office/drawing/2014/main" id="{97E6DA4D-F2DC-4FC4-AC3B-AB5BECF34F64}"/>
              </a:ext>
            </a:extLst>
          </p:cNvPr>
          <p:cNvSpPr/>
          <p:nvPr>
            <p:custDataLst>
              <p:tags r:id="rId3"/>
            </p:custDataLst>
          </p:nvPr>
        </p:nvSpPr>
        <p:spPr>
          <a:xfrm>
            <a:off x="5212207" y="1079653"/>
            <a:ext cx="6979793" cy="5056742"/>
          </a:xfrm>
          <a:custGeom>
            <a:avLst/>
            <a:gdLst>
              <a:gd name="connsiteX0" fmla="*/ 0 w 6979794"/>
              <a:gd name="connsiteY0" fmla="*/ 0 h 6861176"/>
              <a:gd name="connsiteX1" fmla="*/ 6979794 w 6979794"/>
              <a:gd name="connsiteY1" fmla="*/ 0 h 6861176"/>
              <a:gd name="connsiteX2" fmla="*/ 6979794 w 6979794"/>
              <a:gd name="connsiteY2" fmla="*/ 6861176 h 6861176"/>
              <a:gd name="connsiteX3" fmla="*/ 0 w 6979794"/>
              <a:gd name="connsiteY3" fmla="*/ 6861176 h 6861176"/>
              <a:gd name="connsiteX4" fmla="*/ 1235014 w 6979794"/>
              <a:gd name="connsiteY4" fmla="*/ 3430588 h 686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9794" h="6861176">
                <a:moveTo>
                  <a:pt x="0" y="0"/>
                </a:moveTo>
                <a:lnTo>
                  <a:pt x="6979794" y="0"/>
                </a:lnTo>
                <a:lnTo>
                  <a:pt x="6979794" y="6861176"/>
                </a:lnTo>
                <a:lnTo>
                  <a:pt x="0" y="6861176"/>
                </a:lnTo>
                <a:lnTo>
                  <a:pt x="1235014" y="3430588"/>
                </a:lnTo>
                <a:close/>
              </a:path>
            </a:pathLst>
          </a:cu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endParaRPr>
          </a:p>
        </p:txBody>
      </p:sp>
      <p:sp>
        <p:nvSpPr>
          <p:cNvPr id="7" name="Rectangle 1" hidden="1">
            <a:extLst>
              <a:ext uri="{FF2B5EF4-FFF2-40B4-BE49-F238E27FC236}">
                <a16:creationId xmlns:a16="http://schemas.microsoft.com/office/drawing/2014/main" id="{650B6BA7-A54D-4342-967F-2A7950E39DDE}"/>
              </a:ext>
            </a:extLst>
          </p:cNvPr>
          <p:cNvSpPr/>
          <p:nvPr>
            <p:custDataLst>
              <p:tags r:id="rId4"/>
            </p:custDataLst>
          </p:nvPr>
        </p:nvSpPr>
        <p:spPr>
          <a:xfrm>
            <a:off x="0" y="0"/>
            <a:ext cx="158750" cy="158750"/>
          </a:xfrm>
          <a:prstGeom prst="rect">
            <a:avLst/>
          </a:prstGeom>
          <a:solidFill>
            <a:srgbClr val="051C2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2500" b="1" dirty="0" err="1">
              <a:solidFill>
                <a:schemeClr val="bg1"/>
              </a:solidFill>
              <a:latin typeface="Georgia" panose="02040502050405020303" pitchFamily="18" charset="0"/>
              <a:ea typeface="+mj-ea"/>
              <a:cs typeface="+mj-cs"/>
              <a:sym typeface="Georgia" panose="02040502050405020303" pitchFamily="18" charset="0"/>
            </a:endParaRPr>
          </a:p>
        </p:txBody>
      </p:sp>
      <p:sp>
        <p:nvSpPr>
          <p:cNvPr id="2" name="Title 1">
            <a:extLst>
              <a:ext uri="{FF2B5EF4-FFF2-40B4-BE49-F238E27FC236}">
                <a16:creationId xmlns:a16="http://schemas.microsoft.com/office/drawing/2014/main" id="{D3A3C19A-1D90-4C49-A131-FF31736B02ED}"/>
              </a:ext>
            </a:extLst>
          </p:cNvPr>
          <p:cNvSpPr>
            <a:spLocks noGrp="1"/>
          </p:cNvSpPr>
          <p:nvPr>
            <p:ph type="title"/>
          </p:nvPr>
        </p:nvSpPr>
        <p:spPr/>
        <p:txBody>
          <a:bodyPr vert="horz"/>
          <a:lstStyle/>
          <a:p>
            <a:r>
              <a:rPr lang="en-US" dirty="0"/>
              <a:t>Overview of this document </a:t>
            </a:r>
          </a:p>
        </p:txBody>
      </p:sp>
      <p:sp>
        <p:nvSpPr>
          <p:cNvPr id="23" name="Slide Number">
            <a:extLst>
              <a:ext uri="{FF2B5EF4-FFF2-40B4-BE49-F238E27FC236}">
                <a16:creationId xmlns:a16="http://schemas.microsoft.com/office/drawing/2014/main" id="{7CFD1E33-A505-40AE-8C09-1FDA9A6A126A}"/>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3</a:t>
            </a:fld>
            <a:endParaRPr lang="en-US" sz="900">
              <a:solidFill>
                <a:schemeClr val="tx2"/>
              </a:solidFill>
              <a:latin typeface="+mn-lt"/>
              <a:ea typeface="+mn-ea"/>
              <a:cs typeface="Arial" panose="020B0604020202020204" pitchFamily="34" charset="0"/>
            </a:endParaRPr>
          </a:p>
        </p:txBody>
      </p:sp>
      <p:grpSp>
        <p:nvGrpSpPr>
          <p:cNvPr id="46" name="Group 45">
            <a:extLst>
              <a:ext uri="{FF2B5EF4-FFF2-40B4-BE49-F238E27FC236}">
                <a16:creationId xmlns:a16="http://schemas.microsoft.com/office/drawing/2014/main" id="{D3ABE5C5-9835-4BBD-8D1B-CC4B43D1A6B1}"/>
              </a:ext>
            </a:extLst>
          </p:cNvPr>
          <p:cNvGrpSpPr/>
          <p:nvPr/>
        </p:nvGrpSpPr>
        <p:grpSpPr>
          <a:xfrm>
            <a:off x="541189" y="2072884"/>
            <a:ext cx="5024936" cy="3746535"/>
            <a:chOff x="554735" y="2279370"/>
            <a:chExt cx="5024936" cy="3746535"/>
          </a:xfrm>
        </p:grpSpPr>
        <p:sp>
          <p:nvSpPr>
            <p:cNvPr id="24" name="TextBox 23">
              <a:extLst>
                <a:ext uri="{FF2B5EF4-FFF2-40B4-BE49-F238E27FC236}">
                  <a16:creationId xmlns:a16="http://schemas.microsoft.com/office/drawing/2014/main" id="{8DECD35A-9941-4B3C-B1E4-74F1F7D4B47F}"/>
                </a:ext>
              </a:extLst>
            </p:cNvPr>
            <p:cNvSpPr txBox="1">
              <a:spLocks/>
            </p:cNvSpPr>
            <p:nvPr/>
          </p:nvSpPr>
          <p:spPr>
            <a:xfrm>
              <a:off x="554735" y="2279370"/>
              <a:ext cx="4992625" cy="830997"/>
            </a:xfrm>
            <a:prstGeom prst="rect">
              <a:avLst/>
            </a:prstGeom>
          </p:spPr>
          <p:txBody>
            <a:bodyPr wrap="square" lIns="0" tIns="0" rIns="0" bIns="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solidFill>
                    <a:schemeClr val="accent6"/>
                  </a:solidFill>
                  <a:cs typeface="Arial"/>
                </a:rPr>
                <a:t>On December 12</a:t>
              </a:r>
              <a:r>
                <a:rPr lang="en-US" baseline="30000" dirty="0">
                  <a:solidFill>
                    <a:schemeClr val="accent6"/>
                  </a:solidFill>
                  <a:cs typeface="Arial"/>
                </a:rPr>
                <a:t>th</a:t>
              </a:r>
              <a:r>
                <a:rPr lang="en-US" dirty="0">
                  <a:solidFill>
                    <a:schemeClr val="accent6"/>
                  </a:solidFill>
                  <a:cs typeface="Arial"/>
                </a:rPr>
                <a:t> and 13</a:t>
              </a:r>
              <a:r>
                <a:rPr lang="en-US" baseline="30000" dirty="0">
                  <a:solidFill>
                    <a:schemeClr val="accent6"/>
                  </a:solidFill>
                  <a:cs typeface="Arial"/>
                </a:rPr>
                <a:t>th</a:t>
              </a:r>
              <a:r>
                <a:rPr lang="en-US" dirty="0">
                  <a:solidFill>
                    <a:schemeClr val="accent6"/>
                  </a:solidFill>
                  <a:cs typeface="Arial"/>
                </a:rPr>
                <a:t> 2022, SAMHSA hosted a Convening to discuss continued improvement to the behavioral health (BH) crisis care continuum </a:t>
              </a:r>
              <a:endParaRPr lang="en-US" dirty="0">
                <a:solidFill>
                  <a:schemeClr val="accent6"/>
                </a:solidFill>
              </a:endParaRPr>
            </a:p>
          </p:txBody>
        </p:sp>
        <p:sp>
          <p:nvSpPr>
            <p:cNvPr id="16" name="Text Placeholder 2">
              <a:extLst>
                <a:ext uri="{FF2B5EF4-FFF2-40B4-BE49-F238E27FC236}">
                  <a16:creationId xmlns:a16="http://schemas.microsoft.com/office/drawing/2014/main" id="{A9133A4A-C161-49F6-97F0-028AA8BBD599}"/>
                </a:ext>
              </a:extLst>
            </p:cNvPr>
            <p:cNvSpPr txBox="1">
              <a:spLocks/>
            </p:cNvSpPr>
            <p:nvPr/>
          </p:nvSpPr>
          <p:spPr>
            <a:xfrm>
              <a:off x="554736" y="3286694"/>
              <a:ext cx="5024935" cy="2739211"/>
            </a:xfrm>
            <a:prstGeom prst="rect">
              <a:avLst/>
            </a:prstGeom>
          </p:spPr>
          <p:txBody>
            <a:bodyPr wrap="square" lIns="0" tIns="0" rIns="0" bIns="0" anchor="t">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None/>
              </a:pPr>
              <a:r>
                <a:rPr lang="en-US" sz="1400" dirty="0"/>
                <a:t>This meeting was planned as part of a co-sponsorship between SAMHSA and NASMHPD, in collaboration with McKinsey Health Institute and other planning partners</a:t>
              </a:r>
            </a:p>
            <a:p>
              <a:pPr>
                <a:buNone/>
              </a:pPr>
              <a:r>
                <a:rPr lang="en-US" sz="1400" dirty="0">
                  <a:cs typeface="Arial"/>
                </a:rPr>
                <a:t>The convening was attended by over 550 individuals and organizations from across the BH field over two days through a mix of smaller roundtable discussions and large, plenary style virtual conference panels</a:t>
              </a:r>
            </a:p>
            <a:p>
              <a:pPr>
                <a:buNone/>
              </a:pPr>
              <a:r>
                <a:rPr lang="en-US" sz="1400" dirty="0">
                  <a:cs typeface="Arial"/>
                </a:rPr>
                <a:t>Participants offered their perspectives on key challenges facing the BH crisis care system as it relates to the broader health ecosystem, as well as potential approaches to close gaps across </a:t>
              </a:r>
              <a:r>
                <a:rPr lang="en-US" sz="1400" dirty="0">
                  <a:ea typeface="+mn-lt"/>
                  <a:cs typeface="+mn-lt"/>
                </a:rPr>
                <a:t>five strategic goal areas for crisis systems: </a:t>
              </a:r>
              <a:r>
                <a:rPr lang="en-US" sz="1400" dirty="0">
                  <a:cs typeface="Arial"/>
                </a:rPr>
                <a:t>sustainable funding, technology, equity, workforce, and communications</a:t>
              </a:r>
              <a:endParaRPr lang="en-US" dirty="0"/>
            </a:p>
          </p:txBody>
        </p:sp>
      </p:grpSp>
      <p:grpSp>
        <p:nvGrpSpPr>
          <p:cNvPr id="49" name="Group 48">
            <a:extLst>
              <a:ext uri="{FF2B5EF4-FFF2-40B4-BE49-F238E27FC236}">
                <a16:creationId xmlns:a16="http://schemas.microsoft.com/office/drawing/2014/main" id="{49CA5966-E598-41A5-998C-D093FBA2A5D5}"/>
              </a:ext>
            </a:extLst>
          </p:cNvPr>
          <p:cNvGrpSpPr/>
          <p:nvPr/>
        </p:nvGrpSpPr>
        <p:grpSpPr>
          <a:xfrm>
            <a:off x="6951641" y="2079275"/>
            <a:ext cx="4688671" cy="3790032"/>
            <a:chOff x="6951641" y="1918652"/>
            <a:chExt cx="4688671" cy="4153088"/>
          </a:xfrm>
        </p:grpSpPr>
        <p:grpSp>
          <p:nvGrpSpPr>
            <p:cNvPr id="47" name="Group 46">
              <a:extLst>
                <a:ext uri="{FF2B5EF4-FFF2-40B4-BE49-F238E27FC236}">
                  <a16:creationId xmlns:a16="http://schemas.microsoft.com/office/drawing/2014/main" id="{E9B0C48C-915D-4F49-8E32-C2285EA8A379}"/>
                </a:ext>
              </a:extLst>
            </p:cNvPr>
            <p:cNvGrpSpPr/>
            <p:nvPr/>
          </p:nvGrpSpPr>
          <p:grpSpPr>
            <a:xfrm>
              <a:off x="6959666" y="1918652"/>
              <a:ext cx="4680646" cy="1718048"/>
              <a:chOff x="6959666" y="1918652"/>
              <a:chExt cx="4680646" cy="1718048"/>
            </a:xfrm>
          </p:grpSpPr>
          <p:grpSp>
            <p:nvGrpSpPr>
              <p:cNvPr id="6" name="Group 5">
                <a:extLst>
                  <a:ext uri="{FF2B5EF4-FFF2-40B4-BE49-F238E27FC236}">
                    <a16:creationId xmlns:a16="http://schemas.microsoft.com/office/drawing/2014/main" id="{B7D38C60-E27A-4FAF-9502-470268422ABE}"/>
                  </a:ext>
                </a:extLst>
              </p:cNvPr>
              <p:cNvGrpSpPr/>
              <p:nvPr/>
            </p:nvGrpSpPr>
            <p:grpSpPr>
              <a:xfrm>
                <a:off x="7733841" y="1918652"/>
                <a:ext cx="3906471" cy="1718048"/>
                <a:chOff x="7223379" y="2315571"/>
                <a:chExt cx="4416933" cy="1718048"/>
              </a:xfrm>
            </p:grpSpPr>
            <p:sp>
              <p:nvSpPr>
                <p:cNvPr id="26" name="TextBox 25">
                  <a:extLst>
                    <a:ext uri="{FF2B5EF4-FFF2-40B4-BE49-F238E27FC236}">
                      <a16:creationId xmlns:a16="http://schemas.microsoft.com/office/drawing/2014/main" id="{6D297506-FE91-41BD-A03A-A3DD413D849F}"/>
                    </a:ext>
                  </a:extLst>
                </p:cNvPr>
                <p:cNvSpPr txBox="1">
                  <a:spLocks/>
                </p:cNvSpPr>
                <p:nvPr/>
              </p:nvSpPr>
              <p:spPr>
                <a:xfrm>
                  <a:off x="7223379" y="2315571"/>
                  <a:ext cx="4410837" cy="276999"/>
                </a:xfrm>
                <a:prstGeom prst="rect">
                  <a:avLst/>
                </a:prstGeom>
              </p:spPr>
              <p:txBody>
                <a:bodyPr lIns="0" tIns="0" rIns="0" bIns="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solidFill>
                        <a:schemeClr val="tx2"/>
                      </a:solidFill>
                    </a:rPr>
                    <a:t>What is this document?</a:t>
                  </a:r>
                </a:p>
              </p:txBody>
            </p:sp>
            <p:sp>
              <p:nvSpPr>
                <p:cNvPr id="15" name="Text Placeholder 2">
                  <a:extLst>
                    <a:ext uri="{FF2B5EF4-FFF2-40B4-BE49-F238E27FC236}">
                      <a16:creationId xmlns:a16="http://schemas.microsoft.com/office/drawing/2014/main" id="{A046E170-FE01-41DB-81A0-FBFD95FB55CC}"/>
                    </a:ext>
                  </a:extLst>
                </p:cNvPr>
                <p:cNvSpPr txBox="1">
                  <a:spLocks/>
                </p:cNvSpPr>
                <p:nvPr/>
              </p:nvSpPr>
              <p:spPr>
                <a:xfrm>
                  <a:off x="7229474" y="2768897"/>
                  <a:ext cx="4410838" cy="1264722"/>
                </a:xfrm>
                <a:prstGeom prst="rect">
                  <a:avLst/>
                </a:prstGeom>
              </p:spPr>
              <p:txBody>
                <a:bodyPr wrap="squar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solidFill>
                        <a:schemeClr val="bg1"/>
                      </a:solidFill>
                    </a:rPr>
                    <a:t>This document is: </a:t>
                  </a:r>
                </a:p>
                <a:p>
                  <a:pPr lvl="1"/>
                  <a:r>
                    <a:rPr lang="en-US" sz="1400" dirty="0">
                      <a:solidFill>
                        <a:schemeClr val="bg1"/>
                      </a:solidFill>
                    </a:rPr>
                    <a:t>A high-level summary of the public discussions held by attendees at the December 2022 meetings</a:t>
                  </a:r>
                </a:p>
                <a:p>
                  <a:pPr lvl="1"/>
                  <a:r>
                    <a:rPr lang="en-US" sz="1400" dirty="0">
                      <a:solidFill>
                        <a:schemeClr val="bg1"/>
                      </a:solidFill>
                    </a:rPr>
                    <a:t>A summary of participants’ perspectives on key challenges and solutions</a:t>
                  </a:r>
                </a:p>
              </p:txBody>
            </p:sp>
          </p:grpSp>
          <p:grpSp>
            <p:nvGrpSpPr>
              <p:cNvPr id="44" name="Group 43">
                <a:extLst>
                  <a:ext uri="{FF2B5EF4-FFF2-40B4-BE49-F238E27FC236}">
                    <a16:creationId xmlns:a16="http://schemas.microsoft.com/office/drawing/2014/main" id="{480B9444-09E5-4FD2-95B1-5A06E68418FC}"/>
                  </a:ext>
                </a:extLst>
              </p:cNvPr>
              <p:cNvGrpSpPr/>
              <p:nvPr/>
            </p:nvGrpSpPr>
            <p:grpSpPr>
              <a:xfrm>
                <a:off x="6959666" y="1918652"/>
                <a:ext cx="572763" cy="572763"/>
                <a:chOff x="6959666" y="1918652"/>
                <a:chExt cx="572763" cy="572763"/>
              </a:xfrm>
            </p:grpSpPr>
            <p:sp>
              <p:nvSpPr>
                <p:cNvPr id="34" name="Oval 33">
                  <a:extLst>
                    <a:ext uri="{FF2B5EF4-FFF2-40B4-BE49-F238E27FC236}">
                      <a16:creationId xmlns:a16="http://schemas.microsoft.com/office/drawing/2014/main" id="{C896085F-B49A-47F1-A2E1-F35970589D96}"/>
                    </a:ext>
                  </a:extLst>
                </p:cNvPr>
                <p:cNvSpPr/>
                <p:nvPr/>
              </p:nvSpPr>
              <p:spPr>
                <a:xfrm>
                  <a:off x="6959666" y="1918652"/>
                  <a:ext cx="572763" cy="572763"/>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6" name="Graphic 35">
                  <a:extLst>
                    <a:ext uri="{FF2B5EF4-FFF2-40B4-BE49-F238E27FC236}">
                      <a16:creationId xmlns:a16="http://schemas.microsoft.com/office/drawing/2014/main" id="{AA6127D6-E96E-469A-9190-ABE936132D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70672" y="1929658"/>
                  <a:ext cx="550750" cy="550750"/>
                </a:xfrm>
                <a:prstGeom prst="rect">
                  <a:avLst/>
                </a:prstGeom>
              </p:spPr>
            </p:pic>
          </p:grpSp>
        </p:grpSp>
        <p:grpSp>
          <p:nvGrpSpPr>
            <p:cNvPr id="48" name="Group 47">
              <a:extLst>
                <a:ext uri="{FF2B5EF4-FFF2-40B4-BE49-F238E27FC236}">
                  <a16:creationId xmlns:a16="http://schemas.microsoft.com/office/drawing/2014/main" id="{FD023121-7888-4303-A08A-EF2D500646F7}"/>
                </a:ext>
              </a:extLst>
            </p:cNvPr>
            <p:cNvGrpSpPr/>
            <p:nvPr/>
          </p:nvGrpSpPr>
          <p:grpSpPr>
            <a:xfrm>
              <a:off x="6951641" y="4353692"/>
              <a:ext cx="4682575" cy="1718048"/>
              <a:chOff x="6951641" y="4353692"/>
              <a:chExt cx="4682575" cy="1718048"/>
            </a:xfrm>
          </p:grpSpPr>
          <p:grpSp>
            <p:nvGrpSpPr>
              <p:cNvPr id="18" name="Group 17">
                <a:extLst>
                  <a:ext uri="{FF2B5EF4-FFF2-40B4-BE49-F238E27FC236}">
                    <a16:creationId xmlns:a16="http://schemas.microsoft.com/office/drawing/2014/main" id="{99617630-59C8-4DA3-B9DC-23B8119487ED}"/>
                  </a:ext>
                </a:extLst>
              </p:cNvPr>
              <p:cNvGrpSpPr/>
              <p:nvPr/>
            </p:nvGrpSpPr>
            <p:grpSpPr>
              <a:xfrm>
                <a:off x="7733841" y="4353692"/>
                <a:ext cx="3900375" cy="1718048"/>
                <a:chOff x="7223379" y="2315571"/>
                <a:chExt cx="4416933" cy="1718048"/>
              </a:xfrm>
            </p:grpSpPr>
            <p:sp>
              <p:nvSpPr>
                <p:cNvPr id="19" name="TextBox 18">
                  <a:extLst>
                    <a:ext uri="{FF2B5EF4-FFF2-40B4-BE49-F238E27FC236}">
                      <a16:creationId xmlns:a16="http://schemas.microsoft.com/office/drawing/2014/main" id="{2ABD0A45-49E0-41F7-B729-4BF2937004E7}"/>
                    </a:ext>
                  </a:extLst>
                </p:cNvPr>
                <p:cNvSpPr txBox="1">
                  <a:spLocks/>
                </p:cNvSpPr>
                <p:nvPr/>
              </p:nvSpPr>
              <p:spPr>
                <a:xfrm>
                  <a:off x="7223379" y="2315571"/>
                  <a:ext cx="4410837" cy="276999"/>
                </a:xfrm>
                <a:prstGeom prst="rect">
                  <a:avLst/>
                </a:prstGeom>
              </p:spPr>
              <p:txBody>
                <a:bodyPr lIns="0" tIns="0" rIns="0" bIns="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solidFill>
                        <a:schemeClr val="tx2"/>
                      </a:solidFill>
                    </a:rPr>
                    <a:t>What is this document not?</a:t>
                  </a:r>
                </a:p>
              </p:txBody>
            </p:sp>
            <p:sp>
              <p:nvSpPr>
                <p:cNvPr id="20" name="Text Placeholder 2">
                  <a:extLst>
                    <a:ext uri="{FF2B5EF4-FFF2-40B4-BE49-F238E27FC236}">
                      <a16:creationId xmlns:a16="http://schemas.microsoft.com/office/drawing/2014/main" id="{B1AC18BE-5C8B-45DF-87B5-FA625898B91B}"/>
                    </a:ext>
                  </a:extLst>
                </p:cNvPr>
                <p:cNvSpPr txBox="1">
                  <a:spLocks/>
                </p:cNvSpPr>
                <p:nvPr/>
              </p:nvSpPr>
              <p:spPr>
                <a:xfrm>
                  <a:off x="7229475" y="2768897"/>
                  <a:ext cx="4410837" cy="1264722"/>
                </a:xfrm>
                <a:prstGeom prst="rect">
                  <a:avLst/>
                </a:prstGeom>
              </p:spPr>
              <p:txBody>
                <a:bodyPr wrap="square" lIns="0" tIns="0" rIns="0" bIns="0" anchor="t">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solidFill>
                        <a:schemeClr val="bg1"/>
                      </a:solidFill>
                    </a:rPr>
                    <a:t>This document is not: </a:t>
                  </a:r>
                </a:p>
                <a:p>
                  <a:pPr lvl="1"/>
                  <a:r>
                    <a:rPr lang="en-US" sz="1400" dirty="0">
                      <a:solidFill>
                        <a:schemeClr val="bg1"/>
                      </a:solidFill>
                      <a:cs typeface="Arial"/>
                    </a:rPr>
                    <a:t>A summary of all materials presented during the convening sessions </a:t>
                  </a:r>
                </a:p>
                <a:p>
                  <a:pPr lvl="1"/>
                  <a:r>
                    <a:rPr lang="en-US" sz="1400" dirty="0">
                      <a:solidFill>
                        <a:schemeClr val="bg1"/>
                      </a:solidFill>
                      <a:cs typeface="Arial"/>
                    </a:rPr>
                    <a:t>A set of endorsed policy recommendations from SAMHSA, NASMHPD, or MHI</a:t>
                  </a:r>
                  <a:endParaRPr lang="en-US">
                    <a:solidFill>
                      <a:schemeClr val="bg1"/>
                    </a:solidFill>
                    <a:cs typeface="Arial"/>
                  </a:endParaRPr>
                </a:p>
              </p:txBody>
            </p:sp>
          </p:grpSp>
          <p:grpSp>
            <p:nvGrpSpPr>
              <p:cNvPr id="45" name="Group 44">
                <a:extLst>
                  <a:ext uri="{FF2B5EF4-FFF2-40B4-BE49-F238E27FC236}">
                    <a16:creationId xmlns:a16="http://schemas.microsoft.com/office/drawing/2014/main" id="{494A9B32-7B94-4FC8-A1EB-D55CAE963128}"/>
                  </a:ext>
                </a:extLst>
              </p:cNvPr>
              <p:cNvGrpSpPr/>
              <p:nvPr/>
            </p:nvGrpSpPr>
            <p:grpSpPr>
              <a:xfrm>
                <a:off x="6951641" y="4353692"/>
                <a:ext cx="572763" cy="572763"/>
                <a:chOff x="6951641" y="4393235"/>
                <a:chExt cx="572763" cy="572763"/>
              </a:xfrm>
            </p:grpSpPr>
            <p:sp>
              <p:nvSpPr>
                <p:cNvPr id="39" name="Oval 38">
                  <a:extLst>
                    <a:ext uri="{FF2B5EF4-FFF2-40B4-BE49-F238E27FC236}">
                      <a16:creationId xmlns:a16="http://schemas.microsoft.com/office/drawing/2014/main" id="{8A0C6F84-CFB1-48E6-AC93-B4CE416A1344}"/>
                    </a:ext>
                  </a:extLst>
                </p:cNvPr>
                <p:cNvSpPr/>
                <p:nvPr/>
              </p:nvSpPr>
              <p:spPr>
                <a:xfrm>
                  <a:off x="6951641" y="4393235"/>
                  <a:ext cx="572763" cy="572763"/>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41" name="Graphic 40">
                  <a:extLst>
                    <a:ext uri="{FF2B5EF4-FFF2-40B4-BE49-F238E27FC236}">
                      <a16:creationId xmlns:a16="http://schemas.microsoft.com/office/drawing/2014/main" id="{1165D539-516A-40D7-8D5F-C87B323D2E9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62647" y="4404241"/>
                  <a:ext cx="550750" cy="550750"/>
                </a:xfrm>
                <a:prstGeom prst="rect">
                  <a:avLst/>
                </a:prstGeom>
              </p:spPr>
            </p:pic>
          </p:grpSp>
        </p:grpSp>
      </p:grpSp>
    </p:spTree>
    <p:extLst>
      <p:ext uri="{BB962C8B-B14F-4D97-AF65-F5344CB8AC3E}">
        <p14:creationId xmlns:p14="http://schemas.microsoft.com/office/powerpoint/2010/main" val="399246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6AB732-CE4E-4688-B38E-E120D4F1E5C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18" imgW="592" imgH="595" progId="TCLayout.ActiveDocument.1">
                  <p:embed/>
                </p:oleObj>
              </mc:Choice>
              <mc:Fallback>
                <p:oleObj name="think-cell Slide" r:id="rId18" imgW="592" imgH="595" progId="TCLayout.ActiveDocument.1">
                  <p:embed/>
                  <p:pic>
                    <p:nvPicPr>
                      <p:cNvPr id="4" name="Object 6" hidden="1">
                        <a:extLst>
                          <a:ext uri="{FF2B5EF4-FFF2-40B4-BE49-F238E27FC236}">
                            <a16:creationId xmlns:a16="http://schemas.microsoft.com/office/drawing/2014/main" id="{E46AB732-CE4E-4688-B38E-E120D4F1E5C8}"/>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8D51285-0FC7-4F58-824F-12806723E604}"/>
              </a:ext>
            </a:extLst>
          </p:cNvPr>
          <p:cNvSpPr txBox="1">
            <a:spLocks/>
          </p:cNvSpPr>
          <p:nvPr>
            <p:custDataLst>
              <p:tags r:id="rId3"/>
            </p:custDataLst>
          </p:nvPr>
        </p:nvSpPr>
        <p:spPr>
          <a:xfrm>
            <a:off x="6757458" y="1097094"/>
            <a:ext cx="4879806"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fontAlgn="ctr">
              <a:spcBef>
                <a:spcPts val="0"/>
              </a:spcBef>
              <a:spcAft>
                <a:spcPts val="0"/>
              </a:spcAft>
              <a:buNone/>
            </a:pPr>
            <a:r>
              <a:rPr lang="en-US" sz="2000" b="1" dirty="0">
                <a:effectLst/>
                <a:latin typeface="Calibri" panose="020F0502020204030204" pitchFamily="34" charset="0"/>
              </a:rPr>
              <a:t>Participants developed and voted to prioritize the following actions during the session:</a:t>
            </a:r>
          </a:p>
        </p:txBody>
      </p:sp>
      <p:graphicFrame>
        <p:nvGraphicFramePr>
          <p:cNvPr id="64" name="Chart 63">
            <a:extLst>
              <a:ext uri="{FF2B5EF4-FFF2-40B4-BE49-F238E27FC236}">
                <a16:creationId xmlns:a16="http://schemas.microsoft.com/office/drawing/2014/main" id="{221F5678-7040-4082-800E-98CF3EABF547}"/>
              </a:ext>
            </a:extLst>
          </p:cNvPr>
          <p:cNvGraphicFramePr/>
          <p:nvPr>
            <p:custDataLst>
              <p:tags r:id="rId4"/>
            </p:custDataLst>
          </p:nvPr>
        </p:nvGraphicFramePr>
        <p:xfrm>
          <a:off x="9671050" y="1846263"/>
          <a:ext cx="2371725" cy="4318000"/>
        </p:xfrm>
        <a:graphic>
          <a:graphicData uri="http://schemas.openxmlformats.org/drawingml/2006/chart">
            <c:chart xmlns:c="http://schemas.openxmlformats.org/drawingml/2006/chart" xmlns:r="http://schemas.openxmlformats.org/officeDocument/2006/relationships" r:id="rId20"/>
          </a:graphicData>
        </a:graphic>
      </p:graphicFrame>
      <p:sp>
        <p:nvSpPr>
          <p:cNvPr id="67" name="5. Source">
            <a:extLst>
              <a:ext uri="{FF2B5EF4-FFF2-40B4-BE49-F238E27FC236}">
                <a16:creationId xmlns:a16="http://schemas.microsoft.com/office/drawing/2014/main" id="{4F5B3763-B438-4614-A1FE-A4272FCC652E}"/>
              </a:ext>
            </a:extLst>
          </p:cNvPr>
          <p:cNvSpPr txBox="1">
            <a:spLocks/>
          </p:cNvSpPr>
          <p:nvPr>
            <p:custDataLst>
              <p:tags r:id="rId5"/>
            </p:custDataLst>
          </p:nvPr>
        </p:nvSpPr>
        <p:spPr>
          <a:xfrm>
            <a:off x="540859" y="6267708"/>
            <a:ext cx="556322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Participant contributions to discussion at third SAMHSA/NASMHPD National Convening on 988 on December 12th and 13th 2022</a:t>
            </a:r>
          </a:p>
        </p:txBody>
      </p:sp>
      <p:cxnSp>
        <p:nvCxnSpPr>
          <p:cNvPr id="7" name="Straight Connector 6">
            <a:extLst>
              <a:ext uri="{FF2B5EF4-FFF2-40B4-BE49-F238E27FC236}">
                <a16:creationId xmlns:a16="http://schemas.microsoft.com/office/drawing/2014/main" id="{AD5521D1-A9A1-47F2-B654-F997B5998A82}"/>
              </a:ext>
            </a:extLst>
          </p:cNvPr>
          <p:cNvCxnSpPr>
            <a:cxnSpLocks/>
          </p:cNvCxnSpPr>
          <p:nvPr/>
        </p:nvCxnSpPr>
        <p:spPr>
          <a:xfrm>
            <a:off x="6283326" y="2746972"/>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0FC4DF-D326-49A5-A43B-F56F0A908603}"/>
              </a:ext>
            </a:extLst>
          </p:cNvPr>
          <p:cNvCxnSpPr>
            <a:cxnSpLocks/>
          </p:cNvCxnSpPr>
          <p:nvPr/>
        </p:nvCxnSpPr>
        <p:spPr>
          <a:xfrm>
            <a:off x="6283326" y="3584690"/>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F3FB8F-9546-46F2-AAC4-01A5CCD1ABAF}"/>
              </a:ext>
            </a:extLst>
          </p:cNvPr>
          <p:cNvCxnSpPr>
            <a:cxnSpLocks/>
          </p:cNvCxnSpPr>
          <p:nvPr/>
        </p:nvCxnSpPr>
        <p:spPr>
          <a:xfrm>
            <a:off x="6283326" y="4429546"/>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6606AD0-169E-426A-8100-85327CD5D2F7}"/>
              </a:ext>
            </a:extLst>
          </p:cNvPr>
          <p:cNvCxnSpPr>
            <a:cxnSpLocks/>
          </p:cNvCxnSpPr>
          <p:nvPr/>
        </p:nvCxnSpPr>
        <p:spPr>
          <a:xfrm>
            <a:off x="6283326" y="5247771"/>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9468D64-6389-496C-A381-F5D9DDB98C04}"/>
              </a:ext>
            </a:extLst>
          </p:cNvPr>
          <p:cNvSpPr txBox="1">
            <a:spLocks/>
          </p:cNvSpPr>
          <p:nvPr>
            <p:custDataLst>
              <p:tags r:id="rId6"/>
            </p:custDataLst>
          </p:nvPr>
        </p:nvSpPr>
        <p:spPr>
          <a:xfrm>
            <a:off x="6283325" y="2032314"/>
            <a:ext cx="3353600" cy="5540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ctr">
              <a:spcAft>
                <a:spcPts val="0"/>
              </a:spcAft>
              <a:buNone/>
            </a:pPr>
            <a:r>
              <a:rPr lang="en-US" sz="1200" dirty="0">
                <a:latin typeface="Calibri" panose="020F0502020204030204" pitchFamily="34" charset="0"/>
                <a:cs typeface="Arial" panose="020B0604020202020204" pitchFamily="34" charset="0"/>
              </a:rPr>
              <a:t>Development and widespread adoption of consensus definitions and standards for crisis services and crisis billing codes, including site of care</a:t>
            </a:r>
          </a:p>
        </p:txBody>
      </p:sp>
      <p:sp>
        <p:nvSpPr>
          <p:cNvPr id="59" name="TextBox 58">
            <a:extLst>
              <a:ext uri="{FF2B5EF4-FFF2-40B4-BE49-F238E27FC236}">
                <a16:creationId xmlns:a16="http://schemas.microsoft.com/office/drawing/2014/main" id="{19C2FF15-5EBE-4696-8F4E-1D1FF86FD768}"/>
              </a:ext>
            </a:extLst>
          </p:cNvPr>
          <p:cNvSpPr txBox="1">
            <a:spLocks/>
          </p:cNvSpPr>
          <p:nvPr>
            <p:custDataLst>
              <p:tags r:id="rId7"/>
            </p:custDataLst>
          </p:nvPr>
        </p:nvSpPr>
        <p:spPr>
          <a:xfrm>
            <a:off x="6283324" y="4576810"/>
            <a:ext cx="3353600" cy="5540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ctr">
              <a:spcAft>
                <a:spcPts val="0"/>
              </a:spcAft>
              <a:buNone/>
            </a:pPr>
            <a:r>
              <a:rPr lang="en-US" sz="1200" dirty="0">
                <a:latin typeface="Calibri" panose="020F0502020204030204" pitchFamily="34" charset="0"/>
                <a:cs typeface="Arial" panose="020B0604020202020204" pitchFamily="34" charset="0"/>
              </a:rPr>
              <a:t>Launch of rigorous research on the effectiveness of BH crisis services to help generate the business case and return on investment for a payer audience</a:t>
            </a:r>
          </a:p>
        </p:txBody>
      </p:sp>
      <p:sp>
        <p:nvSpPr>
          <p:cNvPr id="61" name="TextBox 60">
            <a:extLst>
              <a:ext uri="{FF2B5EF4-FFF2-40B4-BE49-F238E27FC236}">
                <a16:creationId xmlns:a16="http://schemas.microsoft.com/office/drawing/2014/main" id="{3A55CCD8-19F3-4910-9B02-C760A348707D}"/>
              </a:ext>
            </a:extLst>
          </p:cNvPr>
          <p:cNvSpPr txBox="1">
            <a:spLocks/>
          </p:cNvSpPr>
          <p:nvPr>
            <p:custDataLst>
              <p:tags r:id="rId8"/>
            </p:custDataLst>
          </p:nvPr>
        </p:nvSpPr>
        <p:spPr>
          <a:xfrm>
            <a:off x="6283324" y="3739092"/>
            <a:ext cx="3353600" cy="5540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ctr">
              <a:spcAft>
                <a:spcPts val="0"/>
              </a:spcAft>
              <a:buNone/>
            </a:pPr>
            <a:r>
              <a:rPr lang="en-US" sz="1200" dirty="0">
                <a:latin typeface="Calibri" panose="020F0502020204030204" pitchFamily="34" charset="0"/>
                <a:cs typeface="Arial" panose="020B0604020202020204" pitchFamily="34" charset="0"/>
              </a:rPr>
              <a:t>Development and widespread use of BH crisis quality metrics to evaluate outcomes / effectiveness of community-based services</a:t>
            </a:r>
          </a:p>
        </p:txBody>
      </p:sp>
      <p:sp>
        <p:nvSpPr>
          <p:cNvPr id="62" name="TextBox 61">
            <a:extLst>
              <a:ext uri="{FF2B5EF4-FFF2-40B4-BE49-F238E27FC236}">
                <a16:creationId xmlns:a16="http://schemas.microsoft.com/office/drawing/2014/main" id="{BE19C37A-6F67-4573-B62E-0470D4F3AB6F}"/>
              </a:ext>
            </a:extLst>
          </p:cNvPr>
          <p:cNvSpPr txBox="1">
            <a:spLocks/>
          </p:cNvSpPr>
          <p:nvPr>
            <p:custDataLst>
              <p:tags r:id="rId9"/>
            </p:custDataLst>
          </p:nvPr>
        </p:nvSpPr>
        <p:spPr>
          <a:xfrm>
            <a:off x="6283325" y="2978052"/>
            <a:ext cx="3353600"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ctr">
              <a:spcAft>
                <a:spcPts val="0"/>
              </a:spcAft>
              <a:buNone/>
            </a:pPr>
            <a:r>
              <a:rPr lang="en-US" sz="1200" dirty="0">
                <a:latin typeface="Calibri" panose="020F0502020204030204" pitchFamily="34" charset="0"/>
                <a:cs typeface="Arial" panose="020B0604020202020204" pitchFamily="34" charset="0"/>
              </a:rPr>
              <a:t>Enforcement of EMTALA to ensure that all individuals in crisis who arrive at EDs receive appropriate BH crisis care</a:t>
            </a:r>
          </a:p>
        </p:txBody>
      </p:sp>
      <p:sp>
        <p:nvSpPr>
          <p:cNvPr id="65" name="TextBox 64">
            <a:extLst>
              <a:ext uri="{FF2B5EF4-FFF2-40B4-BE49-F238E27FC236}">
                <a16:creationId xmlns:a16="http://schemas.microsoft.com/office/drawing/2014/main" id="{DD4DFA39-97FF-4576-A293-AD43175CF094}"/>
              </a:ext>
            </a:extLst>
          </p:cNvPr>
          <p:cNvSpPr txBox="1"/>
          <p:nvPr/>
        </p:nvSpPr>
        <p:spPr>
          <a:xfrm>
            <a:off x="9753600" y="1761076"/>
            <a:ext cx="1296830" cy="161583"/>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b="1" dirty="0"/>
              <a:t>% of participant votes</a:t>
            </a:r>
            <a:r>
              <a:rPr lang="en-US" sz="1050" b="1" baseline="30000" dirty="0"/>
              <a:t>1</a:t>
            </a:r>
            <a:r>
              <a:rPr lang="en-US" sz="1050" b="1" dirty="0"/>
              <a:t> </a:t>
            </a:r>
          </a:p>
        </p:txBody>
      </p:sp>
      <p:sp>
        <p:nvSpPr>
          <p:cNvPr id="44" name="TextBox 43">
            <a:extLst>
              <a:ext uri="{FF2B5EF4-FFF2-40B4-BE49-F238E27FC236}">
                <a16:creationId xmlns:a16="http://schemas.microsoft.com/office/drawing/2014/main" id="{13803953-818D-4FF5-9D8A-0B7F78D3017F}"/>
              </a:ext>
            </a:extLst>
          </p:cNvPr>
          <p:cNvSpPr txBox="1">
            <a:spLocks/>
          </p:cNvSpPr>
          <p:nvPr>
            <p:custDataLst>
              <p:tags r:id="rId10"/>
            </p:custDataLst>
          </p:nvPr>
        </p:nvSpPr>
        <p:spPr>
          <a:xfrm>
            <a:off x="6283325" y="5579622"/>
            <a:ext cx="3166275" cy="1846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ctr">
              <a:spcAft>
                <a:spcPts val="0"/>
              </a:spcAft>
              <a:buNone/>
            </a:pPr>
            <a:r>
              <a:rPr lang="en-US" sz="1200" dirty="0">
                <a:latin typeface="Calibri" panose="020F0502020204030204" pitchFamily="34" charset="0"/>
                <a:cs typeface="Arial" panose="020B0604020202020204" pitchFamily="34" charset="0"/>
              </a:rPr>
              <a:t>Other actions</a:t>
            </a:r>
            <a:r>
              <a:rPr lang="en-US" sz="1200" baseline="30000" dirty="0">
                <a:latin typeface="Calibri" panose="020F0502020204030204" pitchFamily="34" charset="0"/>
                <a:cs typeface="Arial" panose="020B0604020202020204" pitchFamily="34" charset="0"/>
              </a:rPr>
              <a:t>2</a:t>
            </a:r>
            <a:r>
              <a:rPr lang="en-US" sz="1200" dirty="0">
                <a:latin typeface="Calibri" panose="020F0502020204030204" pitchFamily="34" charset="0"/>
                <a:cs typeface="Arial" panose="020B0604020202020204" pitchFamily="34" charset="0"/>
              </a:rPr>
              <a:t> </a:t>
            </a:r>
          </a:p>
        </p:txBody>
      </p:sp>
      <p:grpSp>
        <p:nvGrpSpPr>
          <p:cNvPr id="31" name="CustomIcon">
            <a:extLst>
              <a:ext uri="{FF2B5EF4-FFF2-40B4-BE49-F238E27FC236}">
                <a16:creationId xmlns:a16="http://schemas.microsoft.com/office/drawing/2014/main" id="{D6511588-AC28-4333-8D65-896EB0489EBC}"/>
              </a:ext>
            </a:extLst>
          </p:cNvPr>
          <p:cNvGrpSpPr>
            <a:grpSpLocks/>
          </p:cNvGrpSpPr>
          <p:nvPr>
            <p:custDataLst>
              <p:tags r:id="rId11"/>
            </p:custDataLst>
          </p:nvPr>
        </p:nvGrpSpPr>
        <p:grpSpPr>
          <a:xfrm>
            <a:off x="6231257" y="1191229"/>
            <a:ext cx="427282" cy="427282"/>
            <a:chOff x="-205105" y="-205105"/>
            <a:chExt cx="1019810" cy="1019810"/>
          </a:xfrm>
        </p:grpSpPr>
        <p:sp>
          <p:nvSpPr>
            <p:cNvPr id="24" name="Oval 23">
              <a:extLst>
                <a:ext uri="{FF2B5EF4-FFF2-40B4-BE49-F238E27FC236}">
                  <a16:creationId xmlns:a16="http://schemas.microsoft.com/office/drawing/2014/main" id="{6ACE0F8F-B734-4150-A81D-6195D6EE10E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6" name="Graphic 25">
              <a:extLst>
                <a:ext uri="{FF2B5EF4-FFF2-40B4-BE49-F238E27FC236}">
                  <a16:creationId xmlns:a16="http://schemas.microsoft.com/office/drawing/2014/main" id="{74CB13DA-18E5-48BE-A9D7-501567D7198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0" y="0"/>
              <a:ext cx="609600" cy="609600"/>
            </a:xfrm>
            <a:prstGeom prst="rect">
              <a:avLst/>
            </a:prstGeom>
          </p:spPr>
        </p:pic>
      </p:grpSp>
      <p:sp>
        <p:nvSpPr>
          <p:cNvPr id="55" name="TextBox 54">
            <a:extLst>
              <a:ext uri="{FF2B5EF4-FFF2-40B4-BE49-F238E27FC236}">
                <a16:creationId xmlns:a16="http://schemas.microsoft.com/office/drawing/2014/main" id="{C02C94EF-9D84-414A-B576-E750BB27A0F4}"/>
              </a:ext>
            </a:extLst>
          </p:cNvPr>
          <p:cNvSpPr txBox="1">
            <a:spLocks/>
          </p:cNvSpPr>
          <p:nvPr/>
        </p:nvSpPr>
        <p:spPr>
          <a:xfrm>
            <a:off x="1166076" y="1250982"/>
            <a:ext cx="4454436"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latin typeface="Calibri" panose="020F0502020204030204" pitchFamily="34" charset="0"/>
              </a:rPr>
              <a:t>Key discussion themes from participants</a:t>
            </a:r>
            <a:endParaRPr lang="en-US" sz="2000" b="1" dirty="0"/>
          </a:p>
        </p:txBody>
      </p:sp>
      <p:sp>
        <p:nvSpPr>
          <p:cNvPr id="68" name="Title 2">
            <a:extLst>
              <a:ext uri="{FF2B5EF4-FFF2-40B4-BE49-F238E27FC236}">
                <a16:creationId xmlns:a16="http://schemas.microsoft.com/office/drawing/2014/main" id="{12D390AE-958A-47CF-97DB-45AECE69340C}"/>
              </a:ext>
            </a:extLst>
          </p:cNvPr>
          <p:cNvSpPr>
            <a:spLocks noGrp="1"/>
          </p:cNvSpPr>
          <p:nvPr>
            <p:ph type="title"/>
          </p:nvPr>
        </p:nvSpPr>
        <p:spPr>
          <a:xfrm>
            <a:off x="554736" y="291750"/>
            <a:ext cx="5065776" cy="492443"/>
          </a:xfrm>
        </p:spPr>
        <p:txBody>
          <a:bodyPr vert="horz"/>
          <a:lstStyle/>
          <a:p>
            <a:r>
              <a:rPr lang="en-US" sz="3200" dirty="0"/>
              <a:t>Sustainability</a:t>
            </a:r>
          </a:p>
        </p:txBody>
      </p:sp>
      <p:grpSp>
        <p:nvGrpSpPr>
          <p:cNvPr id="74" name="CustomIcon">
            <a:extLst>
              <a:ext uri="{FF2B5EF4-FFF2-40B4-BE49-F238E27FC236}">
                <a16:creationId xmlns:a16="http://schemas.microsoft.com/office/drawing/2014/main" id="{475BC163-32F8-4627-A0B8-5BD9EDFA89FF}"/>
              </a:ext>
            </a:extLst>
          </p:cNvPr>
          <p:cNvGrpSpPr>
            <a:grpSpLocks/>
          </p:cNvGrpSpPr>
          <p:nvPr>
            <p:custDataLst>
              <p:tags r:id="rId12"/>
            </p:custDataLst>
          </p:nvPr>
        </p:nvGrpSpPr>
        <p:grpSpPr>
          <a:xfrm>
            <a:off x="554736" y="1191229"/>
            <a:ext cx="427282" cy="427282"/>
            <a:chOff x="-205105" y="-205105"/>
            <a:chExt cx="1019810" cy="1019810"/>
          </a:xfrm>
        </p:grpSpPr>
        <p:sp>
          <p:nvSpPr>
            <p:cNvPr id="53" name="Oval 52">
              <a:extLst>
                <a:ext uri="{FF2B5EF4-FFF2-40B4-BE49-F238E27FC236}">
                  <a16:creationId xmlns:a16="http://schemas.microsoft.com/office/drawing/2014/main" id="{58A8A395-BA1B-4DFA-968C-AAA733CB715E}"/>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3" name="Graphic 72">
              <a:extLst>
                <a:ext uri="{FF2B5EF4-FFF2-40B4-BE49-F238E27FC236}">
                  <a16:creationId xmlns:a16="http://schemas.microsoft.com/office/drawing/2014/main" id="{53D6526C-26AF-4F20-B634-D642B625EEE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0" y="0"/>
              <a:ext cx="609600" cy="609600"/>
            </a:xfrm>
            <a:prstGeom prst="rect">
              <a:avLst/>
            </a:prstGeom>
          </p:spPr>
        </p:pic>
      </p:grpSp>
      <p:sp>
        <p:nvSpPr>
          <p:cNvPr id="54" name="TextBox 53">
            <a:extLst>
              <a:ext uri="{FF2B5EF4-FFF2-40B4-BE49-F238E27FC236}">
                <a16:creationId xmlns:a16="http://schemas.microsoft.com/office/drawing/2014/main" id="{F47E6584-DED4-41BA-8F4C-24B85333D0D0}"/>
              </a:ext>
            </a:extLst>
          </p:cNvPr>
          <p:cNvSpPr txBox="1"/>
          <p:nvPr/>
        </p:nvSpPr>
        <p:spPr>
          <a:xfrm>
            <a:off x="554736" y="1819564"/>
            <a:ext cx="5125128" cy="33547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508000" marR="0" lvl="1" indent="-288925"/>
            <a:r>
              <a:rPr lang="en-US" dirty="0"/>
              <a:t>Need for uniform, detailed </a:t>
            </a:r>
            <a:r>
              <a:rPr lang="en-US" b="1" dirty="0">
                <a:solidFill>
                  <a:schemeClr val="accent3"/>
                </a:solidFill>
              </a:rPr>
              <a:t>standards</a:t>
            </a:r>
            <a:r>
              <a:rPr lang="en-US" dirty="0"/>
              <a:t> and </a:t>
            </a:r>
            <a:r>
              <a:rPr lang="en-US" b="1" dirty="0">
                <a:solidFill>
                  <a:schemeClr val="accent3"/>
                </a:solidFill>
              </a:rPr>
              <a:t>definitions</a:t>
            </a:r>
            <a:r>
              <a:rPr lang="en-US" dirty="0"/>
              <a:t> for BH crisis billing codes and services to achieve consistent financing and ensure quality service delivery</a:t>
            </a:r>
          </a:p>
          <a:p>
            <a:pPr marL="219075" lvl="1" indent="0">
              <a:buNone/>
            </a:pPr>
            <a:endParaRPr lang="en-US" dirty="0"/>
          </a:p>
          <a:p>
            <a:pPr marL="508000" lvl="1" indent="-288925"/>
            <a:r>
              <a:rPr lang="en-US" dirty="0"/>
              <a:t>Greater depth of </a:t>
            </a:r>
            <a:r>
              <a:rPr lang="en-US" b="1" dirty="0">
                <a:solidFill>
                  <a:schemeClr val="accent3"/>
                </a:solidFill>
              </a:rPr>
              <a:t>research </a:t>
            </a:r>
            <a:r>
              <a:rPr lang="en-US" dirty="0"/>
              <a:t>on the effectiveness of BH crisis services, such as clear actuarial analysis, could help increase willingness of payors to pay for and engage with BH crisis services</a:t>
            </a:r>
          </a:p>
          <a:p>
            <a:pPr marL="219075" lvl="1" indent="0">
              <a:buNone/>
            </a:pPr>
            <a:endParaRPr lang="en-US" dirty="0"/>
          </a:p>
          <a:p>
            <a:pPr marL="508000" marR="0" lvl="1" indent="-288925"/>
            <a:r>
              <a:rPr lang="en-US" dirty="0"/>
              <a:t>Variable funding approaches across the crisis care continuum necessitates </a:t>
            </a:r>
            <a:r>
              <a:rPr lang="en-US" b="1" dirty="0">
                <a:solidFill>
                  <a:schemeClr val="accent3"/>
                </a:solidFill>
              </a:rPr>
              <a:t>further coordination </a:t>
            </a:r>
            <a:r>
              <a:rPr lang="en-US" dirty="0"/>
              <a:t>to appropriately fund each stage across federal, state, and local governments, payers, and other sources</a:t>
            </a:r>
          </a:p>
        </p:txBody>
      </p:sp>
      <p:grpSp>
        <p:nvGrpSpPr>
          <p:cNvPr id="78" name="ChevronWhite 78">
            <a:extLst>
              <a:ext uri="{FF2B5EF4-FFF2-40B4-BE49-F238E27FC236}">
                <a16:creationId xmlns:a16="http://schemas.microsoft.com/office/drawing/2014/main" id="{65FC710B-4158-49D5-AB80-79186FAA0024}"/>
              </a:ext>
            </a:extLst>
          </p:cNvPr>
          <p:cNvGrpSpPr>
            <a:grpSpLocks noChangeAspect="1"/>
          </p:cNvGrpSpPr>
          <p:nvPr>
            <p:custDataLst>
              <p:tags r:id="rId13"/>
            </p:custDataLst>
          </p:nvPr>
        </p:nvGrpSpPr>
        <p:grpSpPr>
          <a:xfrm>
            <a:off x="758880" y="1874366"/>
            <a:ext cx="166253" cy="166253"/>
            <a:chOff x="1016000" y="1016000"/>
            <a:chExt cx="396228" cy="396228"/>
          </a:xfrm>
        </p:grpSpPr>
        <p:sp>
          <p:nvSpPr>
            <p:cNvPr id="75" name="Oval 74">
              <a:extLst>
                <a:ext uri="{FF2B5EF4-FFF2-40B4-BE49-F238E27FC236}">
                  <a16:creationId xmlns:a16="http://schemas.microsoft.com/office/drawing/2014/main" id="{BE7A38BB-538C-4653-8DBA-0C3817ABC183}"/>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7" name="Graphic 76">
              <a:extLst>
                <a:ext uri="{FF2B5EF4-FFF2-40B4-BE49-F238E27FC236}">
                  <a16:creationId xmlns:a16="http://schemas.microsoft.com/office/drawing/2014/main" id="{5328B3EB-144A-460D-BBF7-CF618704C63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4" y="1023614"/>
              <a:ext cx="381000" cy="381000"/>
            </a:xfrm>
            <a:prstGeom prst="rect">
              <a:avLst/>
            </a:prstGeom>
          </p:spPr>
        </p:pic>
      </p:grpSp>
      <p:grpSp>
        <p:nvGrpSpPr>
          <p:cNvPr id="80" name="ChevronWhite 78">
            <a:extLst>
              <a:ext uri="{FF2B5EF4-FFF2-40B4-BE49-F238E27FC236}">
                <a16:creationId xmlns:a16="http://schemas.microsoft.com/office/drawing/2014/main" id="{FCE0D5D2-C514-44EC-AB1D-ADE8E32E971B}"/>
              </a:ext>
            </a:extLst>
          </p:cNvPr>
          <p:cNvGrpSpPr>
            <a:grpSpLocks noChangeAspect="1"/>
          </p:cNvGrpSpPr>
          <p:nvPr>
            <p:custDataLst>
              <p:tags r:id="rId14"/>
            </p:custDataLst>
          </p:nvPr>
        </p:nvGrpSpPr>
        <p:grpSpPr>
          <a:xfrm>
            <a:off x="758880" y="2921835"/>
            <a:ext cx="166253" cy="166253"/>
            <a:chOff x="1016000" y="1016000"/>
            <a:chExt cx="396228" cy="396228"/>
          </a:xfrm>
        </p:grpSpPr>
        <p:sp>
          <p:nvSpPr>
            <p:cNvPr id="81" name="Oval 80">
              <a:extLst>
                <a:ext uri="{FF2B5EF4-FFF2-40B4-BE49-F238E27FC236}">
                  <a16:creationId xmlns:a16="http://schemas.microsoft.com/office/drawing/2014/main" id="{00262375-B304-4461-8930-9FE2D117850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2" name="Graphic 81">
              <a:extLst>
                <a:ext uri="{FF2B5EF4-FFF2-40B4-BE49-F238E27FC236}">
                  <a16:creationId xmlns:a16="http://schemas.microsoft.com/office/drawing/2014/main" id="{D755C61D-F397-47EF-B47E-C231E7DA3C3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4" y="1023614"/>
              <a:ext cx="381000" cy="381000"/>
            </a:xfrm>
            <a:prstGeom prst="rect">
              <a:avLst/>
            </a:prstGeom>
          </p:spPr>
        </p:pic>
      </p:grpSp>
      <p:grpSp>
        <p:nvGrpSpPr>
          <p:cNvPr id="83" name="ChevronWhite 78">
            <a:extLst>
              <a:ext uri="{FF2B5EF4-FFF2-40B4-BE49-F238E27FC236}">
                <a16:creationId xmlns:a16="http://schemas.microsoft.com/office/drawing/2014/main" id="{E2E02E09-0B98-4907-9A35-CECB6CA920F1}"/>
              </a:ext>
            </a:extLst>
          </p:cNvPr>
          <p:cNvGrpSpPr>
            <a:grpSpLocks noChangeAspect="1"/>
          </p:cNvGrpSpPr>
          <p:nvPr>
            <p:custDataLst>
              <p:tags r:id="rId15"/>
            </p:custDataLst>
          </p:nvPr>
        </p:nvGrpSpPr>
        <p:grpSpPr>
          <a:xfrm>
            <a:off x="758880" y="4209995"/>
            <a:ext cx="166253" cy="166253"/>
            <a:chOff x="1016000" y="1016000"/>
            <a:chExt cx="396228" cy="396228"/>
          </a:xfrm>
        </p:grpSpPr>
        <p:sp>
          <p:nvSpPr>
            <p:cNvPr id="84" name="Oval 83">
              <a:extLst>
                <a:ext uri="{FF2B5EF4-FFF2-40B4-BE49-F238E27FC236}">
                  <a16:creationId xmlns:a16="http://schemas.microsoft.com/office/drawing/2014/main" id="{64CAEA0B-C6FB-46B1-8AA5-F74E8750016C}"/>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5" name="Graphic 84">
              <a:extLst>
                <a:ext uri="{FF2B5EF4-FFF2-40B4-BE49-F238E27FC236}">
                  <a16:creationId xmlns:a16="http://schemas.microsoft.com/office/drawing/2014/main" id="{04AF48BD-2506-422C-8B1B-AAF785C46E1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4" y="1023614"/>
              <a:ext cx="381000" cy="381000"/>
            </a:xfrm>
            <a:prstGeom prst="rect">
              <a:avLst/>
            </a:prstGeom>
          </p:spPr>
        </p:pic>
      </p:grpSp>
      <p:sp>
        <p:nvSpPr>
          <p:cNvPr id="94" name="4. Footnote">
            <a:extLst>
              <a:ext uri="{FF2B5EF4-FFF2-40B4-BE49-F238E27FC236}">
                <a16:creationId xmlns:a16="http://schemas.microsoft.com/office/drawing/2014/main" id="{48CD6FBF-8F2B-430B-A6D7-F1865033143A}"/>
              </a:ext>
            </a:extLst>
          </p:cNvPr>
          <p:cNvSpPr txBox="1">
            <a:spLocks/>
          </p:cNvSpPr>
          <p:nvPr>
            <p:custDataLst>
              <p:tags r:id="rId16"/>
            </p:custDataLst>
          </p:nvPr>
        </p:nvSpPr>
        <p:spPr>
          <a:xfrm>
            <a:off x="540859" y="5996514"/>
            <a:ext cx="5563225"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The following percentages are based off a voting exercise done by roundtable attendees on Day 1 of the convening. N= 43</a:t>
            </a:r>
          </a:p>
          <a:p>
            <a:pPr lvl="0"/>
            <a:r>
              <a:rPr lang="en-US" dirty="0"/>
              <a:t>2.	Includes votes for actions that were developed but did not relate to the topic (e.g., stronger storytelling, peer services), as well as actions not among the top 4 of vote %</a:t>
            </a:r>
          </a:p>
        </p:txBody>
      </p:sp>
    </p:spTree>
    <p:extLst>
      <p:ext uri="{BB962C8B-B14F-4D97-AF65-F5344CB8AC3E}">
        <p14:creationId xmlns:p14="http://schemas.microsoft.com/office/powerpoint/2010/main" val="178061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6AB732-CE4E-4688-B38E-E120D4F1E5C8}"/>
              </a:ext>
            </a:extLst>
          </p:cNvPr>
          <p:cNvGraphicFramePr>
            <a:graphicFrameLocks noChangeAspect="1"/>
          </p:cNvGraphicFramePr>
          <p:nvPr>
            <p:custDataLst>
              <p:tags r:id="rId2"/>
            </p:custDataLst>
            <p:extLst>
              <p:ext uri="{D42A27DB-BD31-4B8C-83A1-F6EECF244321}">
                <p14:modId xmlns:p14="http://schemas.microsoft.com/office/powerpoint/2010/main" val="182045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76" name="think-cell Slide" r:id="rId19" imgW="592" imgH="595" progId="TCLayout.ActiveDocument.1">
                  <p:embed/>
                </p:oleObj>
              </mc:Choice>
              <mc:Fallback>
                <p:oleObj name="think-cell Slide" r:id="rId19" imgW="592" imgH="595" progId="TCLayout.ActiveDocument.1">
                  <p:embed/>
                  <p:pic>
                    <p:nvPicPr>
                      <p:cNvPr id="4" name="Object 6" hidden="1">
                        <a:extLst>
                          <a:ext uri="{FF2B5EF4-FFF2-40B4-BE49-F238E27FC236}">
                            <a16:creationId xmlns:a16="http://schemas.microsoft.com/office/drawing/2014/main" id="{E46AB732-CE4E-4688-B38E-E120D4F1E5C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8D51285-0FC7-4F58-824F-12806723E604}"/>
              </a:ext>
            </a:extLst>
          </p:cNvPr>
          <p:cNvSpPr txBox="1">
            <a:spLocks/>
          </p:cNvSpPr>
          <p:nvPr>
            <p:custDataLst>
              <p:tags r:id="rId3"/>
            </p:custDataLst>
          </p:nvPr>
        </p:nvSpPr>
        <p:spPr>
          <a:xfrm>
            <a:off x="6757458" y="811213"/>
            <a:ext cx="4879806" cy="61595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fontAlgn="ctr">
              <a:spcBef>
                <a:spcPts val="0"/>
              </a:spcBef>
              <a:spcAft>
                <a:spcPts val="0"/>
              </a:spcAft>
              <a:buNone/>
            </a:pPr>
            <a:r>
              <a:rPr lang="en-US" sz="2000" b="1" dirty="0">
                <a:effectLst/>
                <a:latin typeface="Calibri" panose="020F0502020204030204" pitchFamily="34" charset="0"/>
              </a:rPr>
              <a:t>Participants developed and voted to prioritize the following actions during the session:</a:t>
            </a:r>
          </a:p>
        </p:txBody>
      </p:sp>
      <p:graphicFrame>
        <p:nvGraphicFramePr>
          <p:cNvPr id="63" name="Chart 62">
            <a:extLst>
              <a:ext uri="{FF2B5EF4-FFF2-40B4-BE49-F238E27FC236}">
                <a16:creationId xmlns:a16="http://schemas.microsoft.com/office/drawing/2014/main" id="{9944ED8A-2D19-4AA7-BE03-548AA62C78C5}"/>
              </a:ext>
            </a:extLst>
          </p:cNvPr>
          <p:cNvGraphicFramePr/>
          <p:nvPr>
            <p:custDataLst>
              <p:tags r:id="rId4"/>
            </p:custDataLst>
            <p:extLst>
              <p:ext uri="{D42A27DB-BD31-4B8C-83A1-F6EECF244321}">
                <p14:modId xmlns:p14="http://schemas.microsoft.com/office/powerpoint/2010/main" val="2018447340"/>
              </p:ext>
            </p:extLst>
          </p:nvPr>
        </p:nvGraphicFramePr>
        <p:xfrm>
          <a:off x="9556750" y="1655763"/>
          <a:ext cx="2486025" cy="4478337"/>
        </p:xfrm>
        <a:graphic>
          <a:graphicData uri="http://schemas.openxmlformats.org/drawingml/2006/chart">
            <c:chart xmlns:c="http://schemas.openxmlformats.org/drawingml/2006/chart" xmlns:r="http://schemas.openxmlformats.org/officeDocument/2006/relationships" r:id="rId21"/>
          </a:graphicData>
        </a:graphic>
      </p:graphicFrame>
      <p:cxnSp>
        <p:nvCxnSpPr>
          <p:cNvPr id="7" name="Straight Connector 6">
            <a:extLst>
              <a:ext uri="{FF2B5EF4-FFF2-40B4-BE49-F238E27FC236}">
                <a16:creationId xmlns:a16="http://schemas.microsoft.com/office/drawing/2014/main" id="{AD5521D1-A9A1-47F2-B654-F997B5998A82}"/>
              </a:ext>
            </a:extLst>
          </p:cNvPr>
          <p:cNvCxnSpPr>
            <a:cxnSpLocks/>
          </p:cNvCxnSpPr>
          <p:nvPr/>
        </p:nvCxnSpPr>
        <p:spPr>
          <a:xfrm>
            <a:off x="6283326" y="2600916"/>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0FC4DF-D326-49A5-A43B-F56F0A908603}"/>
              </a:ext>
            </a:extLst>
          </p:cNvPr>
          <p:cNvCxnSpPr>
            <a:cxnSpLocks/>
          </p:cNvCxnSpPr>
          <p:nvPr/>
        </p:nvCxnSpPr>
        <p:spPr>
          <a:xfrm>
            <a:off x="6283326" y="3462006"/>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F3FB8F-9546-46F2-AAC4-01A5CCD1ABAF}"/>
              </a:ext>
            </a:extLst>
          </p:cNvPr>
          <p:cNvCxnSpPr>
            <a:cxnSpLocks/>
          </p:cNvCxnSpPr>
          <p:nvPr/>
        </p:nvCxnSpPr>
        <p:spPr>
          <a:xfrm>
            <a:off x="6283326" y="4316509"/>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6606AD0-169E-426A-8100-85327CD5D2F7}"/>
              </a:ext>
            </a:extLst>
          </p:cNvPr>
          <p:cNvCxnSpPr>
            <a:cxnSpLocks/>
          </p:cNvCxnSpPr>
          <p:nvPr/>
        </p:nvCxnSpPr>
        <p:spPr>
          <a:xfrm>
            <a:off x="6283326" y="5179192"/>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9468D64-6389-496C-A381-F5D9DDB98C04}"/>
              </a:ext>
            </a:extLst>
          </p:cNvPr>
          <p:cNvSpPr txBox="1">
            <a:spLocks/>
          </p:cNvSpPr>
          <p:nvPr>
            <p:custDataLst>
              <p:tags r:id="rId5"/>
            </p:custDataLst>
          </p:nvPr>
        </p:nvSpPr>
        <p:spPr>
          <a:xfrm>
            <a:off x="6283326" y="1878891"/>
            <a:ext cx="3353600" cy="5540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Establishment of data collection and interoperability standards across the crisis care continuum to inform and improve care delivery</a:t>
            </a:r>
          </a:p>
        </p:txBody>
      </p:sp>
      <p:sp>
        <p:nvSpPr>
          <p:cNvPr id="60" name="TextBox 59">
            <a:extLst>
              <a:ext uri="{FF2B5EF4-FFF2-40B4-BE49-F238E27FC236}">
                <a16:creationId xmlns:a16="http://schemas.microsoft.com/office/drawing/2014/main" id="{A4E6AD9D-5358-41D2-A140-5972266F84C1}"/>
              </a:ext>
            </a:extLst>
          </p:cNvPr>
          <p:cNvSpPr txBox="1">
            <a:spLocks/>
          </p:cNvSpPr>
          <p:nvPr>
            <p:custDataLst>
              <p:tags r:id="rId6"/>
            </p:custDataLst>
          </p:nvPr>
        </p:nvSpPr>
        <p:spPr>
          <a:xfrm>
            <a:off x="6283324" y="4378390"/>
            <a:ext cx="3353600" cy="7397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ctr">
              <a:spcAft>
                <a:spcPts val="0"/>
              </a:spcAft>
              <a:buNone/>
            </a:pPr>
            <a:r>
              <a:rPr lang="en-US" sz="1200" dirty="0">
                <a:latin typeface="Calibri" panose="020F0502020204030204" pitchFamily="34" charset="0"/>
              </a:rPr>
              <a:t>Design of</a:t>
            </a:r>
            <a:r>
              <a:rPr lang="en-US" sz="1200" b="0" i="0" dirty="0">
                <a:effectLst/>
                <a:latin typeface="Calibri" panose="020F0502020204030204" pitchFamily="34" charset="0"/>
              </a:rPr>
              <a:t> BH crisis tech in culturally appropriate and sensitive manner by inclusion of historically marginalized communities in policy and technology standard discussions </a:t>
            </a:r>
            <a:endParaRPr lang="en-US" sz="1100" dirty="0">
              <a:latin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3A55CCD8-19F3-4910-9B02-C760A348707D}"/>
              </a:ext>
            </a:extLst>
          </p:cNvPr>
          <p:cNvSpPr txBox="1">
            <a:spLocks/>
          </p:cNvSpPr>
          <p:nvPr>
            <p:custDataLst>
              <p:tags r:id="rId7"/>
            </p:custDataLst>
          </p:nvPr>
        </p:nvSpPr>
        <p:spPr>
          <a:xfrm>
            <a:off x="6283324" y="3532335"/>
            <a:ext cx="3353600"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Improvement of care coordination technologies across emergency, crisis, and other community services (e.g., crisis resource availability tracker in EDs)</a:t>
            </a:r>
          </a:p>
        </p:txBody>
      </p:sp>
      <p:sp>
        <p:nvSpPr>
          <p:cNvPr id="62" name="TextBox 61">
            <a:extLst>
              <a:ext uri="{FF2B5EF4-FFF2-40B4-BE49-F238E27FC236}">
                <a16:creationId xmlns:a16="http://schemas.microsoft.com/office/drawing/2014/main" id="{BE19C37A-6F67-4573-B62E-0470D4F3AB6F}"/>
              </a:ext>
            </a:extLst>
          </p:cNvPr>
          <p:cNvSpPr txBox="1">
            <a:spLocks/>
          </p:cNvSpPr>
          <p:nvPr>
            <p:custDataLst>
              <p:tags r:id="rId8"/>
            </p:custDataLst>
          </p:nvPr>
        </p:nvSpPr>
        <p:spPr>
          <a:xfrm>
            <a:off x="6283325" y="2671245"/>
            <a:ext cx="3353600" cy="7381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0" i="0" dirty="0">
                <a:effectLst/>
                <a:latin typeface="Calibri" panose="020F0502020204030204" pitchFamily="34" charset="0"/>
              </a:rPr>
              <a:t>Clarification and/or establishment of privacy rights and corresponding technological requirements to enable safe, secure flow of patient information to facilitate care; communicate these rights to 988 users</a:t>
            </a:r>
            <a:endParaRPr lang="en-US" sz="1200" dirty="0">
              <a:latin typeface="Calibri" panose="020F0502020204030204" pitchFamily="34" charset="0"/>
              <a:sym typeface=""/>
            </a:endParaRPr>
          </a:p>
        </p:txBody>
      </p:sp>
      <p:sp>
        <p:nvSpPr>
          <p:cNvPr id="65" name="TextBox 64">
            <a:extLst>
              <a:ext uri="{FF2B5EF4-FFF2-40B4-BE49-F238E27FC236}">
                <a16:creationId xmlns:a16="http://schemas.microsoft.com/office/drawing/2014/main" id="{DD4DFA39-97FF-4576-A293-AD43175CF094}"/>
              </a:ext>
            </a:extLst>
          </p:cNvPr>
          <p:cNvSpPr txBox="1"/>
          <p:nvPr/>
        </p:nvSpPr>
        <p:spPr>
          <a:xfrm>
            <a:off x="9753600" y="1570038"/>
            <a:ext cx="1296830" cy="161583"/>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b="1" dirty="0"/>
              <a:t>% of participant votes</a:t>
            </a:r>
            <a:r>
              <a:rPr lang="en-US" sz="1050" b="1" baseline="30000" dirty="0"/>
              <a:t>1</a:t>
            </a:r>
            <a:r>
              <a:rPr lang="en-US" sz="1050" b="1" dirty="0"/>
              <a:t> </a:t>
            </a:r>
          </a:p>
        </p:txBody>
      </p:sp>
      <p:sp>
        <p:nvSpPr>
          <p:cNvPr id="44" name="TextBox 43">
            <a:extLst>
              <a:ext uri="{FF2B5EF4-FFF2-40B4-BE49-F238E27FC236}">
                <a16:creationId xmlns:a16="http://schemas.microsoft.com/office/drawing/2014/main" id="{13803953-818D-4FF5-9D8A-0B7F78D3017F}"/>
              </a:ext>
            </a:extLst>
          </p:cNvPr>
          <p:cNvSpPr txBox="1">
            <a:spLocks/>
          </p:cNvSpPr>
          <p:nvPr>
            <p:custDataLst>
              <p:tags r:id="rId9"/>
            </p:custDataLst>
          </p:nvPr>
        </p:nvSpPr>
        <p:spPr>
          <a:xfrm>
            <a:off x="6283324" y="5524726"/>
            <a:ext cx="3166275"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ctr">
              <a:spcAft>
                <a:spcPts val="0"/>
              </a:spcAft>
              <a:buNone/>
            </a:pPr>
            <a:r>
              <a:rPr lang="en-US" sz="1200" dirty="0">
                <a:latin typeface="Calibri" panose="020F0502020204030204" pitchFamily="34" charset="0"/>
                <a:cs typeface="Arial" panose="020B0604020202020204" pitchFamily="34" charset="0"/>
              </a:rPr>
              <a:t>Other actions</a:t>
            </a:r>
            <a:r>
              <a:rPr lang="en-US" sz="1200" baseline="30000" dirty="0">
                <a:latin typeface="Calibri" panose="020F0502020204030204" pitchFamily="34" charset="0"/>
                <a:cs typeface="Arial" panose="020B0604020202020204" pitchFamily="34" charset="0"/>
              </a:rPr>
              <a:t>2</a:t>
            </a:r>
            <a:r>
              <a:rPr lang="en-US" sz="1200" dirty="0">
                <a:latin typeface="Calibri" panose="020F0502020204030204" pitchFamily="34" charset="0"/>
                <a:cs typeface="Arial" panose="020B0604020202020204" pitchFamily="34" charset="0"/>
              </a:rPr>
              <a:t> </a:t>
            </a:r>
          </a:p>
        </p:txBody>
      </p:sp>
      <p:grpSp>
        <p:nvGrpSpPr>
          <p:cNvPr id="31" name="CustomIcon">
            <a:extLst>
              <a:ext uri="{FF2B5EF4-FFF2-40B4-BE49-F238E27FC236}">
                <a16:creationId xmlns:a16="http://schemas.microsoft.com/office/drawing/2014/main" id="{D6511588-AC28-4333-8D65-896EB0489EBC}"/>
              </a:ext>
            </a:extLst>
          </p:cNvPr>
          <p:cNvGrpSpPr>
            <a:grpSpLocks/>
          </p:cNvGrpSpPr>
          <p:nvPr>
            <p:custDataLst>
              <p:tags r:id="rId10"/>
            </p:custDataLst>
          </p:nvPr>
        </p:nvGrpSpPr>
        <p:grpSpPr>
          <a:xfrm>
            <a:off x="6231257" y="904875"/>
            <a:ext cx="427282" cy="428625"/>
            <a:chOff x="-205105" y="-205105"/>
            <a:chExt cx="1019810" cy="1019810"/>
          </a:xfrm>
        </p:grpSpPr>
        <p:sp>
          <p:nvSpPr>
            <p:cNvPr id="24" name="Oval 23">
              <a:extLst>
                <a:ext uri="{FF2B5EF4-FFF2-40B4-BE49-F238E27FC236}">
                  <a16:creationId xmlns:a16="http://schemas.microsoft.com/office/drawing/2014/main" id="{6ACE0F8F-B734-4150-A81D-6195D6EE10E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6" name="Graphic 25">
              <a:extLst>
                <a:ext uri="{FF2B5EF4-FFF2-40B4-BE49-F238E27FC236}">
                  <a16:creationId xmlns:a16="http://schemas.microsoft.com/office/drawing/2014/main" id="{74CB13DA-18E5-48BE-A9D7-501567D7198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0" y="0"/>
              <a:ext cx="609600" cy="609600"/>
            </a:xfrm>
            <a:prstGeom prst="rect">
              <a:avLst/>
            </a:prstGeom>
          </p:spPr>
        </p:pic>
      </p:grpSp>
      <p:sp>
        <p:nvSpPr>
          <p:cNvPr id="55" name="TextBox 54">
            <a:extLst>
              <a:ext uri="{FF2B5EF4-FFF2-40B4-BE49-F238E27FC236}">
                <a16:creationId xmlns:a16="http://schemas.microsoft.com/office/drawing/2014/main" id="{C02C94EF-9D84-414A-B576-E750BB27A0F4}"/>
              </a:ext>
            </a:extLst>
          </p:cNvPr>
          <p:cNvSpPr txBox="1">
            <a:spLocks/>
          </p:cNvSpPr>
          <p:nvPr/>
        </p:nvSpPr>
        <p:spPr>
          <a:xfrm>
            <a:off x="1166076" y="965200"/>
            <a:ext cx="4454436" cy="30797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latin typeface="Calibri" panose="020F0502020204030204" pitchFamily="34" charset="0"/>
              </a:rPr>
              <a:t>Key discussion themes from participants</a:t>
            </a:r>
            <a:endParaRPr lang="en-US" sz="2000" b="1" dirty="0"/>
          </a:p>
        </p:txBody>
      </p:sp>
      <p:sp>
        <p:nvSpPr>
          <p:cNvPr id="68" name="Title 2">
            <a:extLst>
              <a:ext uri="{FF2B5EF4-FFF2-40B4-BE49-F238E27FC236}">
                <a16:creationId xmlns:a16="http://schemas.microsoft.com/office/drawing/2014/main" id="{12D390AE-958A-47CF-97DB-45AECE69340C}"/>
              </a:ext>
            </a:extLst>
          </p:cNvPr>
          <p:cNvSpPr>
            <a:spLocks noGrp="1"/>
          </p:cNvSpPr>
          <p:nvPr>
            <p:ph type="title"/>
          </p:nvPr>
        </p:nvSpPr>
        <p:spPr>
          <a:xfrm>
            <a:off x="554736" y="291750"/>
            <a:ext cx="5065776" cy="492443"/>
          </a:xfrm>
        </p:spPr>
        <p:txBody>
          <a:bodyPr vert="horz"/>
          <a:lstStyle/>
          <a:p>
            <a:r>
              <a:rPr lang="en-US" sz="3200" dirty="0"/>
              <a:t>Technology</a:t>
            </a:r>
          </a:p>
        </p:txBody>
      </p:sp>
      <p:grpSp>
        <p:nvGrpSpPr>
          <p:cNvPr id="74" name="CustomIcon">
            <a:extLst>
              <a:ext uri="{FF2B5EF4-FFF2-40B4-BE49-F238E27FC236}">
                <a16:creationId xmlns:a16="http://schemas.microsoft.com/office/drawing/2014/main" id="{475BC163-32F8-4627-A0B8-5BD9EDFA89FF}"/>
              </a:ext>
            </a:extLst>
          </p:cNvPr>
          <p:cNvGrpSpPr>
            <a:grpSpLocks/>
          </p:cNvGrpSpPr>
          <p:nvPr>
            <p:custDataLst>
              <p:tags r:id="rId11"/>
            </p:custDataLst>
          </p:nvPr>
        </p:nvGrpSpPr>
        <p:grpSpPr>
          <a:xfrm>
            <a:off x="554736" y="904875"/>
            <a:ext cx="427282" cy="428625"/>
            <a:chOff x="-205105" y="-205105"/>
            <a:chExt cx="1019810" cy="1019810"/>
          </a:xfrm>
        </p:grpSpPr>
        <p:sp>
          <p:nvSpPr>
            <p:cNvPr id="53" name="Oval 52">
              <a:extLst>
                <a:ext uri="{FF2B5EF4-FFF2-40B4-BE49-F238E27FC236}">
                  <a16:creationId xmlns:a16="http://schemas.microsoft.com/office/drawing/2014/main" id="{58A8A395-BA1B-4DFA-968C-AAA733CB715E}"/>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3" name="Graphic 72">
              <a:extLst>
                <a:ext uri="{FF2B5EF4-FFF2-40B4-BE49-F238E27FC236}">
                  <a16:creationId xmlns:a16="http://schemas.microsoft.com/office/drawing/2014/main" id="{53D6526C-26AF-4F20-B634-D642B625EEE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0" y="0"/>
              <a:ext cx="609600" cy="609600"/>
            </a:xfrm>
            <a:prstGeom prst="rect">
              <a:avLst/>
            </a:prstGeom>
          </p:spPr>
        </p:pic>
      </p:grpSp>
      <p:sp>
        <p:nvSpPr>
          <p:cNvPr id="54" name="TextBox 53">
            <a:extLst>
              <a:ext uri="{FF2B5EF4-FFF2-40B4-BE49-F238E27FC236}">
                <a16:creationId xmlns:a16="http://schemas.microsoft.com/office/drawing/2014/main" id="{F47E6584-DED4-41BA-8F4C-24B85333D0D0}"/>
              </a:ext>
            </a:extLst>
          </p:cNvPr>
          <p:cNvSpPr txBox="1"/>
          <p:nvPr/>
        </p:nvSpPr>
        <p:spPr>
          <a:xfrm>
            <a:off x="640671" y="1453865"/>
            <a:ext cx="5125128" cy="43550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517525" lvl="1" indent="-288925"/>
            <a:r>
              <a:rPr lang="en-US" b="1" dirty="0">
                <a:solidFill>
                  <a:schemeClr val="accent2"/>
                </a:solidFill>
              </a:rPr>
              <a:t>Clarity regarding privacy </a:t>
            </a:r>
            <a:r>
              <a:rPr lang="en-US" dirty="0"/>
              <a:t>is critical for the success of 988– clear guardrails are needed, including an articulation of consent rules, and strategies to communicate these policies to users of 988</a:t>
            </a:r>
          </a:p>
          <a:p>
            <a:pPr lvl="1" indent="0">
              <a:buNone/>
            </a:pPr>
            <a:endParaRPr lang="en-US" sz="400" dirty="0"/>
          </a:p>
          <a:p>
            <a:pPr marL="517525" lvl="1" indent="-288925"/>
            <a:r>
              <a:rPr lang="en-US" dirty="0"/>
              <a:t>Technology can enable </a:t>
            </a:r>
            <a:r>
              <a:rPr lang="en-US" b="1" dirty="0">
                <a:solidFill>
                  <a:schemeClr val="accent2"/>
                </a:solidFill>
              </a:rPr>
              <a:t>continuity of care </a:t>
            </a:r>
            <a:r>
              <a:rPr lang="en-US" dirty="0"/>
              <a:t>across the behavioral health care continuum for optimization of capacity/workforce and quality</a:t>
            </a:r>
          </a:p>
          <a:p>
            <a:pPr lvl="1" indent="0">
              <a:buNone/>
            </a:pPr>
            <a:endParaRPr lang="en-US" sz="400" dirty="0"/>
          </a:p>
          <a:p>
            <a:pPr marL="517525" lvl="1" indent="-288925"/>
            <a:r>
              <a:rPr lang="en-US" b="1" dirty="0">
                <a:solidFill>
                  <a:schemeClr val="accent2"/>
                </a:solidFill>
              </a:rPr>
              <a:t>Interoperability</a:t>
            </a:r>
            <a:r>
              <a:rPr lang="en-US" dirty="0"/>
              <a:t> between 988 and 911 could enable seamless transitions of care and synergistic learnings/applications</a:t>
            </a:r>
          </a:p>
          <a:p>
            <a:pPr lvl="1" indent="0">
              <a:buNone/>
            </a:pPr>
            <a:endParaRPr lang="en-US" sz="400" dirty="0"/>
          </a:p>
          <a:p>
            <a:pPr marL="517525" lvl="1" indent="-288925"/>
            <a:r>
              <a:rPr lang="en-US" dirty="0"/>
              <a:t>The intersection between equity and technology must be carefully considered; while technology can help improve equity (e.g., telehealth to improve accessibility), it can also be a </a:t>
            </a:r>
            <a:r>
              <a:rPr lang="en-US" b="1" dirty="0">
                <a:solidFill>
                  <a:schemeClr val="accent2"/>
                </a:solidFill>
              </a:rPr>
              <a:t>contributor to inequity </a:t>
            </a:r>
            <a:r>
              <a:rPr lang="en-US" dirty="0"/>
              <a:t>(e.g., sole reliance on technology may exclude some communities)</a:t>
            </a:r>
          </a:p>
        </p:txBody>
      </p:sp>
      <p:grpSp>
        <p:nvGrpSpPr>
          <p:cNvPr id="78" name="ChevronWhite 78">
            <a:extLst>
              <a:ext uri="{FF2B5EF4-FFF2-40B4-BE49-F238E27FC236}">
                <a16:creationId xmlns:a16="http://schemas.microsoft.com/office/drawing/2014/main" id="{65FC710B-4158-49D5-AB80-79186FAA0024}"/>
              </a:ext>
            </a:extLst>
          </p:cNvPr>
          <p:cNvGrpSpPr>
            <a:grpSpLocks noChangeAspect="1"/>
          </p:cNvGrpSpPr>
          <p:nvPr>
            <p:custDataLst>
              <p:tags r:id="rId12"/>
            </p:custDataLst>
          </p:nvPr>
        </p:nvGrpSpPr>
        <p:grpSpPr>
          <a:xfrm>
            <a:off x="844814" y="1507840"/>
            <a:ext cx="166688" cy="166688"/>
            <a:chOff x="1016000" y="1016000"/>
            <a:chExt cx="396228" cy="396228"/>
          </a:xfrm>
        </p:grpSpPr>
        <p:sp>
          <p:nvSpPr>
            <p:cNvPr id="75" name="Oval 74">
              <a:extLst>
                <a:ext uri="{FF2B5EF4-FFF2-40B4-BE49-F238E27FC236}">
                  <a16:creationId xmlns:a16="http://schemas.microsoft.com/office/drawing/2014/main" id="{BE7A38BB-538C-4653-8DBA-0C3817ABC183}"/>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7" name="Graphic 76">
              <a:extLst>
                <a:ext uri="{FF2B5EF4-FFF2-40B4-BE49-F238E27FC236}">
                  <a16:creationId xmlns:a16="http://schemas.microsoft.com/office/drawing/2014/main" id="{5328B3EB-144A-460D-BBF7-CF618704C63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5" y="1023615"/>
              <a:ext cx="380999" cy="380999"/>
            </a:xfrm>
            <a:prstGeom prst="rect">
              <a:avLst/>
            </a:prstGeom>
          </p:spPr>
        </p:pic>
      </p:grpSp>
      <p:grpSp>
        <p:nvGrpSpPr>
          <p:cNvPr id="80" name="ChevronWhite 78">
            <a:extLst>
              <a:ext uri="{FF2B5EF4-FFF2-40B4-BE49-F238E27FC236}">
                <a16:creationId xmlns:a16="http://schemas.microsoft.com/office/drawing/2014/main" id="{FCE0D5D2-C514-44EC-AB1D-ADE8E32E971B}"/>
              </a:ext>
            </a:extLst>
          </p:cNvPr>
          <p:cNvGrpSpPr>
            <a:grpSpLocks noChangeAspect="1"/>
          </p:cNvGrpSpPr>
          <p:nvPr>
            <p:custDataLst>
              <p:tags r:id="rId13"/>
            </p:custDataLst>
          </p:nvPr>
        </p:nvGrpSpPr>
        <p:grpSpPr>
          <a:xfrm>
            <a:off x="844814" y="2617503"/>
            <a:ext cx="166688" cy="166688"/>
            <a:chOff x="1016000" y="1016000"/>
            <a:chExt cx="396228" cy="396228"/>
          </a:xfrm>
        </p:grpSpPr>
        <p:sp>
          <p:nvSpPr>
            <p:cNvPr id="81" name="Oval 80">
              <a:extLst>
                <a:ext uri="{FF2B5EF4-FFF2-40B4-BE49-F238E27FC236}">
                  <a16:creationId xmlns:a16="http://schemas.microsoft.com/office/drawing/2014/main" id="{00262375-B304-4461-8930-9FE2D117850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2" name="Graphic 81">
              <a:extLst>
                <a:ext uri="{FF2B5EF4-FFF2-40B4-BE49-F238E27FC236}">
                  <a16:creationId xmlns:a16="http://schemas.microsoft.com/office/drawing/2014/main" id="{D755C61D-F397-47EF-B47E-C231E7DA3C3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5" y="1023615"/>
              <a:ext cx="380999" cy="380999"/>
            </a:xfrm>
            <a:prstGeom prst="rect">
              <a:avLst/>
            </a:prstGeom>
          </p:spPr>
        </p:pic>
      </p:grpSp>
      <p:grpSp>
        <p:nvGrpSpPr>
          <p:cNvPr id="83" name="ChevronWhite 78">
            <a:extLst>
              <a:ext uri="{FF2B5EF4-FFF2-40B4-BE49-F238E27FC236}">
                <a16:creationId xmlns:a16="http://schemas.microsoft.com/office/drawing/2014/main" id="{E2E02E09-0B98-4907-9A35-CECB6CA920F1}"/>
              </a:ext>
            </a:extLst>
          </p:cNvPr>
          <p:cNvGrpSpPr>
            <a:grpSpLocks noChangeAspect="1"/>
          </p:cNvGrpSpPr>
          <p:nvPr>
            <p:custDataLst>
              <p:tags r:id="rId14"/>
            </p:custDataLst>
          </p:nvPr>
        </p:nvGrpSpPr>
        <p:grpSpPr>
          <a:xfrm>
            <a:off x="844814" y="4347877"/>
            <a:ext cx="166688" cy="166688"/>
            <a:chOff x="1016000" y="1016000"/>
            <a:chExt cx="396228" cy="396228"/>
          </a:xfrm>
        </p:grpSpPr>
        <p:sp>
          <p:nvSpPr>
            <p:cNvPr id="84" name="Oval 83">
              <a:extLst>
                <a:ext uri="{FF2B5EF4-FFF2-40B4-BE49-F238E27FC236}">
                  <a16:creationId xmlns:a16="http://schemas.microsoft.com/office/drawing/2014/main" id="{64CAEA0B-C6FB-46B1-8AA5-F74E8750016C}"/>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5" name="Graphic 84">
              <a:extLst>
                <a:ext uri="{FF2B5EF4-FFF2-40B4-BE49-F238E27FC236}">
                  <a16:creationId xmlns:a16="http://schemas.microsoft.com/office/drawing/2014/main" id="{04AF48BD-2506-422C-8B1B-AAF785C46E1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grpSp>
        <p:nvGrpSpPr>
          <p:cNvPr id="42" name="ChevronWhite 78">
            <a:extLst>
              <a:ext uri="{FF2B5EF4-FFF2-40B4-BE49-F238E27FC236}">
                <a16:creationId xmlns:a16="http://schemas.microsoft.com/office/drawing/2014/main" id="{6122DDC0-08E6-469C-B06B-5C55384D1ACE}"/>
              </a:ext>
            </a:extLst>
          </p:cNvPr>
          <p:cNvGrpSpPr>
            <a:grpSpLocks noChangeAspect="1"/>
          </p:cNvGrpSpPr>
          <p:nvPr>
            <p:custDataLst>
              <p:tags r:id="rId15"/>
            </p:custDataLst>
          </p:nvPr>
        </p:nvGrpSpPr>
        <p:grpSpPr>
          <a:xfrm>
            <a:off x="844814" y="3482690"/>
            <a:ext cx="166688" cy="166688"/>
            <a:chOff x="1016000" y="1016000"/>
            <a:chExt cx="396228" cy="396228"/>
          </a:xfrm>
        </p:grpSpPr>
        <p:sp>
          <p:nvSpPr>
            <p:cNvPr id="45" name="Oval 44">
              <a:extLst>
                <a:ext uri="{FF2B5EF4-FFF2-40B4-BE49-F238E27FC236}">
                  <a16:creationId xmlns:a16="http://schemas.microsoft.com/office/drawing/2014/main" id="{71C38100-C610-4523-A037-B8496D236C5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46" name="Graphic 45">
              <a:extLst>
                <a:ext uri="{FF2B5EF4-FFF2-40B4-BE49-F238E27FC236}">
                  <a16:creationId xmlns:a16="http://schemas.microsoft.com/office/drawing/2014/main" id="{0249E092-20CE-4399-A458-3B366D00956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5" y="1023615"/>
              <a:ext cx="380999" cy="380999"/>
            </a:xfrm>
            <a:prstGeom prst="rect">
              <a:avLst/>
            </a:prstGeom>
          </p:spPr>
        </p:pic>
      </p:grpSp>
      <p:sp>
        <p:nvSpPr>
          <p:cNvPr id="56" name="5. Source">
            <a:extLst>
              <a:ext uri="{FF2B5EF4-FFF2-40B4-BE49-F238E27FC236}">
                <a16:creationId xmlns:a16="http://schemas.microsoft.com/office/drawing/2014/main" id="{2B3F7B14-A5B9-4D20-8EED-F77E8293026D}"/>
              </a:ext>
            </a:extLst>
          </p:cNvPr>
          <p:cNvSpPr txBox="1">
            <a:spLocks/>
          </p:cNvSpPr>
          <p:nvPr>
            <p:custDataLst>
              <p:tags r:id="rId16"/>
            </p:custDataLst>
          </p:nvPr>
        </p:nvSpPr>
        <p:spPr>
          <a:xfrm>
            <a:off x="540859" y="6323125"/>
            <a:ext cx="556322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Participant contributions to discussion at third SAMHSA/NASMHPD National Convening on 988 on December 12th and 13th 2022</a:t>
            </a:r>
          </a:p>
        </p:txBody>
      </p:sp>
      <p:sp>
        <p:nvSpPr>
          <p:cNvPr id="58" name="4. Footnote">
            <a:extLst>
              <a:ext uri="{FF2B5EF4-FFF2-40B4-BE49-F238E27FC236}">
                <a16:creationId xmlns:a16="http://schemas.microsoft.com/office/drawing/2014/main" id="{A4D80548-BEB1-464D-948D-5C382294DCAD}"/>
              </a:ext>
            </a:extLst>
          </p:cNvPr>
          <p:cNvSpPr txBox="1">
            <a:spLocks/>
          </p:cNvSpPr>
          <p:nvPr>
            <p:custDataLst>
              <p:tags r:id="rId17"/>
            </p:custDataLst>
          </p:nvPr>
        </p:nvSpPr>
        <p:spPr>
          <a:xfrm>
            <a:off x="540859" y="6051931"/>
            <a:ext cx="5563225"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The following percentages are based off a voting exercise done by roundtable attendees on Day 1 of the convening. N= 104</a:t>
            </a:r>
          </a:p>
          <a:p>
            <a:pPr lvl="0"/>
            <a:r>
              <a:rPr lang="en-US" dirty="0"/>
              <a:t>2.	Includes votes for actions that were developed but did not relate to the topic (e.g., standardize peer licensure/certification, construct financial argument for crisis reimbursement), as well as actions not among the top 4 of vote %</a:t>
            </a:r>
          </a:p>
        </p:txBody>
      </p:sp>
    </p:spTree>
    <p:extLst>
      <p:ext uri="{BB962C8B-B14F-4D97-AF65-F5344CB8AC3E}">
        <p14:creationId xmlns:p14="http://schemas.microsoft.com/office/powerpoint/2010/main" val="19619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6AB732-CE4E-4688-B38E-E120D4F1E5C8}"/>
              </a:ext>
            </a:extLst>
          </p:cNvPr>
          <p:cNvGraphicFramePr>
            <a:graphicFrameLocks noChangeAspect="1"/>
          </p:cNvGraphicFramePr>
          <p:nvPr>
            <p:custDataLst>
              <p:tags r:id="rId2"/>
            </p:custDataLst>
            <p:extLst>
              <p:ext uri="{D42A27DB-BD31-4B8C-83A1-F6EECF244321}">
                <p14:modId xmlns:p14="http://schemas.microsoft.com/office/powerpoint/2010/main" val="2385359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00" name="think-cell Slide" r:id="rId18" imgW="592" imgH="595" progId="TCLayout.ActiveDocument.1">
                  <p:embed/>
                </p:oleObj>
              </mc:Choice>
              <mc:Fallback>
                <p:oleObj name="think-cell Slide" r:id="rId18" imgW="592" imgH="595" progId="TCLayout.ActiveDocument.1">
                  <p:embed/>
                  <p:pic>
                    <p:nvPicPr>
                      <p:cNvPr id="4" name="Object 2" hidden="1">
                        <a:extLst>
                          <a:ext uri="{FF2B5EF4-FFF2-40B4-BE49-F238E27FC236}">
                            <a16:creationId xmlns:a16="http://schemas.microsoft.com/office/drawing/2014/main" id="{E46AB732-CE4E-4688-B38E-E120D4F1E5C8}"/>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8D51285-0FC7-4F58-824F-12806723E604}"/>
              </a:ext>
            </a:extLst>
          </p:cNvPr>
          <p:cNvSpPr txBox="1">
            <a:spLocks/>
          </p:cNvSpPr>
          <p:nvPr>
            <p:custDataLst>
              <p:tags r:id="rId3"/>
            </p:custDataLst>
          </p:nvPr>
        </p:nvSpPr>
        <p:spPr>
          <a:xfrm>
            <a:off x="6757458" y="1097094"/>
            <a:ext cx="4879806"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fontAlgn="ctr">
              <a:spcBef>
                <a:spcPts val="0"/>
              </a:spcBef>
              <a:spcAft>
                <a:spcPts val="0"/>
              </a:spcAft>
              <a:buNone/>
            </a:pPr>
            <a:r>
              <a:rPr lang="en-US" sz="2000" b="1" dirty="0">
                <a:effectLst/>
                <a:latin typeface="Calibri" panose="020F0502020204030204" pitchFamily="34" charset="0"/>
              </a:rPr>
              <a:t>Participants developed and voted to prioritize the following actions during the session:</a:t>
            </a:r>
          </a:p>
        </p:txBody>
      </p:sp>
      <p:graphicFrame>
        <p:nvGraphicFramePr>
          <p:cNvPr id="79" name="Chart 78">
            <a:extLst>
              <a:ext uri="{FF2B5EF4-FFF2-40B4-BE49-F238E27FC236}">
                <a16:creationId xmlns:a16="http://schemas.microsoft.com/office/drawing/2014/main" id="{94586051-A38B-4312-853F-BDF20F374FA6}"/>
              </a:ext>
            </a:extLst>
          </p:cNvPr>
          <p:cNvGraphicFramePr/>
          <p:nvPr>
            <p:custDataLst>
              <p:tags r:id="rId4"/>
            </p:custDataLst>
            <p:extLst>
              <p:ext uri="{D42A27DB-BD31-4B8C-83A1-F6EECF244321}">
                <p14:modId xmlns:p14="http://schemas.microsoft.com/office/powerpoint/2010/main" val="2302859704"/>
              </p:ext>
            </p:extLst>
          </p:nvPr>
        </p:nvGraphicFramePr>
        <p:xfrm>
          <a:off x="9671050" y="1958975"/>
          <a:ext cx="2371725" cy="4119563"/>
        </p:xfrm>
        <a:graphic>
          <a:graphicData uri="http://schemas.openxmlformats.org/drawingml/2006/chart">
            <c:chart xmlns:c="http://schemas.openxmlformats.org/drawingml/2006/chart" xmlns:r="http://schemas.openxmlformats.org/officeDocument/2006/relationships" r:id="rId20"/>
          </a:graphicData>
        </a:graphic>
      </p:graphicFrame>
      <p:cxnSp>
        <p:nvCxnSpPr>
          <p:cNvPr id="7" name="Straight Connector 6">
            <a:extLst>
              <a:ext uri="{FF2B5EF4-FFF2-40B4-BE49-F238E27FC236}">
                <a16:creationId xmlns:a16="http://schemas.microsoft.com/office/drawing/2014/main" id="{AD5521D1-A9A1-47F2-B654-F997B5998A82}"/>
              </a:ext>
            </a:extLst>
          </p:cNvPr>
          <p:cNvCxnSpPr>
            <a:cxnSpLocks/>
          </p:cNvCxnSpPr>
          <p:nvPr/>
        </p:nvCxnSpPr>
        <p:spPr>
          <a:xfrm>
            <a:off x="6283324" y="2823808"/>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0FC4DF-D326-49A5-A43B-F56F0A908603}"/>
              </a:ext>
            </a:extLst>
          </p:cNvPr>
          <p:cNvCxnSpPr>
            <a:cxnSpLocks/>
          </p:cNvCxnSpPr>
          <p:nvPr/>
        </p:nvCxnSpPr>
        <p:spPr>
          <a:xfrm>
            <a:off x="6317192" y="3620903"/>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F3FB8F-9546-46F2-AAC4-01A5CCD1ABAF}"/>
              </a:ext>
            </a:extLst>
          </p:cNvPr>
          <p:cNvCxnSpPr>
            <a:cxnSpLocks/>
          </p:cNvCxnSpPr>
          <p:nvPr/>
        </p:nvCxnSpPr>
        <p:spPr>
          <a:xfrm>
            <a:off x="6283326" y="4417855"/>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6606AD0-169E-426A-8100-85327CD5D2F7}"/>
              </a:ext>
            </a:extLst>
          </p:cNvPr>
          <p:cNvCxnSpPr>
            <a:cxnSpLocks/>
          </p:cNvCxnSpPr>
          <p:nvPr/>
        </p:nvCxnSpPr>
        <p:spPr>
          <a:xfrm>
            <a:off x="6317192" y="5214810"/>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9468D64-6389-496C-A381-F5D9DDB98C04}"/>
              </a:ext>
            </a:extLst>
          </p:cNvPr>
          <p:cNvSpPr txBox="1">
            <a:spLocks/>
          </p:cNvSpPr>
          <p:nvPr>
            <p:custDataLst>
              <p:tags r:id="rId5"/>
            </p:custDataLst>
          </p:nvPr>
        </p:nvSpPr>
        <p:spPr>
          <a:xfrm>
            <a:off x="6316402" y="3742380"/>
            <a:ext cx="3242463"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Incentives for hiring/retaining therapists to work for organizations providing care to patients with Medicare, Medicaid, and commercial coverage</a:t>
            </a:r>
          </a:p>
        </p:txBody>
      </p:sp>
      <p:sp>
        <p:nvSpPr>
          <p:cNvPr id="59" name="TextBox 58">
            <a:extLst>
              <a:ext uri="{FF2B5EF4-FFF2-40B4-BE49-F238E27FC236}">
                <a16:creationId xmlns:a16="http://schemas.microsoft.com/office/drawing/2014/main" id="{19C2FF15-5EBE-4696-8F4E-1D1FF86FD768}"/>
              </a:ext>
            </a:extLst>
          </p:cNvPr>
          <p:cNvSpPr txBox="1">
            <a:spLocks/>
          </p:cNvSpPr>
          <p:nvPr>
            <p:custDataLst>
              <p:tags r:id="rId6"/>
            </p:custDataLst>
          </p:nvPr>
        </p:nvSpPr>
        <p:spPr>
          <a:xfrm>
            <a:off x="6317190" y="5488479"/>
            <a:ext cx="3319733" cy="1847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Other actions</a:t>
            </a:r>
            <a:r>
              <a:rPr lang="en-US" sz="1200" baseline="30000" dirty="0">
                <a:solidFill>
                  <a:srgbClr val="000000"/>
                </a:solidFill>
                <a:latin typeface="Calibri" panose="020F0502020204030204" pitchFamily="34" charset="0"/>
                <a:sym typeface=""/>
              </a:rPr>
              <a:t>2</a:t>
            </a:r>
            <a:r>
              <a:rPr lang="en-US" sz="1200" dirty="0">
                <a:solidFill>
                  <a:srgbClr val="000000"/>
                </a:solidFill>
                <a:latin typeface="Calibri" panose="020F0502020204030204" pitchFamily="34" charset="0"/>
                <a:sym typeface=""/>
              </a:rPr>
              <a:t> </a:t>
            </a:r>
          </a:p>
        </p:txBody>
      </p:sp>
      <p:sp>
        <p:nvSpPr>
          <p:cNvPr id="60" name="TextBox 59">
            <a:extLst>
              <a:ext uri="{FF2B5EF4-FFF2-40B4-BE49-F238E27FC236}">
                <a16:creationId xmlns:a16="http://schemas.microsoft.com/office/drawing/2014/main" id="{A4E6AD9D-5358-41D2-A140-5972266F84C1}"/>
              </a:ext>
            </a:extLst>
          </p:cNvPr>
          <p:cNvSpPr txBox="1">
            <a:spLocks/>
          </p:cNvSpPr>
          <p:nvPr>
            <p:custDataLst>
              <p:tags r:id="rId7"/>
            </p:custDataLst>
          </p:nvPr>
        </p:nvSpPr>
        <p:spPr>
          <a:xfrm>
            <a:off x="6317190" y="4539332"/>
            <a:ext cx="3319733"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Augment loan repayment programs to include crisis workforce to ensure recruitment/retention of a well-trained workforce</a:t>
            </a:r>
          </a:p>
        </p:txBody>
      </p:sp>
      <p:sp>
        <p:nvSpPr>
          <p:cNvPr id="61" name="TextBox 60">
            <a:extLst>
              <a:ext uri="{FF2B5EF4-FFF2-40B4-BE49-F238E27FC236}">
                <a16:creationId xmlns:a16="http://schemas.microsoft.com/office/drawing/2014/main" id="{3A55CCD8-19F3-4910-9B02-C760A348707D}"/>
              </a:ext>
            </a:extLst>
          </p:cNvPr>
          <p:cNvSpPr txBox="1">
            <a:spLocks/>
          </p:cNvSpPr>
          <p:nvPr>
            <p:custDataLst>
              <p:tags r:id="rId8"/>
            </p:custDataLst>
          </p:nvPr>
        </p:nvSpPr>
        <p:spPr>
          <a:xfrm>
            <a:off x="6317191" y="2945285"/>
            <a:ext cx="3319733" cy="5541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Updated billing guidance from SAMHSA and CMS regarding reimbursement pathways for peer support workers for institutions utilizing Medicaid</a:t>
            </a:r>
          </a:p>
        </p:txBody>
      </p:sp>
      <p:sp>
        <p:nvSpPr>
          <p:cNvPr id="62" name="TextBox 61">
            <a:extLst>
              <a:ext uri="{FF2B5EF4-FFF2-40B4-BE49-F238E27FC236}">
                <a16:creationId xmlns:a16="http://schemas.microsoft.com/office/drawing/2014/main" id="{BE19C37A-6F67-4573-B62E-0470D4F3AB6F}"/>
              </a:ext>
            </a:extLst>
          </p:cNvPr>
          <p:cNvSpPr txBox="1">
            <a:spLocks/>
          </p:cNvSpPr>
          <p:nvPr>
            <p:custDataLst>
              <p:tags r:id="rId9"/>
            </p:custDataLst>
          </p:nvPr>
        </p:nvSpPr>
        <p:spPr>
          <a:xfrm>
            <a:off x="6317191" y="2148190"/>
            <a:ext cx="3319733" cy="5541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Development of national behavioral health crisis curriculum to be integrated into training and continued educational programs</a:t>
            </a:r>
          </a:p>
        </p:txBody>
      </p:sp>
      <p:sp>
        <p:nvSpPr>
          <p:cNvPr id="65" name="TextBox 64">
            <a:extLst>
              <a:ext uri="{FF2B5EF4-FFF2-40B4-BE49-F238E27FC236}">
                <a16:creationId xmlns:a16="http://schemas.microsoft.com/office/drawing/2014/main" id="{DD4DFA39-97FF-4576-A293-AD43175CF094}"/>
              </a:ext>
            </a:extLst>
          </p:cNvPr>
          <p:cNvSpPr txBox="1"/>
          <p:nvPr/>
        </p:nvSpPr>
        <p:spPr>
          <a:xfrm>
            <a:off x="9753600" y="1826493"/>
            <a:ext cx="1296830" cy="161583"/>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b="1" dirty="0"/>
              <a:t>% of participant votes</a:t>
            </a:r>
            <a:r>
              <a:rPr lang="en-US" sz="1050" b="1" baseline="30000" dirty="0"/>
              <a:t>1</a:t>
            </a:r>
            <a:r>
              <a:rPr lang="en-US" sz="1050" b="1" dirty="0"/>
              <a:t> </a:t>
            </a:r>
          </a:p>
        </p:txBody>
      </p:sp>
      <p:grpSp>
        <p:nvGrpSpPr>
          <p:cNvPr id="31" name="CustomIcon">
            <a:extLst>
              <a:ext uri="{FF2B5EF4-FFF2-40B4-BE49-F238E27FC236}">
                <a16:creationId xmlns:a16="http://schemas.microsoft.com/office/drawing/2014/main" id="{D6511588-AC28-4333-8D65-896EB0489EBC}"/>
              </a:ext>
            </a:extLst>
          </p:cNvPr>
          <p:cNvGrpSpPr>
            <a:grpSpLocks/>
          </p:cNvGrpSpPr>
          <p:nvPr>
            <p:custDataLst>
              <p:tags r:id="rId10"/>
            </p:custDataLst>
          </p:nvPr>
        </p:nvGrpSpPr>
        <p:grpSpPr>
          <a:xfrm>
            <a:off x="6231257" y="1191229"/>
            <a:ext cx="427282" cy="427282"/>
            <a:chOff x="-205105" y="-205105"/>
            <a:chExt cx="1019810" cy="1019810"/>
          </a:xfrm>
        </p:grpSpPr>
        <p:sp>
          <p:nvSpPr>
            <p:cNvPr id="24" name="Oval 23">
              <a:extLst>
                <a:ext uri="{FF2B5EF4-FFF2-40B4-BE49-F238E27FC236}">
                  <a16:creationId xmlns:a16="http://schemas.microsoft.com/office/drawing/2014/main" id="{6ACE0F8F-B734-4150-A81D-6195D6EE10E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6" name="Graphic 25">
              <a:extLst>
                <a:ext uri="{FF2B5EF4-FFF2-40B4-BE49-F238E27FC236}">
                  <a16:creationId xmlns:a16="http://schemas.microsoft.com/office/drawing/2014/main" id="{74CB13DA-18E5-48BE-A9D7-501567D7198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0" y="0"/>
              <a:ext cx="609600" cy="609600"/>
            </a:xfrm>
            <a:prstGeom prst="rect">
              <a:avLst/>
            </a:prstGeom>
          </p:spPr>
        </p:pic>
      </p:grpSp>
      <p:sp>
        <p:nvSpPr>
          <p:cNvPr id="55" name="TextBox 54">
            <a:extLst>
              <a:ext uri="{FF2B5EF4-FFF2-40B4-BE49-F238E27FC236}">
                <a16:creationId xmlns:a16="http://schemas.microsoft.com/office/drawing/2014/main" id="{C02C94EF-9D84-414A-B576-E750BB27A0F4}"/>
              </a:ext>
            </a:extLst>
          </p:cNvPr>
          <p:cNvSpPr txBox="1">
            <a:spLocks/>
          </p:cNvSpPr>
          <p:nvPr/>
        </p:nvSpPr>
        <p:spPr>
          <a:xfrm>
            <a:off x="1166076" y="1250982"/>
            <a:ext cx="4454436"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latin typeface="Calibri" panose="020F0502020204030204" pitchFamily="34" charset="0"/>
              </a:rPr>
              <a:t>Key discussion themes from participants</a:t>
            </a:r>
            <a:endParaRPr lang="en-US" sz="2000" b="1" dirty="0"/>
          </a:p>
        </p:txBody>
      </p:sp>
      <p:sp>
        <p:nvSpPr>
          <p:cNvPr id="68" name="Title 2">
            <a:extLst>
              <a:ext uri="{FF2B5EF4-FFF2-40B4-BE49-F238E27FC236}">
                <a16:creationId xmlns:a16="http://schemas.microsoft.com/office/drawing/2014/main" id="{12D390AE-958A-47CF-97DB-45AECE69340C}"/>
              </a:ext>
            </a:extLst>
          </p:cNvPr>
          <p:cNvSpPr>
            <a:spLocks noGrp="1"/>
          </p:cNvSpPr>
          <p:nvPr>
            <p:ph type="title"/>
          </p:nvPr>
        </p:nvSpPr>
        <p:spPr>
          <a:xfrm>
            <a:off x="554736" y="291750"/>
            <a:ext cx="5065776" cy="492443"/>
          </a:xfrm>
        </p:spPr>
        <p:txBody>
          <a:bodyPr vert="horz"/>
          <a:lstStyle/>
          <a:p>
            <a:r>
              <a:rPr lang="en-US" sz="3200" dirty="0"/>
              <a:t>Workforce</a:t>
            </a:r>
          </a:p>
        </p:txBody>
      </p:sp>
      <p:grpSp>
        <p:nvGrpSpPr>
          <p:cNvPr id="74" name="CustomIcon">
            <a:extLst>
              <a:ext uri="{FF2B5EF4-FFF2-40B4-BE49-F238E27FC236}">
                <a16:creationId xmlns:a16="http://schemas.microsoft.com/office/drawing/2014/main" id="{475BC163-32F8-4627-A0B8-5BD9EDFA89FF}"/>
              </a:ext>
            </a:extLst>
          </p:cNvPr>
          <p:cNvGrpSpPr>
            <a:grpSpLocks/>
          </p:cNvGrpSpPr>
          <p:nvPr>
            <p:custDataLst>
              <p:tags r:id="rId11"/>
            </p:custDataLst>
          </p:nvPr>
        </p:nvGrpSpPr>
        <p:grpSpPr>
          <a:xfrm>
            <a:off x="554736" y="1191229"/>
            <a:ext cx="427282" cy="427282"/>
            <a:chOff x="-205105" y="-205105"/>
            <a:chExt cx="1019810" cy="1019810"/>
          </a:xfrm>
        </p:grpSpPr>
        <p:sp>
          <p:nvSpPr>
            <p:cNvPr id="53" name="Oval 52">
              <a:extLst>
                <a:ext uri="{FF2B5EF4-FFF2-40B4-BE49-F238E27FC236}">
                  <a16:creationId xmlns:a16="http://schemas.microsoft.com/office/drawing/2014/main" id="{58A8A395-BA1B-4DFA-968C-AAA733CB715E}"/>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3" name="Graphic 72">
              <a:extLst>
                <a:ext uri="{FF2B5EF4-FFF2-40B4-BE49-F238E27FC236}">
                  <a16:creationId xmlns:a16="http://schemas.microsoft.com/office/drawing/2014/main" id="{53D6526C-26AF-4F20-B634-D642B625EEE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0" y="0"/>
              <a:ext cx="609600" cy="609600"/>
            </a:xfrm>
            <a:prstGeom prst="rect">
              <a:avLst/>
            </a:prstGeom>
          </p:spPr>
        </p:pic>
      </p:grpSp>
      <p:sp>
        <p:nvSpPr>
          <p:cNvPr id="90" name="Rectangle 89">
            <a:extLst>
              <a:ext uri="{FF2B5EF4-FFF2-40B4-BE49-F238E27FC236}">
                <a16:creationId xmlns:a16="http://schemas.microsoft.com/office/drawing/2014/main" id="{B74B5590-EA93-4017-9CEC-47BEDF14680A}"/>
              </a:ext>
            </a:extLst>
          </p:cNvPr>
          <p:cNvSpPr/>
          <p:nvPr/>
        </p:nvSpPr>
        <p:spPr>
          <a:xfrm>
            <a:off x="9636923" y="305787"/>
            <a:ext cx="177799" cy="78693"/>
          </a:xfrm>
          <a:prstGeom prst="rect">
            <a:avLst/>
          </a:prstGeom>
          <a:noFill/>
          <a:ln w="1270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endParaRPr>
          </a:p>
        </p:txBody>
      </p:sp>
      <p:sp>
        <p:nvSpPr>
          <p:cNvPr id="91" name="TextBox 90">
            <a:extLst>
              <a:ext uri="{FF2B5EF4-FFF2-40B4-BE49-F238E27FC236}">
                <a16:creationId xmlns:a16="http://schemas.microsoft.com/office/drawing/2014/main" id="{6135FD49-E80E-43D3-917C-7B788B208952}"/>
              </a:ext>
            </a:extLst>
          </p:cNvPr>
          <p:cNvSpPr txBox="1"/>
          <p:nvPr/>
        </p:nvSpPr>
        <p:spPr>
          <a:xfrm>
            <a:off x="9944270" y="252800"/>
            <a:ext cx="1833835" cy="169277"/>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i="1" dirty="0"/>
              <a:t>Potential planning partner focus</a:t>
            </a:r>
          </a:p>
        </p:txBody>
      </p:sp>
      <p:grpSp>
        <p:nvGrpSpPr>
          <p:cNvPr id="21" name="Group 20">
            <a:extLst>
              <a:ext uri="{FF2B5EF4-FFF2-40B4-BE49-F238E27FC236}">
                <a16:creationId xmlns:a16="http://schemas.microsoft.com/office/drawing/2014/main" id="{4614BF84-8DE6-417E-A440-7282AF9566EA}"/>
              </a:ext>
            </a:extLst>
          </p:cNvPr>
          <p:cNvGrpSpPr/>
          <p:nvPr/>
        </p:nvGrpSpPr>
        <p:grpSpPr>
          <a:xfrm>
            <a:off x="640671" y="1826493"/>
            <a:ext cx="5125128" cy="2862322"/>
            <a:chOff x="640671" y="1831321"/>
            <a:chExt cx="5125128" cy="2862322"/>
          </a:xfrm>
        </p:grpSpPr>
        <p:sp>
          <p:nvSpPr>
            <p:cNvPr id="54" name="TextBox 53">
              <a:extLst>
                <a:ext uri="{FF2B5EF4-FFF2-40B4-BE49-F238E27FC236}">
                  <a16:creationId xmlns:a16="http://schemas.microsoft.com/office/drawing/2014/main" id="{F47E6584-DED4-41BA-8F4C-24B85333D0D0}"/>
                </a:ext>
              </a:extLst>
            </p:cNvPr>
            <p:cNvSpPr txBox="1"/>
            <p:nvPr/>
          </p:nvSpPr>
          <p:spPr>
            <a:xfrm>
              <a:off x="640671" y="1831321"/>
              <a:ext cx="5125128"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517525" lvl="1" indent="-288925"/>
              <a:r>
                <a:rPr lang="en-US" dirty="0"/>
                <a:t>Increasing the pipeline for the crisis workforce relies on </a:t>
              </a:r>
              <a:r>
                <a:rPr lang="en-US" b="1" dirty="0">
                  <a:solidFill>
                    <a:schemeClr val="accent2"/>
                  </a:solidFill>
                </a:rPr>
                <a:t>increasing awareness of the career path </a:t>
              </a:r>
              <a:r>
                <a:rPr lang="en-US" dirty="0"/>
                <a:t>among students, creating mentorship programs within communities, and removing financial barriers </a:t>
              </a:r>
            </a:p>
            <a:p>
              <a:pPr marL="517525" lvl="1" indent="-288925"/>
              <a:endParaRPr lang="en-US" dirty="0"/>
            </a:p>
            <a:p>
              <a:pPr marL="517525" lvl="1" indent="-288925"/>
              <a:r>
                <a:rPr lang="en-US" dirty="0"/>
                <a:t>Integrating </a:t>
              </a:r>
              <a:r>
                <a:rPr lang="en-US" b="1" dirty="0">
                  <a:solidFill>
                    <a:schemeClr val="accent2"/>
                  </a:solidFill>
                </a:rPr>
                <a:t>peers</a:t>
              </a:r>
              <a:r>
                <a:rPr lang="en-US" dirty="0"/>
                <a:t> within the crisis workforce requires standardized </a:t>
              </a:r>
              <a:r>
                <a:rPr lang="en-US" b="1" dirty="0">
                  <a:solidFill>
                    <a:schemeClr val="accent2"/>
                  </a:solidFill>
                </a:rPr>
                <a:t>training</a:t>
              </a:r>
              <a:r>
                <a:rPr lang="en-US" dirty="0"/>
                <a:t> and </a:t>
              </a:r>
              <a:r>
                <a:rPr lang="en-US" b="1" dirty="0">
                  <a:solidFill>
                    <a:schemeClr val="accent2"/>
                  </a:solidFill>
                </a:rPr>
                <a:t>reimbursement</a:t>
              </a:r>
            </a:p>
            <a:p>
              <a:pPr marL="517525" lvl="1" indent="-288925"/>
              <a:endParaRPr lang="en-US" dirty="0"/>
            </a:p>
            <a:p>
              <a:pPr marL="517525" lvl="1" indent="-288925"/>
              <a:r>
                <a:rPr lang="en-US" dirty="0"/>
                <a:t>Empowering a workforce is intertwined with providing a </a:t>
              </a:r>
              <a:r>
                <a:rPr lang="en-US" b="1" dirty="0">
                  <a:solidFill>
                    <a:schemeClr val="accent2"/>
                  </a:solidFill>
                </a:rPr>
                <a:t>functional administrative system </a:t>
              </a:r>
              <a:r>
                <a:rPr lang="en-US" dirty="0"/>
                <a:t>for them to use and by listening to their needs</a:t>
              </a:r>
            </a:p>
          </p:txBody>
        </p:sp>
        <p:grpSp>
          <p:nvGrpSpPr>
            <p:cNvPr id="78" name="ChevronWhite 78">
              <a:extLst>
                <a:ext uri="{FF2B5EF4-FFF2-40B4-BE49-F238E27FC236}">
                  <a16:creationId xmlns:a16="http://schemas.microsoft.com/office/drawing/2014/main" id="{65FC710B-4158-49D5-AB80-79186FAA0024}"/>
                </a:ext>
              </a:extLst>
            </p:cNvPr>
            <p:cNvGrpSpPr>
              <a:grpSpLocks noChangeAspect="1"/>
            </p:cNvGrpSpPr>
            <p:nvPr>
              <p:custDataLst>
                <p:tags r:id="rId14"/>
              </p:custDataLst>
            </p:nvPr>
          </p:nvGrpSpPr>
          <p:grpSpPr>
            <a:xfrm>
              <a:off x="844815" y="1886123"/>
              <a:ext cx="166253" cy="166253"/>
              <a:chOff x="1016000" y="1016000"/>
              <a:chExt cx="396228" cy="396228"/>
            </a:xfrm>
          </p:grpSpPr>
          <p:sp>
            <p:nvSpPr>
              <p:cNvPr id="75" name="Oval 74">
                <a:extLst>
                  <a:ext uri="{FF2B5EF4-FFF2-40B4-BE49-F238E27FC236}">
                    <a16:creationId xmlns:a16="http://schemas.microsoft.com/office/drawing/2014/main" id="{BE7A38BB-538C-4653-8DBA-0C3817ABC183}"/>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7" name="Graphic 76">
                <a:extLst>
                  <a:ext uri="{FF2B5EF4-FFF2-40B4-BE49-F238E27FC236}">
                    <a16:creationId xmlns:a16="http://schemas.microsoft.com/office/drawing/2014/main" id="{5328B3EB-144A-460D-BBF7-CF618704C63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5" y="1023615"/>
                <a:ext cx="380999" cy="380999"/>
              </a:xfrm>
              <a:prstGeom prst="rect">
                <a:avLst/>
              </a:prstGeom>
            </p:spPr>
          </p:pic>
        </p:grpSp>
        <p:grpSp>
          <p:nvGrpSpPr>
            <p:cNvPr id="80" name="ChevronWhite 78">
              <a:extLst>
                <a:ext uri="{FF2B5EF4-FFF2-40B4-BE49-F238E27FC236}">
                  <a16:creationId xmlns:a16="http://schemas.microsoft.com/office/drawing/2014/main" id="{FCE0D5D2-C514-44EC-AB1D-ADE8E32E971B}"/>
                </a:ext>
              </a:extLst>
            </p:cNvPr>
            <p:cNvGrpSpPr>
              <a:grpSpLocks noChangeAspect="1"/>
            </p:cNvGrpSpPr>
            <p:nvPr>
              <p:custDataLst>
                <p:tags r:id="rId15"/>
              </p:custDataLst>
            </p:nvPr>
          </p:nvGrpSpPr>
          <p:grpSpPr>
            <a:xfrm>
              <a:off x="844815" y="3179355"/>
              <a:ext cx="166253" cy="166253"/>
              <a:chOff x="1016000" y="1016000"/>
              <a:chExt cx="396228" cy="396228"/>
            </a:xfrm>
          </p:grpSpPr>
          <p:sp>
            <p:nvSpPr>
              <p:cNvPr id="81" name="Oval 80">
                <a:extLst>
                  <a:ext uri="{FF2B5EF4-FFF2-40B4-BE49-F238E27FC236}">
                    <a16:creationId xmlns:a16="http://schemas.microsoft.com/office/drawing/2014/main" id="{00262375-B304-4461-8930-9FE2D117850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2" name="Graphic 81">
                <a:extLst>
                  <a:ext uri="{FF2B5EF4-FFF2-40B4-BE49-F238E27FC236}">
                    <a16:creationId xmlns:a16="http://schemas.microsoft.com/office/drawing/2014/main" id="{D755C61D-F397-47EF-B47E-C231E7DA3C3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5" y="1023615"/>
                <a:ext cx="380999" cy="380999"/>
              </a:xfrm>
              <a:prstGeom prst="rect">
                <a:avLst/>
              </a:prstGeom>
            </p:spPr>
          </p:pic>
        </p:grpSp>
        <p:grpSp>
          <p:nvGrpSpPr>
            <p:cNvPr id="42" name="ChevronWhite 78">
              <a:extLst>
                <a:ext uri="{FF2B5EF4-FFF2-40B4-BE49-F238E27FC236}">
                  <a16:creationId xmlns:a16="http://schemas.microsoft.com/office/drawing/2014/main" id="{6122DDC0-08E6-469C-B06B-5C55384D1ACE}"/>
                </a:ext>
              </a:extLst>
            </p:cNvPr>
            <p:cNvGrpSpPr>
              <a:grpSpLocks noChangeAspect="1"/>
            </p:cNvGrpSpPr>
            <p:nvPr>
              <p:custDataLst>
                <p:tags r:id="rId16"/>
              </p:custDataLst>
            </p:nvPr>
          </p:nvGrpSpPr>
          <p:grpSpPr>
            <a:xfrm>
              <a:off x="844815" y="3991388"/>
              <a:ext cx="166253" cy="166253"/>
              <a:chOff x="1016000" y="1016000"/>
              <a:chExt cx="396228" cy="396228"/>
            </a:xfrm>
          </p:grpSpPr>
          <p:sp>
            <p:nvSpPr>
              <p:cNvPr id="45" name="Oval 44">
                <a:extLst>
                  <a:ext uri="{FF2B5EF4-FFF2-40B4-BE49-F238E27FC236}">
                    <a16:creationId xmlns:a16="http://schemas.microsoft.com/office/drawing/2014/main" id="{71C38100-C610-4523-A037-B8496D236C5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46" name="Graphic 45">
                <a:extLst>
                  <a:ext uri="{FF2B5EF4-FFF2-40B4-BE49-F238E27FC236}">
                    <a16:creationId xmlns:a16="http://schemas.microsoft.com/office/drawing/2014/main" id="{0249E092-20CE-4399-A458-3B366D00956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5" y="1023615"/>
                <a:ext cx="380999" cy="380999"/>
              </a:xfrm>
              <a:prstGeom prst="rect">
                <a:avLst/>
              </a:prstGeom>
            </p:spPr>
          </p:pic>
        </p:grpSp>
      </p:grpSp>
      <p:sp>
        <p:nvSpPr>
          <p:cNvPr id="38" name="5. Source">
            <a:extLst>
              <a:ext uri="{FF2B5EF4-FFF2-40B4-BE49-F238E27FC236}">
                <a16:creationId xmlns:a16="http://schemas.microsoft.com/office/drawing/2014/main" id="{9A5BF1E6-517B-483C-BCA0-783C6E14DF8F}"/>
              </a:ext>
            </a:extLst>
          </p:cNvPr>
          <p:cNvSpPr txBox="1">
            <a:spLocks/>
          </p:cNvSpPr>
          <p:nvPr>
            <p:custDataLst>
              <p:tags r:id="rId12"/>
            </p:custDataLst>
          </p:nvPr>
        </p:nvSpPr>
        <p:spPr>
          <a:xfrm>
            <a:off x="540859" y="6267708"/>
            <a:ext cx="556322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Participant contributions to discussion at third SAMHSA/NASMHPD National Convening on 988 on December 12th and 13th 2022</a:t>
            </a:r>
          </a:p>
        </p:txBody>
      </p:sp>
      <p:sp>
        <p:nvSpPr>
          <p:cNvPr id="39" name="4. Footnote">
            <a:extLst>
              <a:ext uri="{FF2B5EF4-FFF2-40B4-BE49-F238E27FC236}">
                <a16:creationId xmlns:a16="http://schemas.microsoft.com/office/drawing/2014/main" id="{CF1C86F2-0A9C-4F5E-AF59-A090EEDF9B59}"/>
              </a:ext>
            </a:extLst>
          </p:cNvPr>
          <p:cNvSpPr txBox="1">
            <a:spLocks/>
          </p:cNvSpPr>
          <p:nvPr>
            <p:custDataLst>
              <p:tags r:id="rId13"/>
            </p:custDataLst>
          </p:nvPr>
        </p:nvSpPr>
        <p:spPr>
          <a:xfrm>
            <a:off x="540859" y="5996514"/>
            <a:ext cx="5563225"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The following percentages are based off a voting exercise done by roundtable attendees on Day 2 of the convening. N= 178</a:t>
            </a:r>
          </a:p>
          <a:p>
            <a:pPr lvl="0"/>
            <a:r>
              <a:rPr lang="en-US" dirty="0"/>
              <a:t>2.	Includes votes for actions that were developed but did not relate to the topic, as well as actions not among the top 4 of vote % (e.g., virtual crisis services/telehealth, burnout prevention)</a:t>
            </a:r>
          </a:p>
        </p:txBody>
      </p:sp>
    </p:spTree>
    <p:extLst>
      <p:ext uri="{BB962C8B-B14F-4D97-AF65-F5344CB8AC3E}">
        <p14:creationId xmlns:p14="http://schemas.microsoft.com/office/powerpoint/2010/main" val="424945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6AB732-CE4E-4688-B38E-E120D4F1E5C8}"/>
              </a:ext>
            </a:extLst>
          </p:cNvPr>
          <p:cNvGraphicFramePr>
            <a:graphicFrameLocks noChangeAspect="1"/>
          </p:cNvGraphicFramePr>
          <p:nvPr>
            <p:custDataLst>
              <p:tags r:id="rId2"/>
            </p:custDataLst>
            <p:extLst>
              <p:ext uri="{D42A27DB-BD31-4B8C-83A1-F6EECF244321}">
                <p14:modId xmlns:p14="http://schemas.microsoft.com/office/powerpoint/2010/main" val="1083082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4" name="think-cell Slide" r:id="rId19" imgW="592" imgH="595" progId="TCLayout.ActiveDocument.1">
                  <p:embed/>
                </p:oleObj>
              </mc:Choice>
              <mc:Fallback>
                <p:oleObj name="think-cell Slide" r:id="rId19" imgW="592" imgH="595" progId="TCLayout.ActiveDocument.1">
                  <p:embed/>
                  <p:pic>
                    <p:nvPicPr>
                      <p:cNvPr id="4" name="Object 2" hidden="1">
                        <a:extLst>
                          <a:ext uri="{FF2B5EF4-FFF2-40B4-BE49-F238E27FC236}">
                            <a16:creationId xmlns:a16="http://schemas.microsoft.com/office/drawing/2014/main" id="{E46AB732-CE4E-4688-B38E-E120D4F1E5C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8D51285-0FC7-4F58-824F-12806723E604}"/>
              </a:ext>
            </a:extLst>
          </p:cNvPr>
          <p:cNvSpPr txBox="1">
            <a:spLocks/>
          </p:cNvSpPr>
          <p:nvPr>
            <p:custDataLst>
              <p:tags r:id="rId3"/>
            </p:custDataLst>
          </p:nvPr>
        </p:nvSpPr>
        <p:spPr>
          <a:xfrm>
            <a:off x="6757458" y="1097094"/>
            <a:ext cx="4879806"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fontAlgn="ctr">
              <a:spcBef>
                <a:spcPts val="0"/>
              </a:spcBef>
              <a:spcAft>
                <a:spcPts val="0"/>
              </a:spcAft>
              <a:buNone/>
            </a:pPr>
            <a:r>
              <a:rPr lang="en-US" sz="2000" b="1" dirty="0">
                <a:effectLst/>
                <a:latin typeface="Calibri" panose="020F0502020204030204" pitchFamily="34" charset="0"/>
              </a:rPr>
              <a:t>Participants developed and voted to prioritize the following actions during the session:</a:t>
            </a:r>
          </a:p>
        </p:txBody>
      </p:sp>
      <p:graphicFrame>
        <p:nvGraphicFramePr>
          <p:cNvPr id="56" name="Chart 55">
            <a:extLst>
              <a:ext uri="{FF2B5EF4-FFF2-40B4-BE49-F238E27FC236}">
                <a16:creationId xmlns:a16="http://schemas.microsoft.com/office/drawing/2014/main" id="{77FFFE82-21BF-44CE-817B-54E26C43CC07}"/>
              </a:ext>
            </a:extLst>
          </p:cNvPr>
          <p:cNvGraphicFramePr/>
          <p:nvPr>
            <p:custDataLst>
              <p:tags r:id="rId4"/>
            </p:custDataLst>
            <p:extLst>
              <p:ext uri="{D42A27DB-BD31-4B8C-83A1-F6EECF244321}">
                <p14:modId xmlns:p14="http://schemas.microsoft.com/office/powerpoint/2010/main" val="1488283028"/>
              </p:ext>
            </p:extLst>
          </p:nvPr>
        </p:nvGraphicFramePr>
        <p:xfrm>
          <a:off x="9556750" y="1947863"/>
          <a:ext cx="2486025" cy="4130675"/>
        </p:xfrm>
        <a:graphic>
          <a:graphicData uri="http://schemas.openxmlformats.org/drawingml/2006/chart">
            <c:chart xmlns:c="http://schemas.openxmlformats.org/drawingml/2006/chart" xmlns:r="http://schemas.openxmlformats.org/officeDocument/2006/relationships" r:id="rId21"/>
          </a:graphicData>
        </a:graphic>
      </p:graphicFrame>
      <p:cxnSp>
        <p:nvCxnSpPr>
          <p:cNvPr id="7" name="Straight Connector 6">
            <a:extLst>
              <a:ext uri="{FF2B5EF4-FFF2-40B4-BE49-F238E27FC236}">
                <a16:creationId xmlns:a16="http://schemas.microsoft.com/office/drawing/2014/main" id="{AD5521D1-A9A1-47F2-B654-F997B5998A82}"/>
              </a:ext>
            </a:extLst>
          </p:cNvPr>
          <p:cNvCxnSpPr>
            <a:cxnSpLocks/>
          </p:cNvCxnSpPr>
          <p:nvPr/>
        </p:nvCxnSpPr>
        <p:spPr>
          <a:xfrm>
            <a:off x="6283324" y="2801327"/>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0FC4DF-D326-49A5-A43B-F56F0A908603}"/>
              </a:ext>
            </a:extLst>
          </p:cNvPr>
          <p:cNvCxnSpPr>
            <a:cxnSpLocks/>
          </p:cNvCxnSpPr>
          <p:nvPr/>
        </p:nvCxnSpPr>
        <p:spPr>
          <a:xfrm>
            <a:off x="6317192" y="3585177"/>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F3FB8F-9546-46F2-AAC4-01A5CCD1ABAF}"/>
              </a:ext>
            </a:extLst>
          </p:cNvPr>
          <p:cNvCxnSpPr>
            <a:cxnSpLocks/>
          </p:cNvCxnSpPr>
          <p:nvPr/>
        </p:nvCxnSpPr>
        <p:spPr>
          <a:xfrm>
            <a:off x="6283326" y="4392841"/>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9468D64-6389-496C-A381-F5D9DDB98C04}"/>
              </a:ext>
            </a:extLst>
          </p:cNvPr>
          <p:cNvSpPr txBox="1">
            <a:spLocks/>
          </p:cNvSpPr>
          <p:nvPr>
            <p:custDataLst>
              <p:tags r:id="rId5"/>
            </p:custDataLst>
          </p:nvPr>
        </p:nvSpPr>
        <p:spPr>
          <a:xfrm>
            <a:off x="6316402" y="3804343"/>
            <a:ext cx="3242463"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Involvement of community providers in 988 communication and implementation efforts</a:t>
            </a:r>
          </a:p>
        </p:txBody>
      </p:sp>
      <p:sp>
        <p:nvSpPr>
          <p:cNvPr id="59" name="TextBox 58">
            <a:extLst>
              <a:ext uri="{FF2B5EF4-FFF2-40B4-BE49-F238E27FC236}">
                <a16:creationId xmlns:a16="http://schemas.microsoft.com/office/drawing/2014/main" id="{19C2FF15-5EBE-4696-8F4E-1D1FF86FD768}"/>
              </a:ext>
            </a:extLst>
          </p:cNvPr>
          <p:cNvSpPr txBox="1">
            <a:spLocks/>
          </p:cNvSpPr>
          <p:nvPr>
            <p:custDataLst>
              <p:tags r:id="rId6"/>
            </p:custDataLst>
          </p:nvPr>
        </p:nvSpPr>
        <p:spPr>
          <a:xfrm>
            <a:off x="6317190" y="5488479"/>
            <a:ext cx="3319733" cy="1847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Other actions</a:t>
            </a:r>
            <a:r>
              <a:rPr lang="en-US" sz="1200" baseline="30000" dirty="0">
                <a:solidFill>
                  <a:srgbClr val="000000"/>
                </a:solidFill>
                <a:latin typeface="Calibri" panose="020F0502020204030204" pitchFamily="34" charset="0"/>
                <a:sym typeface=""/>
              </a:rPr>
              <a:t>2</a:t>
            </a:r>
            <a:r>
              <a:rPr lang="en-US" sz="1200" dirty="0">
                <a:solidFill>
                  <a:srgbClr val="000000"/>
                </a:solidFill>
                <a:latin typeface="Calibri" panose="020F0502020204030204" pitchFamily="34" charset="0"/>
                <a:sym typeface=""/>
              </a:rPr>
              <a:t> </a:t>
            </a:r>
          </a:p>
        </p:txBody>
      </p:sp>
      <p:sp>
        <p:nvSpPr>
          <p:cNvPr id="60" name="TextBox 59">
            <a:extLst>
              <a:ext uri="{FF2B5EF4-FFF2-40B4-BE49-F238E27FC236}">
                <a16:creationId xmlns:a16="http://schemas.microsoft.com/office/drawing/2014/main" id="{A4E6AD9D-5358-41D2-A140-5972266F84C1}"/>
              </a:ext>
            </a:extLst>
          </p:cNvPr>
          <p:cNvSpPr txBox="1">
            <a:spLocks/>
          </p:cNvSpPr>
          <p:nvPr>
            <p:custDataLst>
              <p:tags r:id="rId7"/>
            </p:custDataLst>
          </p:nvPr>
        </p:nvSpPr>
        <p:spPr>
          <a:xfrm>
            <a:off x="6317190" y="4523911"/>
            <a:ext cx="3398073"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Funding and advancement of the use of community-based and/or peer-run organizations within the crisis system</a:t>
            </a:r>
          </a:p>
        </p:txBody>
      </p:sp>
      <p:sp>
        <p:nvSpPr>
          <p:cNvPr id="61" name="TextBox 60">
            <a:extLst>
              <a:ext uri="{FF2B5EF4-FFF2-40B4-BE49-F238E27FC236}">
                <a16:creationId xmlns:a16="http://schemas.microsoft.com/office/drawing/2014/main" id="{3A55CCD8-19F3-4910-9B02-C760A348707D}"/>
              </a:ext>
            </a:extLst>
          </p:cNvPr>
          <p:cNvSpPr txBox="1">
            <a:spLocks/>
          </p:cNvSpPr>
          <p:nvPr>
            <p:custDataLst>
              <p:tags r:id="rId8"/>
            </p:custDataLst>
          </p:nvPr>
        </p:nvSpPr>
        <p:spPr>
          <a:xfrm>
            <a:off x="6317191" y="2966898"/>
            <a:ext cx="3319733"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Creation of paid positions for community stakeholders, peers, and cultural brokers as a part of 988 crisis response</a:t>
            </a:r>
          </a:p>
        </p:txBody>
      </p:sp>
      <p:sp>
        <p:nvSpPr>
          <p:cNvPr id="62" name="TextBox 61">
            <a:extLst>
              <a:ext uri="{FF2B5EF4-FFF2-40B4-BE49-F238E27FC236}">
                <a16:creationId xmlns:a16="http://schemas.microsoft.com/office/drawing/2014/main" id="{BE19C37A-6F67-4573-B62E-0470D4F3AB6F}"/>
              </a:ext>
            </a:extLst>
          </p:cNvPr>
          <p:cNvSpPr txBox="1">
            <a:spLocks/>
          </p:cNvSpPr>
          <p:nvPr>
            <p:custDataLst>
              <p:tags r:id="rId9"/>
            </p:custDataLst>
          </p:nvPr>
        </p:nvSpPr>
        <p:spPr>
          <a:xfrm>
            <a:off x="6317191" y="2119161"/>
            <a:ext cx="3319733"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Engagement of historically invisible community members to ask where they feel safe to go when identifying community providers to collaborate with</a:t>
            </a:r>
          </a:p>
        </p:txBody>
      </p:sp>
      <p:sp>
        <p:nvSpPr>
          <p:cNvPr id="65" name="TextBox 64">
            <a:extLst>
              <a:ext uri="{FF2B5EF4-FFF2-40B4-BE49-F238E27FC236}">
                <a16:creationId xmlns:a16="http://schemas.microsoft.com/office/drawing/2014/main" id="{DD4DFA39-97FF-4576-A293-AD43175CF094}"/>
              </a:ext>
            </a:extLst>
          </p:cNvPr>
          <p:cNvSpPr txBox="1"/>
          <p:nvPr/>
        </p:nvSpPr>
        <p:spPr>
          <a:xfrm>
            <a:off x="9753600" y="1826493"/>
            <a:ext cx="1296830" cy="161583"/>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b="1" dirty="0"/>
              <a:t>% of participant votes</a:t>
            </a:r>
            <a:r>
              <a:rPr lang="en-US" sz="1050" b="1" baseline="30000" dirty="0"/>
              <a:t>1</a:t>
            </a:r>
            <a:r>
              <a:rPr lang="en-US" sz="1050" b="1" dirty="0"/>
              <a:t> </a:t>
            </a:r>
          </a:p>
        </p:txBody>
      </p:sp>
      <p:grpSp>
        <p:nvGrpSpPr>
          <p:cNvPr id="31" name="CustomIcon">
            <a:extLst>
              <a:ext uri="{FF2B5EF4-FFF2-40B4-BE49-F238E27FC236}">
                <a16:creationId xmlns:a16="http://schemas.microsoft.com/office/drawing/2014/main" id="{D6511588-AC28-4333-8D65-896EB0489EBC}"/>
              </a:ext>
            </a:extLst>
          </p:cNvPr>
          <p:cNvGrpSpPr>
            <a:grpSpLocks/>
          </p:cNvGrpSpPr>
          <p:nvPr>
            <p:custDataLst>
              <p:tags r:id="rId10"/>
            </p:custDataLst>
          </p:nvPr>
        </p:nvGrpSpPr>
        <p:grpSpPr>
          <a:xfrm>
            <a:off x="6231257" y="1191229"/>
            <a:ext cx="427282" cy="427282"/>
            <a:chOff x="-205105" y="-205105"/>
            <a:chExt cx="1019810" cy="1019810"/>
          </a:xfrm>
        </p:grpSpPr>
        <p:sp>
          <p:nvSpPr>
            <p:cNvPr id="24" name="Oval 23">
              <a:extLst>
                <a:ext uri="{FF2B5EF4-FFF2-40B4-BE49-F238E27FC236}">
                  <a16:creationId xmlns:a16="http://schemas.microsoft.com/office/drawing/2014/main" id="{6ACE0F8F-B734-4150-A81D-6195D6EE10E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6" name="Graphic 25">
              <a:extLst>
                <a:ext uri="{FF2B5EF4-FFF2-40B4-BE49-F238E27FC236}">
                  <a16:creationId xmlns:a16="http://schemas.microsoft.com/office/drawing/2014/main" id="{74CB13DA-18E5-48BE-A9D7-501567D7198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0" y="0"/>
              <a:ext cx="609600" cy="609600"/>
            </a:xfrm>
            <a:prstGeom prst="rect">
              <a:avLst/>
            </a:prstGeom>
          </p:spPr>
        </p:pic>
      </p:grpSp>
      <p:sp>
        <p:nvSpPr>
          <p:cNvPr id="55" name="TextBox 54">
            <a:extLst>
              <a:ext uri="{FF2B5EF4-FFF2-40B4-BE49-F238E27FC236}">
                <a16:creationId xmlns:a16="http://schemas.microsoft.com/office/drawing/2014/main" id="{C02C94EF-9D84-414A-B576-E750BB27A0F4}"/>
              </a:ext>
            </a:extLst>
          </p:cNvPr>
          <p:cNvSpPr txBox="1">
            <a:spLocks/>
          </p:cNvSpPr>
          <p:nvPr/>
        </p:nvSpPr>
        <p:spPr>
          <a:xfrm>
            <a:off x="1166076" y="1250982"/>
            <a:ext cx="4454436"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latin typeface="Calibri" panose="020F0502020204030204" pitchFamily="34" charset="0"/>
              </a:rPr>
              <a:t>Key discussion themes from participants</a:t>
            </a:r>
            <a:endParaRPr lang="en-US" sz="2000" b="1" dirty="0"/>
          </a:p>
        </p:txBody>
      </p:sp>
      <p:sp>
        <p:nvSpPr>
          <p:cNvPr id="68" name="Title 2">
            <a:extLst>
              <a:ext uri="{FF2B5EF4-FFF2-40B4-BE49-F238E27FC236}">
                <a16:creationId xmlns:a16="http://schemas.microsoft.com/office/drawing/2014/main" id="{12D390AE-958A-47CF-97DB-45AECE69340C}"/>
              </a:ext>
            </a:extLst>
          </p:cNvPr>
          <p:cNvSpPr>
            <a:spLocks noGrp="1"/>
          </p:cNvSpPr>
          <p:nvPr>
            <p:ph type="title"/>
          </p:nvPr>
        </p:nvSpPr>
        <p:spPr>
          <a:xfrm>
            <a:off x="554736" y="291750"/>
            <a:ext cx="5065776" cy="492443"/>
          </a:xfrm>
        </p:spPr>
        <p:txBody>
          <a:bodyPr vert="horz"/>
          <a:lstStyle/>
          <a:p>
            <a:r>
              <a:rPr lang="en-US" sz="3200" dirty="0"/>
              <a:t>Equity</a:t>
            </a:r>
          </a:p>
        </p:txBody>
      </p:sp>
      <p:grpSp>
        <p:nvGrpSpPr>
          <p:cNvPr id="74" name="CustomIcon">
            <a:extLst>
              <a:ext uri="{FF2B5EF4-FFF2-40B4-BE49-F238E27FC236}">
                <a16:creationId xmlns:a16="http://schemas.microsoft.com/office/drawing/2014/main" id="{475BC163-32F8-4627-A0B8-5BD9EDFA89FF}"/>
              </a:ext>
            </a:extLst>
          </p:cNvPr>
          <p:cNvGrpSpPr>
            <a:grpSpLocks/>
          </p:cNvGrpSpPr>
          <p:nvPr>
            <p:custDataLst>
              <p:tags r:id="rId11"/>
            </p:custDataLst>
          </p:nvPr>
        </p:nvGrpSpPr>
        <p:grpSpPr>
          <a:xfrm>
            <a:off x="554736" y="1191229"/>
            <a:ext cx="427282" cy="427282"/>
            <a:chOff x="-205105" y="-205105"/>
            <a:chExt cx="1019810" cy="1019810"/>
          </a:xfrm>
        </p:grpSpPr>
        <p:sp>
          <p:nvSpPr>
            <p:cNvPr id="53" name="Oval 52">
              <a:extLst>
                <a:ext uri="{FF2B5EF4-FFF2-40B4-BE49-F238E27FC236}">
                  <a16:creationId xmlns:a16="http://schemas.microsoft.com/office/drawing/2014/main" id="{58A8A395-BA1B-4DFA-968C-AAA733CB715E}"/>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3" name="Graphic 72">
              <a:extLst>
                <a:ext uri="{FF2B5EF4-FFF2-40B4-BE49-F238E27FC236}">
                  <a16:creationId xmlns:a16="http://schemas.microsoft.com/office/drawing/2014/main" id="{53D6526C-26AF-4F20-B634-D642B625EEE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0" y="0"/>
              <a:ext cx="609600" cy="609600"/>
            </a:xfrm>
            <a:prstGeom prst="rect">
              <a:avLst/>
            </a:prstGeom>
          </p:spPr>
        </p:pic>
      </p:grpSp>
      <p:sp>
        <p:nvSpPr>
          <p:cNvPr id="90" name="Rectangle 89">
            <a:extLst>
              <a:ext uri="{FF2B5EF4-FFF2-40B4-BE49-F238E27FC236}">
                <a16:creationId xmlns:a16="http://schemas.microsoft.com/office/drawing/2014/main" id="{B74B5590-EA93-4017-9CEC-47BEDF14680A}"/>
              </a:ext>
            </a:extLst>
          </p:cNvPr>
          <p:cNvSpPr/>
          <p:nvPr/>
        </p:nvSpPr>
        <p:spPr>
          <a:xfrm>
            <a:off x="9636923" y="305787"/>
            <a:ext cx="177799" cy="78693"/>
          </a:xfrm>
          <a:prstGeom prst="rect">
            <a:avLst/>
          </a:prstGeom>
          <a:noFill/>
          <a:ln w="1270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endParaRPr>
          </a:p>
        </p:txBody>
      </p:sp>
      <p:sp>
        <p:nvSpPr>
          <p:cNvPr id="91" name="TextBox 90">
            <a:extLst>
              <a:ext uri="{FF2B5EF4-FFF2-40B4-BE49-F238E27FC236}">
                <a16:creationId xmlns:a16="http://schemas.microsoft.com/office/drawing/2014/main" id="{6135FD49-E80E-43D3-917C-7B788B208952}"/>
              </a:ext>
            </a:extLst>
          </p:cNvPr>
          <p:cNvSpPr txBox="1"/>
          <p:nvPr/>
        </p:nvSpPr>
        <p:spPr>
          <a:xfrm>
            <a:off x="9944270" y="252800"/>
            <a:ext cx="1833835" cy="169277"/>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i="1" dirty="0"/>
              <a:t>Potential planning partner focus</a:t>
            </a:r>
          </a:p>
        </p:txBody>
      </p:sp>
      <p:sp>
        <p:nvSpPr>
          <p:cNvPr id="54" name="TextBox 53">
            <a:extLst>
              <a:ext uri="{FF2B5EF4-FFF2-40B4-BE49-F238E27FC236}">
                <a16:creationId xmlns:a16="http://schemas.microsoft.com/office/drawing/2014/main" id="{F47E6584-DED4-41BA-8F4C-24B85333D0D0}"/>
              </a:ext>
            </a:extLst>
          </p:cNvPr>
          <p:cNvSpPr txBox="1"/>
          <p:nvPr/>
        </p:nvSpPr>
        <p:spPr>
          <a:xfrm>
            <a:off x="640671" y="1826493"/>
            <a:ext cx="5125128" cy="374718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517525" lvl="1" indent="-288925"/>
            <a:r>
              <a:rPr lang="en-US" dirty="0"/>
              <a:t>Certain groups (e.g., LGBTQI+, tribal nations) have been </a:t>
            </a:r>
            <a:r>
              <a:rPr lang="en-US" b="1" dirty="0">
                <a:solidFill>
                  <a:schemeClr val="accent2"/>
                </a:solidFill>
              </a:rPr>
              <a:t>historically invisible</a:t>
            </a:r>
            <a:r>
              <a:rPr lang="en-US" b="1" baseline="30000" dirty="0">
                <a:solidFill>
                  <a:schemeClr val="accent2"/>
                </a:solidFill>
              </a:rPr>
              <a:t>3</a:t>
            </a:r>
            <a:r>
              <a:rPr lang="en-US" b="1" dirty="0">
                <a:solidFill>
                  <a:schemeClr val="accent2"/>
                </a:solidFill>
              </a:rPr>
              <a:t> </a:t>
            </a:r>
            <a:r>
              <a:rPr lang="en-US" dirty="0"/>
              <a:t>in crisis care</a:t>
            </a:r>
          </a:p>
          <a:p>
            <a:pPr marL="517525" lvl="1" indent="-288925"/>
            <a:endParaRPr lang="en-US" sz="200" dirty="0"/>
          </a:p>
          <a:p>
            <a:pPr marL="517525" lvl="1" indent="-288925"/>
            <a:r>
              <a:rPr lang="en-US" dirty="0"/>
              <a:t>Crisis care delivery should strive to </a:t>
            </a:r>
            <a:r>
              <a:rPr lang="en-US" b="1" dirty="0">
                <a:solidFill>
                  <a:schemeClr val="accent2"/>
                </a:solidFill>
              </a:rPr>
              <a:t>include</a:t>
            </a:r>
            <a:r>
              <a:rPr lang="en-US" dirty="0"/>
              <a:t> not only professional expertise, but also </a:t>
            </a:r>
            <a:r>
              <a:rPr lang="en-US" b="1" dirty="0">
                <a:solidFill>
                  <a:schemeClr val="accent2"/>
                </a:solidFill>
              </a:rPr>
              <a:t>lived experience </a:t>
            </a:r>
            <a:r>
              <a:rPr lang="en-US" dirty="0"/>
              <a:t>perspectives in order to develop deeper connections with individuals in crisis and the community</a:t>
            </a:r>
          </a:p>
          <a:p>
            <a:pPr marL="517525" lvl="1" indent="-288925"/>
            <a:endParaRPr lang="en-US" sz="500" dirty="0"/>
          </a:p>
          <a:p>
            <a:pPr marL="517525" lvl="1" indent="-288925"/>
            <a:r>
              <a:rPr lang="en-US" b="0" i="0" dirty="0">
                <a:solidFill>
                  <a:srgbClr val="1D1C1D"/>
                </a:solidFill>
                <a:effectLst/>
                <a:latin typeface="Slack-Lato"/>
              </a:rPr>
              <a:t>Historical experiences with certain groups and law enforcement in response to BH crises have resulted in some </a:t>
            </a:r>
            <a:r>
              <a:rPr lang="en-US" b="1" dirty="0">
                <a:solidFill>
                  <a:schemeClr val="accent2"/>
                </a:solidFill>
              </a:rPr>
              <a:t>distrust </a:t>
            </a:r>
            <a:r>
              <a:rPr lang="en-US" b="0" i="0" dirty="0">
                <a:solidFill>
                  <a:srgbClr val="1D1C1D"/>
                </a:solidFill>
                <a:effectLst/>
                <a:latin typeface="Slack-Lato"/>
              </a:rPr>
              <a:t>between those groups and the crisis care system</a:t>
            </a:r>
            <a:endParaRPr lang="en-US" sz="400" dirty="0"/>
          </a:p>
          <a:p>
            <a:pPr marL="517525" lvl="1" indent="-288925"/>
            <a:r>
              <a:rPr lang="en-US" dirty="0"/>
              <a:t>Organizations across the BH crisis care continuum can use existing </a:t>
            </a:r>
            <a:r>
              <a:rPr lang="en-US" b="1" dirty="0">
                <a:solidFill>
                  <a:schemeClr val="accent2"/>
                </a:solidFill>
              </a:rPr>
              <a:t>tools to improve equity </a:t>
            </a:r>
            <a:r>
              <a:rPr lang="en-US" dirty="0"/>
              <a:t>(e.g., the Self-Assessment for Modification of Anti-Racism Tool (SMART) tool) </a:t>
            </a:r>
          </a:p>
        </p:txBody>
      </p:sp>
      <p:grpSp>
        <p:nvGrpSpPr>
          <p:cNvPr id="78" name="ChevronWhite 78">
            <a:extLst>
              <a:ext uri="{FF2B5EF4-FFF2-40B4-BE49-F238E27FC236}">
                <a16:creationId xmlns:a16="http://schemas.microsoft.com/office/drawing/2014/main" id="{65FC710B-4158-49D5-AB80-79186FAA0024}"/>
              </a:ext>
            </a:extLst>
          </p:cNvPr>
          <p:cNvGrpSpPr>
            <a:grpSpLocks noChangeAspect="1"/>
          </p:cNvGrpSpPr>
          <p:nvPr>
            <p:custDataLst>
              <p:tags r:id="rId12"/>
            </p:custDataLst>
          </p:nvPr>
        </p:nvGrpSpPr>
        <p:grpSpPr>
          <a:xfrm>
            <a:off x="844815" y="1826493"/>
            <a:ext cx="166253" cy="166253"/>
            <a:chOff x="1016000" y="1016000"/>
            <a:chExt cx="396228" cy="396228"/>
          </a:xfrm>
        </p:grpSpPr>
        <p:sp>
          <p:nvSpPr>
            <p:cNvPr id="75" name="Oval 74">
              <a:extLst>
                <a:ext uri="{FF2B5EF4-FFF2-40B4-BE49-F238E27FC236}">
                  <a16:creationId xmlns:a16="http://schemas.microsoft.com/office/drawing/2014/main" id="{BE7A38BB-538C-4653-8DBA-0C3817ABC183}"/>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7" name="Graphic 76">
              <a:extLst>
                <a:ext uri="{FF2B5EF4-FFF2-40B4-BE49-F238E27FC236}">
                  <a16:creationId xmlns:a16="http://schemas.microsoft.com/office/drawing/2014/main" id="{5328B3EB-144A-460D-BBF7-CF618704C63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5" y="1023615"/>
              <a:ext cx="380999" cy="380999"/>
            </a:xfrm>
            <a:prstGeom prst="rect">
              <a:avLst/>
            </a:prstGeom>
          </p:spPr>
        </p:pic>
      </p:grpSp>
      <p:grpSp>
        <p:nvGrpSpPr>
          <p:cNvPr id="42" name="ChevronWhite 78">
            <a:extLst>
              <a:ext uri="{FF2B5EF4-FFF2-40B4-BE49-F238E27FC236}">
                <a16:creationId xmlns:a16="http://schemas.microsoft.com/office/drawing/2014/main" id="{6122DDC0-08E6-469C-B06B-5C55384D1ACE}"/>
              </a:ext>
            </a:extLst>
          </p:cNvPr>
          <p:cNvGrpSpPr>
            <a:grpSpLocks noChangeAspect="1"/>
          </p:cNvGrpSpPr>
          <p:nvPr>
            <p:custDataLst>
              <p:tags r:id="rId13"/>
            </p:custDataLst>
          </p:nvPr>
        </p:nvGrpSpPr>
        <p:grpSpPr>
          <a:xfrm>
            <a:off x="844815" y="4604810"/>
            <a:ext cx="166253" cy="166253"/>
            <a:chOff x="1016000" y="1016000"/>
            <a:chExt cx="396228" cy="396228"/>
          </a:xfrm>
        </p:grpSpPr>
        <p:sp>
          <p:nvSpPr>
            <p:cNvPr id="45" name="Oval 44">
              <a:extLst>
                <a:ext uri="{FF2B5EF4-FFF2-40B4-BE49-F238E27FC236}">
                  <a16:creationId xmlns:a16="http://schemas.microsoft.com/office/drawing/2014/main" id="{71C38100-C610-4523-A037-B8496D236C5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46" name="Graphic 45">
              <a:extLst>
                <a:ext uri="{FF2B5EF4-FFF2-40B4-BE49-F238E27FC236}">
                  <a16:creationId xmlns:a16="http://schemas.microsoft.com/office/drawing/2014/main" id="{0249E092-20CE-4399-A458-3B366D00956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5" y="1023615"/>
              <a:ext cx="380999" cy="380999"/>
            </a:xfrm>
            <a:prstGeom prst="rect">
              <a:avLst/>
            </a:prstGeom>
          </p:spPr>
        </p:pic>
      </p:grpSp>
      <p:grpSp>
        <p:nvGrpSpPr>
          <p:cNvPr id="37" name="ChevronWhite 78">
            <a:extLst>
              <a:ext uri="{FF2B5EF4-FFF2-40B4-BE49-F238E27FC236}">
                <a16:creationId xmlns:a16="http://schemas.microsoft.com/office/drawing/2014/main" id="{D1DBDA75-B964-4197-9CF3-6E3BADB2930A}"/>
              </a:ext>
            </a:extLst>
          </p:cNvPr>
          <p:cNvGrpSpPr>
            <a:grpSpLocks noChangeAspect="1"/>
          </p:cNvGrpSpPr>
          <p:nvPr>
            <p:custDataLst>
              <p:tags r:id="rId14"/>
            </p:custDataLst>
          </p:nvPr>
        </p:nvGrpSpPr>
        <p:grpSpPr>
          <a:xfrm>
            <a:off x="844815" y="2430419"/>
            <a:ext cx="166253" cy="166253"/>
            <a:chOff x="1016000" y="1016000"/>
            <a:chExt cx="396228" cy="396228"/>
          </a:xfrm>
        </p:grpSpPr>
        <p:sp>
          <p:nvSpPr>
            <p:cNvPr id="38" name="Oval 37">
              <a:extLst>
                <a:ext uri="{FF2B5EF4-FFF2-40B4-BE49-F238E27FC236}">
                  <a16:creationId xmlns:a16="http://schemas.microsoft.com/office/drawing/2014/main" id="{F1A0D9F1-FC98-4C03-AE7D-C9FFDA75F42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9" name="Graphic 38">
              <a:extLst>
                <a:ext uri="{FF2B5EF4-FFF2-40B4-BE49-F238E27FC236}">
                  <a16:creationId xmlns:a16="http://schemas.microsoft.com/office/drawing/2014/main" id="{5E3822A6-C878-49BE-89F1-29B22CC7859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5" y="1023615"/>
              <a:ext cx="380999" cy="380999"/>
            </a:xfrm>
            <a:prstGeom prst="rect">
              <a:avLst/>
            </a:prstGeom>
          </p:spPr>
        </p:pic>
      </p:grpSp>
      <p:grpSp>
        <p:nvGrpSpPr>
          <p:cNvPr id="40" name="ChevronWhite 78">
            <a:extLst>
              <a:ext uri="{FF2B5EF4-FFF2-40B4-BE49-F238E27FC236}">
                <a16:creationId xmlns:a16="http://schemas.microsoft.com/office/drawing/2014/main" id="{7345C612-D316-4AE6-A0D4-AACFB58D25DB}"/>
              </a:ext>
            </a:extLst>
          </p:cNvPr>
          <p:cNvGrpSpPr>
            <a:grpSpLocks noChangeAspect="1"/>
          </p:cNvGrpSpPr>
          <p:nvPr>
            <p:custDataLst>
              <p:tags r:id="rId15"/>
            </p:custDataLst>
          </p:nvPr>
        </p:nvGrpSpPr>
        <p:grpSpPr>
          <a:xfrm>
            <a:off x="844815" y="3557937"/>
            <a:ext cx="166253" cy="166253"/>
            <a:chOff x="1016000" y="1016000"/>
            <a:chExt cx="396228" cy="396228"/>
          </a:xfrm>
        </p:grpSpPr>
        <p:sp>
          <p:nvSpPr>
            <p:cNvPr id="41" name="Oval 40">
              <a:extLst>
                <a:ext uri="{FF2B5EF4-FFF2-40B4-BE49-F238E27FC236}">
                  <a16:creationId xmlns:a16="http://schemas.microsoft.com/office/drawing/2014/main" id="{4AD91C20-EF91-4D35-BF17-37F7FD4548F2}"/>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43" name="Graphic 42">
              <a:extLst>
                <a:ext uri="{FF2B5EF4-FFF2-40B4-BE49-F238E27FC236}">
                  <a16:creationId xmlns:a16="http://schemas.microsoft.com/office/drawing/2014/main" id="{E876C90B-1DC1-4420-A50F-9D6A412EB0E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5" y="1023615"/>
              <a:ext cx="380999" cy="380999"/>
            </a:xfrm>
            <a:prstGeom prst="rect">
              <a:avLst/>
            </a:prstGeom>
          </p:spPr>
        </p:pic>
      </p:grpSp>
      <p:cxnSp>
        <p:nvCxnSpPr>
          <p:cNvPr id="86" name="Straight Connector 85">
            <a:extLst>
              <a:ext uri="{FF2B5EF4-FFF2-40B4-BE49-F238E27FC236}">
                <a16:creationId xmlns:a16="http://schemas.microsoft.com/office/drawing/2014/main" id="{6935E1EE-4F98-423B-B43A-D115014CE782}"/>
              </a:ext>
            </a:extLst>
          </p:cNvPr>
          <p:cNvCxnSpPr>
            <a:cxnSpLocks/>
          </p:cNvCxnSpPr>
          <p:nvPr/>
        </p:nvCxnSpPr>
        <p:spPr>
          <a:xfrm>
            <a:off x="6317192" y="5200506"/>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5. Source">
            <a:extLst>
              <a:ext uri="{FF2B5EF4-FFF2-40B4-BE49-F238E27FC236}">
                <a16:creationId xmlns:a16="http://schemas.microsoft.com/office/drawing/2014/main" id="{8A95E5F6-C871-46E4-A27A-E7E4E408DE7D}"/>
              </a:ext>
            </a:extLst>
          </p:cNvPr>
          <p:cNvSpPr txBox="1">
            <a:spLocks/>
          </p:cNvSpPr>
          <p:nvPr>
            <p:custDataLst>
              <p:tags r:id="rId16"/>
            </p:custDataLst>
          </p:nvPr>
        </p:nvSpPr>
        <p:spPr>
          <a:xfrm>
            <a:off x="540858" y="6267708"/>
            <a:ext cx="556322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Participant contributions to discussion at third SAMHSA/NASMHPD National Convening on 988 on December 12th and 13th 2022</a:t>
            </a:r>
          </a:p>
        </p:txBody>
      </p:sp>
      <p:sp>
        <p:nvSpPr>
          <p:cNvPr id="47" name="4. Footnote">
            <a:extLst>
              <a:ext uri="{FF2B5EF4-FFF2-40B4-BE49-F238E27FC236}">
                <a16:creationId xmlns:a16="http://schemas.microsoft.com/office/drawing/2014/main" id="{EB544ECE-843E-4A94-9D32-AB71B82FE909}"/>
              </a:ext>
            </a:extLst>
          </p:cNvPr>
          <p:cNvSpPr txBox="1">
            <a:spLocks/>
          </p:cNvSpPr>
          <p:nvPr>
            <p:custDataLst>
              <p:tags r:id="rId17"/>
            </p:custDataLst>
          </p:nvPr>
        </p:nvSpPr>
        <p:spPr>
          <a:xfrm>
            <a:off x="540858" y="5750292"/>
            <a:ext cx="5563225" cy="492443"/>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The following percentages are based off a voting exercise done by roundtable attendees on Day 2 of the convening. N= 278</a:t>
            </a:r>
          </a:p>
          <a:p>
            <a:pPr lvl="0"/>
            <a:r>
              <a:rPr lang="en-US" dirty="0"/>
              <a:t>2.	Includes votes for actions that were developed but did not relate to the topic, as well as actions not among the top 4 of vote % (e.g., inclusivity of individuals with intellectual and developmental disorders, address distrust of crisis system)</a:t>
            </a:r>
          </a:p>
          <a:p>
            <a:pPr lvl="0"/>
            <a:r>
              <a:rPr lang="en-US" dirty="0"/>
              <a:t>3.	i.e., lack of equitable access, equitable voice in designing care, and equitable representation in care providers</a:t>
            </a:r>
          </a:p>
        </p:txBody>
      </p:sp>
    </p:spTree>
    <p:extLst>
      <p:ext uri="{BB962C8B-B14F-4D97-AF65-F5344CB8AC3E}">
        <p14:creationId xmlns:p14="http://schemas.microsoft.com/office/powerpoint/2010/main" val="348092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46AB732-CE4E-4688-B38E-E120D4F1E5C8}"/>
              </a:ext>
            </a:extLst>
          </p:cNvPr>
          <p:cNvGraphicFramePr>
            <a:graphicFrameLocks noChangeAspect="1"/>
          </p:cNvGraphicFramePr>
          <p:nvPr>
            <p:custDataLst>
              <p:tags r:id="rId2"/>
            </p:custDataLst>
            <p:extLst>
              <p:ext uri="{D42A27DB-BD31-4B8C-83A1-F6EECF244321}">
                <p14:modId xmlns:p14="http://schemas.microsoft.com/office/powerpoint/2010/main" val="3432578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8" name="think-cell Slide" r:id="rId18" imgW="592" imgH="595" progId="TCLayout.ActiveDocument.1">
                  <p:embed/>
                </p:oleObj>
              </mc:Choice>
              <mc:Fallback>
                <p:oleObj name="think-cell Slide" r:id="rId18" imgW="592" imgH="595" progId="TCLayout.ActiveDocument.1">
                  <p:embed/>
                  <p:pic>
                    <p:nvPicPr>
                      <p:cNvPr id="4" name="Object 2" hidden="1">
                        <a:extLst>
                          <a:ext uri="{FF2B5EF4-FFF2-40B4-BE49-F238E27FC236}">
                            <a16:creationId xmlns:a16="http://schemas.microsoft.com/office/drawing/2014/main" id="{E46AB732-CE4E-4688-B38E-E120D4F1E5C8}"/>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8D51285-0FC7-4F58-824F-12806723E604}"/>
              </a:ext>
            </a:extLst>
          </p:cNvPr>
          <p:cNvSpPr txBox="1">
            <a:spLocks/>
          </p:cNvSpPr>
          <p:nvPr>
            <p:custDataLst>
              <p:tags r:id="rId3"/>
            </p:custDataLst>
          </p:nvPr>
        </p:nvSpPr>
        <p:spPr>
          <a:xfrm>
            <a:off x="6757458" y="1097094"/>
            <a:ext cx="4879806"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fontAlgn="ctr">
              <a:spcBef>
                <a:spcPts val="0"/>
              </a:spcBef>
              <a:spcAft>
                <a:spcPts val="0"/>
              </a:spcAft>
              <a:buNone/>
            </a:pPr>
            <a:r>
              <a:rPr lang="en-US" sz="2000" b="1" dirty="0">
                <a:effectLst/>
                <a:latin typeface="Calibri" panose="020F0502020204030204" pitchFamily="34" charset="0"/>
              </a:rPr>
              <a:t>Participants developed and voted to prioritize the following actions during the session:</a:t>
            </a:r>
          </a:p>
        </p:txBody>
      </p:sp>
      <p:graphicFrame>
        <p:nvGraphicFramePr>
          <p:cNvPr id="39" name="Chart 38">
            <a:extLst>
              <a:ext uri="{FF2B5EF4-FFF2-40B4-BE49-F238E27FC236}">
                <a16:creationId xmlns:a16="http://schemas.microsoft.com/office/drawing/2014/main" id="{C31613FF-5BF6-4E53-A2B1-CC5C9ED15CF8}"/>
              </a:ext>
            </a:extLst>
          </p:cNvPr>
          <p:cNvGraphicFramePr/>
          <p:nvPr>
            <p:custDataLst>
              <p:tags r:id="rId4"/>
            </p:custDataLst>
            <p:extLst>
              <p:ext uri="{D42A27DB-BD31-4B8C-83A1-F6EECF244321}">
                <p14:modId xmlns:p14="http://schemas.microsoft.com/office/powerpoint/2010/main" val="1218667062"/>
              </p:ext>
            </p:extLst>
          </p:nvPr>
        </p:nvGraphicFramePr>
        <p:xfrm>
          <a:off x="9647238" y="2068513"/>
          <a:ext cx="2371725" cy="4094162"/>
        </p:xfrm>
        <a:graphic>
          <a:graphicData uri="http://schemas.openxmlformats.org/drawingml/2006/chart">
            <c:chart xmlns:c="http://schemas.openxmlformats.org/drawingml/2006/chart" xmlns:r="http://schemas.openxmlformats.org/officeDocument/2006/relationships" r:id="rId20"/>
          </a:graphicData>
        </a:graphic>
      </p:graphicFrame>
      <p:cxnSp>
        <p:nvCxnSpPr>
          <p:cNvPr id="7" name="Straight Connector 6">
            <a:extLst>
              <a:ext uri="{FF2B5EF4-FFF2-40B4-BE49-F238E27FC236}">
                <a16:creationId xmlns:a16="http://schemas.microsoft.com/office/drawing/2014/main" id="{AD5521D1-A9A1-47F2-B654-F997B5998A82}"/>
              </a:ext>
            </a:extLst>
          </p:cNvPr>
          <p:cNvCxnSpPr>
            <a:cxnSpLocks/>
          </p:cNvCxnSpPr>
          <p:nvPr/>
        </p:nvCxnSpPr>
        <p:spPr>
          <a:xfrm>
            <a:off x="6283324" y="2939227"/>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0FC4DF-D326-49A5-A43B-F56F0A908603}"/>
              </a:ext>
            </a:extLst>
          </p:cNvPr>
          <p:cNvCxnSpPr>
            <a:cxnSpLocks/>
          </p:cNvCxnSpPr>
          <p:nvPr/>
        </p:nvCxnSpPr>
        <p:spPr>
          <a:xfrm>
            <a:off x="6317192" y="3712016"/>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F3FB8F-9546-46F2-AAC4-01A5CCD1ABAF}"/>
              </a:ext>
            </a:extLst>
          </p:cNvPr>
          <p:cNvCxnSpPr>
            <a:cxnSpLocks/>
          </p:cNvCxnSpPr>
          <p:nvPr/>
        </p:nvCxnSpPr>
        <p:spPr>
          <a:xfrm>
            <a:off x="6283326" y="4520983"/>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6606AD0-169E-426A-8100-85327CD5D2F7}"/>
              </a:ext>
            </a:extLst>
          </p:cNvPr>
          <p:cNvCxnSpPr>
            <a:cxnSpLocks/>
          </p:cNvCxnSpPr>
          <p:nvPr/>
        </p:nvCxnSpPr>
        <p:spPr>
          <a:xfrm>
            <a:off x="6317192" y="5293291"/>
            <a:ext cx="5353938"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9468D64-6389-496C-A381-F5D9DDB98C04}"/>
              </a:ext>
            </a:extLst>
          </p:cNvPr>
          <p:cNvSpPr txBox="1">
            <a:spLocks/>
          </p:cNvSpPr>
          <p:nvPr>
            <p:custDataLst>
              <p:tags r:id="rId5"/>
            </p:custDataLst>
          </p:nvPr>
        </p:nvSpPr>
        <p:spPr>
          <a:xfrm>
            <a:off x="6316402" y="3746234"/>
            <a:ext cx="3242463"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Acknowledgement of the historical roots of mistrust and trauma and creation of regular opportunities to listen to communities (e.g. town halls) and incorporate feedback into 988 communications</a:t>
            </a:r>
          </a:p>
        </p:txBody>
      </p:sp>
      <p:sp>
        <p:nvSpPr>
          <p:cNvPr id="59" name="TextBox 58">
            <a:extLst>
              <a:ext uri="{FF2B5EF4-FFF2-40B4-BE49-F238E27FC236}">
                <a16:creationId xmlns:a16="http://schemas.microsoft.com/office/drawing/2014/main" id="{19C2FF15-5EBE-4696-8F4E-1D1FF86FD768}"/>
              </a:ext>
            </a:extLst>
          </p:cNvPr>
          <p:cNvSpPr txBox="1">
            <a:spLocks/>
          </p:cNvSpPr>
          <p:nvPr>
            <p:custDataLst>
              <p:tags r:id="rId6"/>
            </p:custDataLst>
          </p:nvPr>
        </p:nvSpPr>
        <p:spPr>
          <a:xfrm>
            <a:off x="6317190" y="5580836"/>
            <a:ext cx="3319733" cy="1847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Other actions</a:t>
            </a:r>
            <a:r>
              <a:rPr lang="en-US" sz="1200" baseline="30000" dirty="0">
                <a:solidFill>
                  <a:srgbClr val="000000"/>
                </a:solidFill>
                <a:latin typeface="Calibri" panose="020F0502020204030204" pitchFamily="34" charset="0"/>
                <a:sym typeface=""/>
              </a:rPr>
              <a:t>2</a:t>
            </a:r>
            <a:r>
              <a:rPr lang="en-US" sz="1200" dirty="0">
                <a:solidFill>
                  <a:srgbClr val="000000"/>
                </a:solidFill>
                <a:latin typeface="Calibri" panose="020F0502020204030204" pitchFamily="34" charset="0"/>
                <a:sym typeface=""/>
              </a:rPr>
              <a:t> </a:t>
            </a:r>
          </a:p>
        </p:txBody>
      </p:sp>
      <p:sp>
        <p:nvSpPr>
          <p:cNvPr id="60" name="TextBox 59">
            <a:extLst>
              <a:ext uri="{FF2B5EF4-FFF2-40B4-BE49-F238E27FC236}">
                <a16:creationId xmlns:a16="http://schemas.microsoft.com/office/drawing/2014/main" id="{A4E6AD9D-5358-41D2-A140-5972266F84C1}"/>
              </a:ext>
            </a:extLst>
          </p:cNvPr>
          <p:cNvSpPr txBox="1">
            <a:spLocks/>
          </p:cNvSpPr>
          <p:nvPr>
            <p:custDataLst>
              <p:tags r:id="rId7"/>
            </p:custDataLst>
          </p:nvPr>
        </p:nvSpPr>
        <p:spPr>
          <a:xfrm>
            <a:off x="6317190" y="4713296"/>
            <a:ext cx="3319733"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Empowerment of peer-to-peer campaigns as a critical 988 messaging tool</a:t>
            </a:r>
          </a:p>
        </p:txBody>
      </p:sp>
      <p:sp>
        <p:nvSpPr>
          <p:cNvPr id="61" name="TextBox 60">
            <a:extLst>
              <a:ext uri="{FF2B5EF4-FFF2-40B4-BE49-F238E27FC236}">
                <a16:creationId xmlns:a16="http://schemas.microsoft.com/office/drawing/2014/main" id="{3A55CCD8-19F3-4910-9B02-C760A348707D}"/>
              </a:ext>
            </a:extLst>
          </p:cNvPr>
          <p:cNvSpPr txBox="1">
            <a:spLocks/>
          </p:cNvSpPr>
          <p:nvPr>
            <p:custDataLst>
              <p:tags r:id="rId8"/>
            </p:custDataLst>
          </p:nvPr>
        </p:nvSpPr>
        <p:spPr>
          <a:xfrm>
            <a:off x="6317191" y="2280577"/>
            <a:ext cx="3319733"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Representation of individuals with lived experience and community members in working groups and advisory committees at all levels</a:t>
            </a:r>
          </a:p>
        </p:txBody>
      </p:sp>
      <p:sp>
        <p:nvSpPr>
          <p:cNvPr id="62" name="TextBox 61">
            <a:extLst>
              <a:ext uri="{FF2B5EF4-FFF2-40B4-BE49-F238E27FC236}">
                <a16:creationId xmlns:a16="http://schemas.microsoft.com/office/drawing/2014/main" id="{BE19C37A-6F67-4573-B62E-0470D4F3AB6F}"/>
              </a:ext>
            </a:extLst>
          </p:cNvPr>
          <p:cNvSpPr txBox="1">
            <a:spLocks/>
          </p:cNvSpPr>
          <p:nvPr>
            <p:custDataLst>
              <p:tags r:id="rId9"/>
            </p:custDataLst>
          </p:nvPr>
        </p:nvSpPr>
        <p:spPr>
          <a:xfrm>
            <a:off x="6317191" y="3057204"/>
            <a:ext cx="3319733"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solidFill>
                  <a:srgbClr val="000000"/>
                </a:solidFill>
                <a:latin typeface="Calibri" panose="020F0502020204030204" pitchFamily="34" charset="0"/>
                <a:sym typeface=""/>
              </a:rPr>
              <a:t>Building of relationships with community leaders to spread awareness of 988 in a culturally-accepted manner</a:t>
            </a:r>
          </a:p>
        </p:txBody>
      </p:sp>
      <p:sp>
        <p:nvSpPr>
          <p:cNvPr id="65" name="TextBox 64">
            <a:extLst>
              <a:ext uri="{FF2B5EF4-FFF2-40B4-BE49-F238E27FC236}">
                <a16:creationId xmlns:a16="http://schemas.microsoft.com/office/drawing/2014/main" id="{DD4DFA39-97FF-4576-A293-AD43175CF094}"/>
              </a:ext>
            </a:extLst>
          </p:cNvPr>
          <p:cNvSpPr txBox="1"/>
          <p:nvPr/>
        </p:nvSpPr>
        <p:spPr>
          <a:xfrm>
            <a:off x="9729788" y="1933554"/>
            <a:ext cx="1296830" cy="161583"/>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b="1" dirty="0"/>
              <a:t>% of participant votes</a:t>
            </a:r>
            <a:r>
              <a:rPr lang="en-US" sz="1050" b="1" baseline="30000" dirty="0"/>
              <a:t>1</a:t>
            </a:r>
            <a:r>
              <a:rPr lang="en-US" sz="1050" b="1" dirty="0"/>
              <a:t> </a:t>
            </a:r>
          </a:p>
        </p:txBody>
      </p:sp>
      <p:grpSp>
        <p:nvGrpSpPr>
          <p:cNvPr id="31" name="CustomIcon">
            <a:extLst>
              <a:ext uri="{FF2B5EF4-FFF2-40B4-BE49-F238E27FC236}">
                <a16:creationId xmlns:a16="http://schemas.microsoft.com/office/drawing/2014/main" id="{D6511588-AC28-4333-8D65-896EB0489EBC}"/>
              </a:ext>
            </a:extLst>
          </p:cNvPr>
          <p:cNvGrpSpPr>
            <a:grpSpLocks/>
          </p:cNvGrpSpPr>
          <p:nvPr>
            <p:custDataLst>
              <p:tags r:id="rId10"/>
            </p:custDataLst>
          </p:nvPr>
        </p:nvGrpSpPr>
        <p:grpSpPr>
          <a:xfrm>
            <a:off x="6231257" y="1191229"/>
            <a:ext cx="427282" cy="427282"/>
            <a:chOff x="-205105" y="-205105"/>
            <a:chExt cx="1019810" cy="1019810"/>
          </a:xfrm>
        </p:grpSpPr>
        <p:sp>
          <p:nvSpPr>
            <p:cNvPr id="24" name="Oval 23">
              <a:extLst>
                <a:ext uri="{FF2B5EF4-FFF2-40B4-BE49-F238E27FC236}">
                  <a16:creationId xmlns:a16="http://schemas.microsoft.com/office/drawing/2014/main" id="{6ACE0F8F-B734-4150-A81D-6195D6EE10E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6" name="Graphic 25">
              <a:extLst>
                <a:ext uri="{FF2B5EF4-FFF2-40B4-BE49-F238E27FC236}">
                  <a16:creationId xmlns:a16="http://schemas.microsoft.com/office/drawing/2014/main" id="{74CB13DA-18E5-48BE-A9D7-501567D7198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0" y="0"/>
              <a:ext cx="609600" cy="609600"/>
            </a:xfrm>
            <a:prstGeom prst="rect">
              <a:avLst/>
            </a:prstGeom>
          </p:spPr>
        </p:pic>
      </p:grpSp>
      <p:sp>
        <p:nvSpPr>
          <p:cNvPr id="55" name="TextBox 54">
            <a:extLst>
              <a:ext uri="{FF2B5EF4-FFF2-40B4-BE49-F238E27FC236}">
                <a16:creationId xmlns:a16="http://schemas.microsoft.com/office/drawing/2014/main" id="{C02C94EF-9D84-414A-B576-E750BB27A0F4}"/>
              </a:ext>
            </a:extLst>
          </p:cNvPr>
          <p:cNvSpPr txBox="1">
            <a:spLocks/>
          </p:cNvSpPr>
          <p:nvPr/>
        </p:nvSpPr>
        <p:spPr>
          <a:xfrm>
            <a:off x="1166076" y="1250982"/>
            <a:ext cx="4454436"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latin typeface="Calibri" panose="020F0502020204030204" pitchFamily="34" charset="0"/>
              </a:rPr>
              <a:t>Key discussion themes from participants</a:t>
            </a:r>
            <a:endParaRPr lang="en-US" sz="2000" b="1" dirty="0"/>
          </a:p>
        </p:txBody>
      </p:sp>
      <p:sp>
        <p:nvSpPr>
          <p:cNvPr id="68" name="Title 2">
            <a:extLst>
              <a:ext uri="{FF2B5EF4-FFF2-40B4-BE49-F238E27FC236}">
                <a16:creationId xmlns:a16="http://schemas.microsoft.com/office/drawing/2014/main" id="{12D390AE-958A-47CF-97DB-45AECE69340C}"/>
              </a:ext>
            </a:extLst>
          </p:cNvPr>
          <p:cNvSpPr>
            <a:spLocks noGrp="1"/>
          </p:cNvSpPr>
          <p:nvPr>
            <p:ph type="title"/>
          </p:nvPr>
        </p:nvSpPr>
        <p:spPr>
          <a:xfrm>
            <a:off x="554736" y="291750"/>
            <a:ext cx="5065776" cy="492443"/>
          </a:xfrm>
        </p:spPr>
        <p:txBody>
          <a:bodyPr vert="horz"/>
          <a:lstStyle/>
          <a:p>
            <a:r>
              <a:rPr lang="en-US" sz="3200" dirty="0"/>
              <a:t>Communications</a:t>
            </a:r>
          </a:p>
        </p:txBody>
      </p:sp>
      <p:grpSp>
        <p:nvGrpSpPr>
          <p:cNvPr id="74" name="CustomIcon">
            <a:extLst>
              <a:ext uri="{FF2B5EF4-FFF2-40B4-BE49-F238E27FC236}">
                <a16:creationId xmlns:a16="http://schemas.microsoft.com/office/drawing/2014/main" id="{475BC163-32F8-4627-A0B8-5BD9EDFA89FF}"/>
              </a:ext>
            </a:extLst>
          </p:cNvPr>
          <p:cNvGrpSpPr>
            <a:grpSpLocks/>
          </p:cNvGrpSpPr>
          <p:nvPr>
            <p:custDataLst>
              <p:tags r:id="rId11"/>
            </p:custDataLst>
          </p:nvPr>
        </p:nvGrpSpPr>
        <p:grpSpPr>
          <a:xfrm>
            <a:off x="554736" y="1191229"/>
            <a:ext cx="427282" cy="427282"/>
            <a:chOff x="-205105" y="-205105"/>
            <a:chExt cx="1019810" cy="1019810"/>
          </a:xfrm>
        </p:grpSpPr>
        <p:sp>
          <p:nvSpPr>
            <p:cNvPr id="53" name="Oval 52">
              <a:extLst>
                <a:ext uri="{FF2B5EF4-FFF2-40B4-BE49-F238E27FC236}">
                  <a16:creationId xmlns:a16="http://schemas.microsoft.com/office/drawing/2014/main" id="{58A8A395-BA1B-4DFA-968C-AAA733CB715E}"/>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3" name="Graphic 72">
              <a:extLst>
                <a:ext uri="{FF2B5EF4-FFF2-40B4-BE49-F238E27FC236}">
                  <a16:creationId xmlns:a16="http://schemas.microsoft.com/office/drawing/2014/main" id="{53D6526C-26AF-4F20-B634-D642B625EEE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0" y="0"/>
              <a:ext cx="609600" cy="609600"/>
            </a:xfrm>
            <a:prstGeom prst="rect">
              <a:avLst/>
            </a:prstGeom>
          </p:spPr>
        </p:pic>
      </p:grpSp>
      <p:sp>
        <p:nvSpPr>
          <p:cNvPr id="90" name="Rectangle 89">
            <a:extLst>
              <a:ext uri="{FF2B5EF4-FFF2-40B4-BE49-F238E27FC236}">
                <a16:creationId xmlns:a16="http://schemas.microsoft.com/office/drawing/2014/main" id="{B74B5590-EA93-4017-9CEC-47BEDF14680A}"/>
              </a:ext>
            </a:extLst>
          </p:cNvPr>
          <p:cNvSpPr/>
          <p:nvPr/>
        </p:nvSpPr>
        <p:spPr>
          <a:xfrm>
            <a:off x="9636923" y="305787"/>
            <a:ext cx="177799" cy="78693"/>
          </a:xfrm>
          <a:prstGeom prst="rect">
            <a:avLst/>
          </a:prstGeom>
          <a:noFill/>
          <a:ln w="1270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endParaRPr>
          </a:p>
        </p:txBody>
      </p:sp>
      <p:sp>
        <p:nvSpPr>
          <p:cNvPr id="91" name="TextBox 90">
            <a:extLst>
              <a:ext uri="{FF2B5EF4-FFF2-40B4-BE49-F238E27FC236}">
                <a16:creationId xmlns:a16="http://schemas.microsoft.com/office/drawing/2014/main" id="{6135FD49-E80E-43D3-917C-7B788B208952}"/>
              </a:ext>
            </a:extLst>
          </p:cNvPr>
          <p:cNvSpPr txBox="1"/>
          <p:nvPr/>
        </p:nvSpPr>
        <p:spPr>
          <a:xfrm>
            <a:off x="9944270" y="252800"/>
            <a:ext cx="1833835" cy="169277"/>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i="1" dirty="0"/>
              <a:t>Potential planning partner focus</a:t>
            </a:r>
          </a:p>
        </p:txBody>
      </p:sp>
      <p:sp>
        <p:nvSpPr>
          <p:cNvPr id="54" name="TextBox 53">
            <a:extLst>
              <a:ext uri="{FF2B5EF4-FFF2-40B4-BE49-F238E27FC236}">
                <a16:creationId xmlns:a16="http://schemas.microsoft.com/office/drawing/2014/main" id="{F47E6584-DED4-41BA-8F4C-24B85333D0D0}"/>
              </a:ext>
            </a:extLst>
          </p:cNvPr>
          <p:cNvSpPr txBox="1"/>
          <p:nvPr/>
        </p:nvSpPr>
        <p:spPr>
          <a:xfrm>
            <a:off x="640671" y="1933554"/>
            <a:ext cx="5125128" cy="261610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517525" lvl="1" indent="-288925"/>
            <a:r>
              <a:rPr lang="en-US" dirty="0"/>
              <a:t>Building trust requires a </a:t>
            </a:r>
            <a:r>
              <a:rPr lang="en-US" b="1" dirty="0">
                <a:solidFill>
                  <a:schemeClr val="accent2"/>
                </a:solidFill>
              </a:rPr>
              <a:t>constant feedback loop</a:t>
            </a:r>
            <a:r>
              <a:rPr lang="en-US" dirty="0"/>
              <a:t> and listening to communities</a:t>
            </a:r>
          </a:p>
          <a:p>
            <a:pPr marL="517525" lvl="1" indent="-288925"/>
            <a:endParaRPr lang="en-US" dirty="0"/>
          </a:p>
          <a:p>
            <a:pPr marL="517525" lvl="1" indent="-288925"/>
            <a:r>
              <a:rPr lang="en-US" dirty="0"/>
              <a:t>Communications efforts could emphasize that crisis care is </a:t>
            </a:r>
            <a:r>
              <a:rPr lang="en-US" b="1" dirty="0">
                <a:solidFill>
                  <a:schemeClr val="accent2"/>
                </a:solidFill>
              </a:rPr>
              <a:t>inclusive of substance use and mental health issues more broadly </a:t>
            </a:r>
            <a:r>
              <a:rPr lang="en-US" dirty="0"/>
              <a:t>and not just suicidal ideation</a:t>
            </a:r>
          </a:p>
          <a:p>
            <a:pPr lvl="1" indent="0">
              <a:buNone/>
            </a:pPr>
            <a:endParaRPr lang="en-US" dirty="0"/>
          </a:p>
          <a:p>
            <a:pPr marL="517525" lvl="1" indent="-288925"/>
            <a:r>
              <a:rPr lang="en-US" dirty="0"/>
              <a:t>The key message to center on when communicating about 988 is that of </a:t>
            </a:r>
            <a:r>
              <a:rPr lang="en-US" b="1" dirty="0">
                <a:solidFill>
                  <a:schemeClr val="accent2"/>
                </a:solidFill>
              </a:rPr>
              <a:t>safety</a:t>
            </a:r>
            <a:r>
              <a:rPr lang="en-US" dirty="0"/>
              <a:t> and respect for individuals in crisis</a:t>
            </a:r>
          </a:p>
        </p:txBody>
      </p:sp>
      <p:grpSp>
        <p:nvGrpSpPr>
          <p:cNvPr id="78" name="ChevronWhite 78">
            <a:extLst>
              <a:ext uri="{FF2B5EF4-FFF2-40B4-BE49-F238E27FC236}">
                <a16:creationId xmlns:a16="http://schemas.microsoft.com/office/drawing/2014/main" id="{65FC710B-4158-49D5-AB80-79186FAA0024}"/>
              </a:ext>
            </a:extLst>
          </p:cNvPr>
          <p:cNvGrpSpPr>
            <a:grpSpLocks noChangeAspect="1"/>
          </p:cNvGrpSpPr>
          <p:nvPr>
            <p:custDataLst>
              <p:tags r:id="rId12"/>
            </p:custDataLst>
          </p:nvPr>
        </p:nvGrpSpPr>
        <p:grpSpPr>
          <a:xfrm>
            <a:off x="844815" y="1988356"/>
            <a:ext cx="166253" cy="166253"/>
            <a:chOff x="1016000" y="1016000"/>
            <a:chExt cx="396228" cy="396228"/>
          </a:xfrm>
        </p:grpSpPr>
        <p:sp>
          <p:nvSpPr>
            <p:cNvPr id="75" name="Oval 74">
              <a:extLst>
                <a:ext uri="{FF2B5EF4-FFF2-40B4-BE49-F238E27FC236}">
                  <a16:creationId xmlns:a16="http://schemas.microsoft.com/office/drawing/2014/main" id="{BE7A38BB-538C-4653-8DBA-0C3817ABC183}"/>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7" name="Graphic 76">
              <a:extLst>
                <a:ext uri="{FF2B5EF4-FFF2-40B4-BE49-F238E27FC236}">
                  <a16:creationId xmlns:a16="http://schemas.microsoft.com/office/drawing/2014/main" id="{5328B3EB-144A-460D-BBF7-CF618704C63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5" y="1023615"/>
              <a:ext cx="380999" cy="380999"/>
            </a:xfrm>
            <a:prstGeom prst="rect">
              <a:avLst/>
            </a:prstGeom>
          </p:spPr>
        </p:pic>
      </p:grpSp>
      <p:grpSp>
        <p:nvGrpSpPr>
          <p:cNvPr id="80" name="ChevronWhite 78">
            <a:extLst>
              <a:ext uri="{FF2B5EF4-FFF2-40B4-BE49-F238E27FC236}">
                <a16:creationId xmlns:a16="http://schemas.microsoft.com/office/drawing/2014/main" id="{FCE0D5D2-C514-44EC-AB1D-ADE8E32E971B}"/>
              </a:ext>
            </a:extLst>
          </p:cNvPr>
          <p:cNvGrpSpPr>
            <a:grpSpLocks noChangeAspect="1"/>
          </p:cNvGrpSpPr>
          <p:nvPr>
            <p:custDataLst>
              <p:tags r:id="rId13"/>
            </p:custDataLst>
          </p:nvPr>
        </p:nvGrpSpPr>
        <p:grpSpPr>
          <a:xfrm>
            <a:off x="844815" y="2767872"/>
            <a:ext cx="166253" cy="166253"/>
            <a:chOff x="1016000" y="1016000"/>
            <a:chExt cx="396228" cy="396228"/>
          </a:xfrm>
        </p:grpSpPr>
        <p:sp>
          <p:nvSpPr>
            <p:cNvPr id="81" name="Oval 80">
              <a:extLst>
                <a:ext uri="{FF2B5EF4-FFF2-40B4-BE49-F238E27FC236}">
                  <a16:creationId xmlns:a16="http://schemas.microsoft.com/office/drawing/2014/main" id="{00262375-B304-4461-8930-9FE2D117850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2" name="Graphic 81">
              <a:extLst>
                <a:ext uri="{FF2B5EF4-FFF2-40B4-BE49-F238E27FC236}">
                  <a16:creationId xmlns:a16="http://schemas.microsoft.com/office/drawing/2014/main" id="{D755C61D-F397-47EF-B47E-C231E7DA3C3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5" y="1023615"/>
              <a:ext cx="380999" cy="380999"/>
            </a:xfrm>
            <a:prstGeom prst="rect">
              <a:avLst/>
            </a:prstGeom>
          </p:spPr>
        </p:pic>
      </p:grpSp>
      <p:grpSp>
        <p:nvGrpSpPr>
          <p:cNvPr id="42" name="ChevronWhite 78">
            <a:extLst>
              <a:ext uri="{FF2B5EF4-FFF2-40B4-BE49-F238E27FC236}">
                <a16:creationId xmlns:a16="http://schemas.microsoft.com/office/drawing/2014/main" id="{6122DDC0-08E6-469C-B06B-5C55384D1ACE}"/>
              </a:ext>
            </a:extLst>
          </p:cNvPr>
          <p:cNvGrpSpPr>
            <a:grpSpLocks noChangeAspect="1"/>
          </p:cNvGrpSpPr>
          <p:nvPr>
            <p:custDataLst>
              <p:tags r:id="rId14"/>
            </p:custDataLst>
          </p:nvPr>
        </p:nvGrpSpPr>
        <p:grpSpPr>
          <a:xfrm>
            <a:off x="844815" y="3837419"/>
            <a:ext cx="166253" cy="172913"/>
            <a:chOff x="1016000" y="1000127"/>
            <a:chExt cx="396228" cy="412101"/>
          </a:xfrm>
        </p:grpSpPr>
        <p:sp>
          <p:nvSpPr>
            <p:cNvPr id="45" name="Oval 44">
              <a:extLst>
                <a:ext uri="{FF2B5EF4-FFF2-40B4-BE49-F238E27FC236}">
                  <a16:creationId xmlns:a16="http://schemas.microsoft.com/office/drawing/2014/main" id="{71C38100-C610-4523-A037-B8496D236C5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46" name="Graphic 45">
              <a:extLst>
                <a:ext uri="{FF2B5EF4-FFF2-40B4-BE49-F238E27FC236}">
                  <a16:creationId xmlns:a16="http://schemas.microsoft.com/office/drawing/2014/main" id="{0249E092-20CE-4399-A458-3B366D00956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5" y="1000127"/>
              <a:ext cx="380999" cy="380999"/>
            </a:xfrm>
            <a:prstGeom prst="rect">
              <a:avLst/>
            </a:prstGeom>
          </p:spPr>
        </p:pic>
      </p:grpSp>
      <p:sp>
        <p:nvSpPr>
          <p:cNvPr id="37" name="5. Source">
            <a:extLst>
              <a:ext uri="{FF2B5EF4-FFF2-40B4-BE49-F238E27FC236}">
                <a16:creationId xmlns:a16="http://schemas.microsoft.com/office/drawing/2014/main" id="{AAA80093-1745-4F2F-A5C0-243BB7968FAB}"/>
              </a:ext>
            </a:extLst>
          </p:cNvPr>
          <p:cNvSpPr txBox="1">
            <a:spLocks/>
          </p:cNvSpPr>
          <p:nvPr>
            <p:custDataLst>
              <p:tags r:id="rId15"/>
            </p:custDataLst>
          </p:nvPr>
        </p:nvSpPr>
        <p:spPr>
          <a:xfrm>
            <a:off x="540859" y="6267708"/>
            <a:ext cx="556322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Participant contributions to discussion at third SAMHSA/NASMHPD National Convening on 988 on December 12th and 13th 2022</a:t>
            </a:r>
          </a:p>
        </p:txBody>
      </p:sp>
      <p:sp>
        <p:nvSpPr>
          <p:cNvPr id="38" name="4. Footnote">
            <a:extLst>
              <a:ext uri="{FF2B5EF4-FFF2-40B4-BE49-F238E27FC236}">
                <a16:creationId xmlns:a16="http://schemas.microsoft.com/office/drawing/2014/main" id="{5062A901-0853-41BC-A942-1B81D5DC07F4}"/>
              </a:ext>
            </a:extLst>
          </p:cNvPr>
          <p:cNvSpPr txBox="1">
            <a:spLocks/>
          </p:cNvSpPr>
          <p:nvPr>
            <p:custDataLst>
              <p:tags r:id="rId16"/>
            </p:custDataLst>
          </p:nvPr>
        </p:nvSpPr>
        <p:spPr>
          <a:xfrm>
            <a:off x="540859" y="5996514"/>
            <a:ext cx="5563225"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The following percentages are based off a voting exercise done by roundtable attendees on Day 2 of the convening. N= 114</a:t>
            </a:r>
          </a:p>
          <a:p>
            <a:pPr lvl="0"/>
            <a:r>
              <a:rPr lang="en-US" dirty="0"/>
              <a:t>2.	Includes votes for actions that were developed but did not relate to the </a:t>
            </a:r>
            <a:r>
              <a:rPr lang="en-US"/>
              <a:t>topic, as </a:t>
            </a:r>
            <a:r>
              <a:rPr lang="en-US" dirty="0"/>
              <a:t>well as actions not  among the top 4 of vote % (e.g., standardized 988 messaging in hospital settings, launch of wide-scale digital campaigns)</a:t>
            </a:r>
          </a:p>
        </p:txBody>
      </p:sp>
    </p:spTree>
    <p:extLst>
      <p:ext uri="{BB962C8B-B14F-4D97-AF65-F5344CB8AC3E}">
        <p14:creationId xmlns:p14="http://schemas.microsoft.com/office/powerpoint/2010/main" val="2395098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1-11-23 09:16 AM"/>
  <p:tag name="TSCLIENT" val="True"/>
  <p:tag name="THINKCELLPRESENTATIONDONOTDELETE" val="&lt;?xml version=&quot;1.0&quot; encoding=&quot;UTF-16&quot; standalone=&quot;yes&quot;?&gt;&lt;root reqver=&quot;27037&quot;&gt;&lt;version val=&quot;329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3&quot;/&gt;&lt;m_eweekdayFirstOfWorkweek val=&quot;2&quot;/&gt;&lt;m_eweekdayFirstOfWeekend val=&quot;7&quot;/&gt;&lt;/CPresentation&gt;&lt;/root&gt;"/>
  <p:tag name="ICONFILLBACKGROUND" val="Color [A=255, R=30, G=56, B=76]"/>
  <p:tag name="ICONFILLBACKGROUNDTHEME" val="Accent 1"/>
  <p:tag name="ICONLINEFILL" val="Color [A=255, R=255, G=255, B=255]"/>
  <p:tag name="ICONLINEFILLTHEME" val="Background 1"/>
  <p:tag name="ICONENCLOSURE" val="True"/>
  <p:tag name="MTBTACCENT" val="Accent2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pY3UnlqTcThFd.i8ZsmDA"/>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04.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05.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06.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07.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08.xml><?xml version="1.0" encoding="utf-8"?>
<p:tagLst xmlns:a="http://schemas.openxmlformats.org/drawingml/2006/main" xmlns:r="http://schemas.openxmlformats.org/officeDocument/2006/relationships" xmlns:p="http://schemas.openxmlformats.org/presentationml/2006/main">
  <p:tag name="NAME" val="CustomIcon"/>
</p:tagLst>
</file>

<file path=ppt/tags/tag109.xml><?xml version="1.0" encoding="utf-8"?>
<p:tagLst xmlns:a="http://schemas.openxmlformats.org/drawingml/2006/main" xmlns:r="http://schemas.openxmlformats.org/officeDocument/2006/relationships" xmlns:p="http://schemas.openxmlformats.org/presentationml/2006/main">
  <p:tag name="NAME" val="CustomIcon"/>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11.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12.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1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xpY3UnlqTcThFd.i8ZsmDA"/>
</p:tagLst>
</file>

<file path=ppt/tags/tag117.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18.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19.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21.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22.xml><?xml version="1.0" encoding="utf-8"?>
<p:tagLst xmlns:a="http://schemas.openxmlformats.org/drawingml/2006/main" xmlns:r="http://schemas.openxmlformats.org/officeDocument/2006/relationships" xmlns:p="http://schemas.openxmlformats.org/presentationml/2006/main">
  <p:tag name="NAME" val="CustomIcon"/>
</p:tagLst>
</file>

<file path=ppt/tags/tag123.xml><?xml version="1.0" encoding="utf-8"?>
<p:tagLst xmlns:a="http://schemas.openxmlformats.org/drawingml/2006/main" xmlns:r="http://schemas.openxmlformats.org/officeDocument/2006/relationships" xmlns:p="http://schemas.openxmlformats.org/presentationml/2006/main">
  <p:tag name="NAME" val="CustomIcon"/>
</p:tagLst>
</file>

<file path=ppt/tags/tag124.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25.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26.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27.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pY3UnlqTcThFd.i8ZsmDA"/>
</p:tagLst>
</file>

<file path=ppt/tags/tag133.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34.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35.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36.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37.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38.xml><?xml version="1.0" encoding="utf-8"?>
<p:tagLst xmlns:a="http://schemas.openxmlformats.org/drawingml/2006/main" xmlns:r="http://schemas.openxmlformats.org/officeDocument/2006/relationships" xmlns:p="http://schemas.openxmlformats.org/presentationml/2006/main">
  <p:tag name="NAME" val="CustomIcon"/>
</p:tagLst>
</file>

<file path=ppt/tags/tag139.xml><?xml version="1.0" encoding="utf-8"?>
<p:tagLst xmlns:a="http://schemas.openxmlformats.org/drawingml/2006/main" xmlns:r="http://schemas.openxmlformats.org/officeDocument/2006/relationships" xmlns:p="http://schemas.openxmlformats.org/presentationml/2006/main">
  <p:tag name="NAME" val="CustomIcon"/>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2.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43.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44.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xpY3UnlqTcThFd.i8ZsmDA"/>
</p:tagLst>
</file>

<file path=ppt/tags/tag148.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49.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51.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52.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53.xml><?xml version="1.0" encoding="utf-8"?>
<p:tagLst xmlns:a="http://schemas.openxmlformats.org/drawingml/2006/main" xmlns:r="http://schemas.openxmlformats.org/officeDocument/2006/relationships" xmlns:p="http://schemas.openxmlformats.org/presentationml/2006/main">
  <p:tag name="NAME" val="CustomIcon"/>
</p:tagLst>
</file>

<file path=ppt/tags/tag154.xml><?xml version="1.0" encoding="utf-8"?>
<p:tagLst xmlns:a="http://schemas.openxmlformats.org/drawingml/2006/main" xmlns:r="http://schemas.openxmlformats.org/officeDocument/2006/relationships" xmlns:p="http://schemas.openxmlformats.org/presentationml/2006/main">
  <p:tag name="NAME" val="CustomIcon"/>
</p:tagLst>
</file>

<file path=ppt/tags/tag155.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56.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57.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58.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59.xml><?xml version="1.0" encoding="utf-8"?>
<p:tagLst xmlns:a="http://schemas.openxmlformats.org/drawingml/2006/main" xmlns:r="http://schemas.openxmlformats.org/officeDocument/2006/relationships" xmlns:p="http://schemas.openxmlformats.org/presentationml/2006/main">
  <p:tag name="SHAPENAME" val="5. Sourc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xpY3UnlqTcThFd.i8ZsmDA"/>
</p:tagLst>
</file>

<file path=ppt/tags/tag164.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65.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66.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67.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68.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69.xml><?xml version="1.0" encoding="utf-8"?>
<p:tagLst xmlns:a="http://schemas.openxmlformats.org/drawingml/2006/main" xmlns:r="http://schemas.openxmlformats.org/officeDocument/2006/relationships" xmlns:p="http://schemas.openxmlformats.org/presentationml/2006/main">
  <p:tag name="NAME" val="CustomIcon"/>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NAME" val="CustomIcon"/>
</p:tagLst>
</file>

<file path=ppt/tags/tag171.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72.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73.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174.xml><?xml version="1.0" encoding="utf-8"?>
<p:tagLst xmlns:a="http://schemas.openxmlformats.org/drawingml/2006/main" xmlns:r="http://schemas.openxmlformats.org/officeDocument/2006/relationships" xmlns:p="http://schemas.openxmlformats.org/presentationml/2006/main">
  <p:tag name="SHAPENAME" val="5. Source"/>
</p:tagLst>
</file>

<file path=ppt/tags/tag175.xml><?xml version="1.0" encoding="utf-8"?>
<p:tagLst xmlns:a="http://schemas.openxmlformats.org/drawingml/2006/main" xmlns:r="http://schemas.openxmlformats.org/officeDocument/2006/relationships" xmlns:p="http://schemas.openxmlformats.org/presentationml/2006/main">
  <p:tag name="SHAPENAME" val="4. Footnot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5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NAME" val="SingleBoatShap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z9XNU4EM40CnztqwcQJiA"/>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1E384C"/>
      </a:accent1>
      <a:accent2>
        <a:srgbClr val="1C6987"/>
      </a:accent2>
      <a:accent3>
        <a:srgbClr val="2A9BC8"/>
      </a:accent3>
      <a:accent4>
        <a:srgbClr val="97D2E9"/>
      </a:accent4>
      <a:accent5>
        <a:srgbClr val="CF352F"/>
      </a:accent5>
      <a:accent6>
        <a:srgbClr val="A82D2B"/>
      </a:accent6>
      <a:hlink>
        <a:srgbClr val="0000FF"/>
      </a:hlink>
      <a:folHlink>
        <a:srgbClr val="800080"/>
      </a:folHlink>
    </a:clrScheme>
    <a:fontScheme name="Custom">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ln/>
        <a:extLst>
          <a:ext uri="{909E8E84-426E-40DD-AFC4-6F175D3DCCD1}">
            <a14:hiddenFill xmlns:a14="http://schemas.microsoft.com/office/drawing/2010/main">
              <a:solidFill>
                <a:srgbClr val="FFFFFF"/>
              </a:solidFill>
            </a14:hiddenFill>
          </a:ext>
        </a:extLst>
      </a:spPr>
      <a:bodyPr wrap="square" lIns="0" tIns="0" rIns="0" bIns="0" rtlCol="0" anchor="b" anchorCtr="0">
        <a:noAutofit/>
      </a:bodyPr>
      <a:lstStyle>
        <a:defPPr algn="l">
          <a:defRPr dirty="0" smtClean="0"/>
        </a:defPPr>
      </a:lstStyle>
    </a:txDef>
  </a:objectDefaults>
  <a:extraClrSchemeLst>
    <a:extraClrScheme>
      <a:clrScheme name="Scheme1">
        <a:dk1>
          <a:srgbClr val="000000"/>
        </a:dk1>
        <a:lt1>
          <a:srgbClr val="FFFFFF"/>
        </a:lt1>
        <a:dk2>
          <a:srgbClr val="FFFFFF"/>
        </a:dk2>
        <a:lt2>
          <a:srgbClr val="FFFFFF"/>
        </a:lt2>
        <a:accent1>
          <a:srgbClr val="1E384C"/>
        </a:accent1>
        <a:accent2>
          <a:srgbClr val="1C6987"/>
        </a:accent2>
        <a:accent3>
          <a:srgbClr val="2A9BC8"/>
        </a:accent3>
        <a:accent4>
          <a:srgbClr val="97D2E9"/>
        </a:accent4>
        <a:accent5>
          <a:srgbClr val="CF352F"/>
        </a:accent5>
        <a:accent6>
          <a:srgbClr val="A82D2B"/>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Rose">
      <a:srgbClr val="EFBDBB"/>
    </a:custClr>
  </a:custClrLst>
  <a:extLst>
    <a:ext uri="{05A4C25C-085E-4340-85A3-A5531E510DB2}">
      <thm15:themeFamily xmlns:thm15="http://schemas.microsoft.com/office/thememl/2012/main" name="US1346_OFF_v2.potx" id="{C569568E-56BC-4073-AA3F-BAD216B5CD7B}" vid="{751108B5-2A1F-4E00-B289-8B54F41ADD3E}"/>
    </a:ext>
  </a:extLst>
</a:theme>
</file>

<file path=ppt/theme/theme2.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SAMHSA template.v2</Template>
  <TotalTime>0</TotalTime>
  <Words>1843</Words>
  <Application>Microsoft Office PowerPoint</Application>
  <PresentationFormat>Widescreen</PresentationFormat>
  <Paragraphs>111</Paragraphs>
  <Slides>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Segoe UI</vt:lpstr>
      <vt:lpstr>Georgia</vt:lpstr>
      <vt:lpstr>Calibri</vt:lpstr>
      <vt:lpstr>Arial</vt:lpstr>
      <vt:lpstr>Slack-Lato</vt:lpstr>
      <vt:lpstr>Wingdings</vt:lpstr>
      <vt:lpstr>White</vt:lpstr>
      <vt:lpstr>think-cell Slide</vt:lpstr>
      <vt:lpstr>National Convening 3 Synthesis</vt:lpstr>
      <vt:lpstr>PowerPoint Presentation</vt:lpstr>
      <vt:lpstr>Overview of this document </vt:lpstr>
      <vt:lpstr>Sustainability</vt:lpstr>
      <vt:lpstr>Technology</vt:lpstr>
      <vt:lpstr>Workforce</vt:lpstr>
      <vt:lpstr>Equity</vt:lpstr>
      <vt:lpstr>Communications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of crisis services</dc:title>
  <dc:subject/>
  <dc:creator/>
  <cp:keywords/>
  <dc:description/>
  <cp:lastModifiedBy/>
  <cp:revision>164</cp:revision>
  <dcterms:created xsi:type="dcterms:W3CDTF">2022-02-15T23:13:58Z</dcterms:created>
  <dcterms:modified xsi:type="dcterms:W3CDTF">2023-01-11T16:05:37Z</dcterms:modified>
  <cp:category/>
  <cp:contentStatus/>
</cp:coreProperties>
</file>